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wmf" ContentType="image/x-wmf"/>
  <Default Extension="xml" ContentType="application/xml"/>
  <Default Extension="gif" ContentType="image/gi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Masters/slideMaster1.xml" ContentType="application/vnd.openxmlformats-officedocument.presentationml.slideMaster+xml"/>
  <Override PartName="/ppt/notesSlides/notesSlide3.xml" ContentType="application/vnd.openxmlformats-officedocument.presentationml.notesSlide+xml"/>
  <Override PartName="/ppt/notesSlides/notesSlide10.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5.xml" ContentType="application/vnd.openxmlformats-officedocument.presentationml.notesSlide+xml"/>
  <Override PartName="/ppt/notesSlides/notesSlide11.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9.xml" ContentType="application/vnd.openxmlformats-officedocument.presentationml.notesSlide+xml"/>
  <Override PartName="/ppt/notesSlides/notesSlide4.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64"/>
  </p:notesMasterIdLst>
  <p:handoutMasterIdLst>
    <p:handoutMasterId r:id="rId65"/>
  </p:handoutMasterIdLst>
  <p:sldIdLst>
    <p:sldId id="373" r:id="rId2"/>
    <p:sldId id="581" r:id="rId3"/>
    <p:sldId id="1212" r:id="rId4"/>
    <p:sldId id="1214" r:id="rId5"/>
    <p:sldId id="1216" r:id="rId6"/>
    <p:sldId id="272" r:id="rId7"/>
    <p:sldId id="273" r:id="rId8"/>
    <p:sldId id="282" r:id="rId9"/>
    <p:sldId id="283" r:id="rId10"/>
    <p:sldId id="330" r:id="rId11"/>
    <p:sldId id="331" r:id="rId12"/>
    <p:sldId id="323" r:id="rId13"/>
    <p:sldId id="1221" r:id="rId14"/>
    <p:sldId id="1220" r:id="rId15"/>
    <p:sldId id="329" r:id="rId16"/>
    <p:sldId id="280" r:id="rId17"/>
    <p:sldId id="332" r:id="rId18"/>
    <p:sldId id="1219" r:id="rId19"/>
    <p:sldId id="340" r:id="rId20"/>
    <p:sldId id="689" r:id="rId21"/>
    <p:sldId id="540" r:id="rId22"/>
    <p:sldId id="688" r:id="rId23"/>
    <p:sldId id="693" r:id="rId24"/>
    <p:sldId id="595" r:id="rId25"/>
    <p:sldId id="523" r:id="rId26"/>
    <p:sldId id="607" r:id="rId27"/>
    <p:sldId id="593" r:id="rId28"/>
    <p:sldId id="542" r:id="rId29"/>
    <p:sldId id="443" r:id="rId30"/>
    <p:sldId id="691" r:id="rId31"/>
    <p:sldId id="687" r:id="rId32"/>
    <p:sldId id="444" r:id="rId33"/>
    <p:sldId id="1085" r:id="rId34"/>
    <p:sldId id="692" r:id="rId35"/>
    <p:sldId id="456" r:id="rId36"/>
    <p:sldId id="685" r:id="rId37"/>
    <p:sldId id="464" r:id="rId38"/>
    <p:sldId id="356" r:id="rId39"/>
    <p:sldId id="441" r:id="rId40"/>
    <p:sldId id="438" r:id="rId41"/>
    <p:sldId id="359" r:id="rId42"/>
    <p:sldId id="360" r:id="rId43"/>
    <p:sldId id="361" r:id="rId44"/>
    <p:sldId id="427" r:id="rId45"/>
    <p:sldId id="362" r:id="rId46"/>
    <p:sldId id="358" r:id="rId47"/>
    <p:sldId id="425" r:id="rId48"/>
    <p:sldId id="426" r:id="rId49"/>
    <p:sldId id="409" r:id="rId50"/>
    <p:sldId id="416" r:id="rId51"/>
    <p:sldId id="428" r:id="rId52"/>
    <p:sldId id="442" r:id="rId53"/>
    <p:sldId id="686" r:id="rId54"/>
    <p:sldId id="1070" r:id="rId55"/>
    <p:sldId id="1071" r:id="rId56"/>
    <p:sldId id="1072" r:id="rId57"/>
    <p:sldId id="1084" r:id="rId58"/>
    <p:sldId id="1080" r:id="rId59"/>
    <p:sldId id="1081" r:id="rId60"/>
    <p:sldId id="1082" r:id="rId61"/>
    <p:sldId id="1083" r:id="rId62"/>
    <p:sldId id="1079" r:id="rId63"/>
  </p:sldIdLst>
  <p:sldSz cx="14630400" cy="8229600"/>
  <p:notesSz cx="9601200" cy="7315200"/>
  <p:defaultTex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Slide (Choose One)" id="{59AD06ED-E56A-7F48-94D4-D31839A6DBFE}">
          <p14:sldIdLst>
            <p14:sldId id="373"/>
          </p14:sldIdLst>
        </p14:section>
        <p14:section name="Global Template" id="{942BE964-9DE3-8340-A047-4B46F7541BB4}">
          <p14:sldIdLst>
            <p14:sldId id="581"/>
            <p14:sldId id="1212"/>
            <p14:sldId id="1214"/>
            <p14:sldId id="1216"/>
            <p14:sldId id="272"/>
            <p14:sldId id="273"/>
            <p14:sldId id="282"/>
            <p14:sldId id="283"/>
            <p14:sldId id="330"/>
            <p14:sldId id="331"/>
            <p14:sldId id="323"/>
            <p14:sldId id="1221"/>
            <p14:sldId id="1220"/>
            <p14:sldId id="329"/>
            <p14:sldId id="280"/>
            <p14:sldId id="332"/>
            <p14:sldId id="1219"/>
            <p14:sldId id="340"/>
            <p14:sldId id="689"/>
            <p14:sldId id="540"/>
            <p14:sldId id="688"/>
            <p14:sldId id="693"/>
            <p14:sldId id="595"/>
            <p14:sldId id="523"/>
            <p14:sldId id="607"/>
            <p14:sldId id="593"/>
            <p14:sldId id="542"/>
            <p14:sldId id="443"/>
            <p14:sldId id="691"/>
            <p14:sldId id="687"/>
            <p14:sldId id="444"/>
            <p14:sldId id="1085"/>
            <p14:sldId id="692"/>
            <p14:sldId id="456"/>
            <p14:sldId id="685"/>
            <p14:sldId id="464"/>
            <p14:sldId id="356"/>
            <p14:sldId id="441"/>
            <p14:sldId id="438"/>
            <p14:sldId id="359"/>
            <p14:sldId id="360"/>
            <p14:sldId id="361"/>
            <p14:sldId id="427"/>
            <p14:sldId id="362"/>
            <p14:sldId id="358"/>
            <p14:sldId id="425"/>
            <p14:sldId id="426"/>
            <p14:sldId id="409"/>
            <p14:sldId id="416"/>
            <p14:sldId id="428"/>
            <p14:sldId id="442"/>
            <p14:sldId id="686"/>
            <p14:sldId id="1070"/>
            <p14:sldId id="1071"/>
            <p14:sldId id="1072"/>
            <p14:sldId id="1084"/>
            <p14:sldId id="1080"/>
            <p14:sldId id="1081"/>
            <p14:sldId id="1082"/>
            <p14:sldId id="1083"/>
            <p14:sldId id="1079"/>
          </p14:sldIdLst>
        </p14:section>
      </p14:sectionLst>
    </p:ext>
    <p:ext uri="{EFAFB233-063F-42B5-8137-9DF3F51BA10A}">
      <p15:sldGuideLst xmlns:p15="http://schemas.microsoft.com/office/powerpoint/2012/main">
        <p15:guide id="1" orient="horz" pos="2592">
          <p15:clr>
            <a:srgbClr val="A4A3A4"/>
          </p15:clr>
        </p15:guide>
        <p15:guide id="2" pos="460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921E"/>
    <a:srgbClr val="000000"/>
    <a:srgbClr val="333E48"/>
    <a:srgbClr val="67AE3E"/>
    <a:srgbClr val="D13239"/>
    <a:srgbClr val="1E252B"/>
    <a:srgbClr val="809EB0"/>
    <a:srgbClr val="919396"/>
    <a:srgbClr val="404C54"/>
    <a:srgbClr val="849D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471"/>
    <p:restoredTop sz="94680" autoAdjust="0"/>
  </p:normalViewPr>
  <p:slideViewPr>
    <p:cSldViewPr snapToGrid="0" snapToObjects="1">
      <p:cViewPr varScale="1">
        <p:scale>
          <a:sx n="49" d="100"/>
          <a:sy n="49" d="100"/>
        </p:scale>
        <p:origin x="1260" y="40"/>
      </p:cViewPr>
      <p:guideLst>
        <p:guide orient="horz" pos="2592"/>
        <p:guide pos="4608"/>
      </p:guideLst>
    </p:cSldViewPr>
  </p:slideViewPr>
  <p:notesTextViewPr>
    <p:cViewPr>
      <p:scale>
        <a:sx n="1" d="1"/>
        <a:sy n="1" d="1"/>
      </p:scale>
      <p:origin x="0" y="0"/>
    </p:cViewPr>
  </p:notesTextViewPr>
  <p:sorterViewPr>
    <p:cViewPr varScale="1">
      <p:scale>
        <a:sx n="1" d="1"/>
        <a:sy n="1" d="1"/>
      </p:scale>
      <p:origin x="0" y="-2667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customXml" Target="../customXml/item3.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Minimum bandwidth</a:t>
            </a:r>
            <a:r>
              <a:rPr lang="en-US" baseline="0" dirty="0"/>
              <a:t> needs</a:t>
            </a:r>
            <a:endParaRPr lang="en-US" dirty="0"/>
          </a:p>
        </c:rich>
      </c:tx>
      <c:layout>
        <c:manualLayout>
          <c:xMode val="edge"/>
          <c:yMode val="edge"/>
          <c:x val="0.27434361582067479"/>
          <c:y val="7.092139095882008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stacked"/>
        <c:varyColors val="0"/>
        <c:ser>
          <c:idx val="0"/>
          <c:order val="0"/>
          <c:tx>
            <c:strRef>
              <c:f>Sheet1!$B$1</c:f>
              <c:strCache>
                <c:ptCount val="1"/>
                <c:pt idx="0">
                  <c:v>Mom</c:v>
                </c:pt>
              </c:strCache>
            </c:strRef>
          </c:tx>
          <c:spPr>
            <a:solidFill>
              <a:schemeClr val="accent1"/>
            </a:solidFill>
            <a:ln>
              <a:noFill/>
            </a:ln>
            <a:effectLst/>
          </c:spPr>
          <c:invertIfNegative val="0"/>
          <c:cat>
            <c:strRef>
              <c:f>Sheet1!$A$2:$A$3</c:f>
              <c:strCache>
                <c:ptCount val="2"/>
                <c:pt idx="0">
                  <c:v>Upstream</c:v>
                </c:pt>
                <c:pt idx="1">
                  <c:v>Downstream</c:v>
                </c:pt>
              </c:strCache>
            </c:strRef>
          </c:cat>
          <c:val>
            <c:numRef>
              <c:f>Sheet1!$B$2:$B$3</c:f>
              <c:numCache>
                <c:formatCode>General</c:formatCode>
                <c:ptCount val="2"/>
                <c:pt idx="0">
                  <c:v>4.3</c:v>
                </c:pt>
                <c:pt idx="1">
                  <c:v>8</c:v>
                </c:pt>
              </c:numCache>
            </c:numRef>
          </c:val>
          <c:extLst>
            <c:ext xmlns:c16="http://schemas.microsoft.com/office/drawing/2014/chart" uri="{C3380CC4-5D6E-409C-BE32-E72D297353CC}">
              <c16:uniqueId val="{00000000-A0EB-4107-B1AD-DFD4542D93C4}"/>
            </c:ext>
          </c:extLst>
        </c:ser>
        <c:ser>
          <c:idx val="1"/>
          <c:order val="1"/>
          <c:tx>
            <c:strRef>
              <c:f>Sheet1!$C$1</c:f>
              <c:strCache>
                <c:ptCount val="1"/>
                <c:pt idx="0">
                  <c:v>Dad</c:v>
                </c:pt>
              </c:strCache>
            </c:strRef>
          </c:tx>
          <c:spPr>
            <a:solidFill>
              <a:schemeClr val="accent2"/>
            </a:solidFill>
            <a:ln>
              <a:noFill/>
            </a:ln>
            <a:effectLst/>
          </c:spPr>
          <c:invertIfNegative val="0"/>
          <c:cat>
            <c:strRef>
              <c:f>Sheet1!$A$2:$A$3</c:f>
              <c:strCache>
                <c:ptCount val="2"/>
                <c:pt idx="0">
                  <c:v>Upstream</c:v>
                </c:pt>
                <c:pt idx="1">
                  <c:v>Downstream</c:v>
                </c:pt>
              </c:strCache>
            </c:strRef>
          </c:cat>
          <c:val>
            <c:numRef>
              <c:f>Sheet1!$C$2:$C$3</c:f>
              <c:numCache>
                <c:formatCode>General</c:formatCode>
                <c:ptCount val="2"/>
                <c:pt idx="0">
                  <c:v>3</c:v>
                </c:pt>
                <c:pt idx="1">
                  <c:v>3</c:v>
                </c:pt>
              </c:numCache>
            </c:numRef>
          </c:val>
          <c:extLst>
            <c:ext xmlns:c16="http://schemas.microsoft.com/office/drawing/2014/chart" uri="{C3380CC4-5D6E-409C-BE32-E72D297353CC}">
              <c16:uniqueId val="{00000001-A0EB-4107-B1AD-DFD4542D93C4}"/>
            </c:ext>
          </c:extLst>
        </c:ser>
        <c:ser>
          <c:idx val="2"/>
          <c:order val="2"/>
          <c:tx>
            <c:strRef>
              <c:f>Sheet1!$D$1</c:f>
              <c:strCache>
                <c:ptCount val="1"/>
                <c:pt idx="0">
                  <c:v>Jimmy</c:v>
                </c:pt>
              </c:strCache>
            </c:strRef>
          </c:tx>
          <c:spPr>
            <a:solidFill>
              <a:schemeClr val="accent3"/>
            </a:solidFill>
            <a:ln>
              <a:noFill/>
            </a:ln>
            <a:effectLst/>
          </c:spPr>
          <c:invertIfNegative val="0"/>
          <c:cat>
            <c:strRef>
              <c:f>Sheet1!$A$2:$A$3</c:f>
              <c:strCache>
                <c:ptCount val="2"/>
                <c:pt idx="0">
                  <c:v>Upstream</c:v>
                </c:pt>
                <c:pt idx="1">
                  <c:v>Downstream</c:v>
                </c:pt>
              </c:strCache>
            </c:strRef>
          </c:cat>
          <c:val>
            <c:numRef>
              <c:f>Sheet1!$D$2:$D$3</c:f>
              <c:numCache>
                <c:formatCode>General</c:formatCode>
                <c:ptCount val="2"/>
                <c:pt idx="0">
                  <c:v>6</c:v>
                </c:pt>
                <c:pt idx="1">
                  <c:v>6</c:v>
                </c:pt>
              </c:numCache>
            </c:numRef>
          </c:val>
          <c:extLst>
            <c:ext xmlns:c16="http://schemas.microsoft.com/office/drawing/2014/chart" uri="{C3380CC4-5D6E-409C-BE32-E72D297353CC}">
              <c16:uniqueId val="{00000002-A0EB-4107-B1AD-DFD4542D93C4}"/>
            </c:ext>
          </c:extLst>
        </c:ser>
        <c:ser>
          <c:idx val="3"/>
          <c:order val="3"/>
          <c:tx>
            <c:strRef>
              <c:f>Sheet1!$E$1</c:f>
              <c:strCache>
                <c:ptCount val="1"/>
                <c:pt idx="0">
                  <c:v>Betsy</c:v>
                </c:pt>
              </c:strCache>
            </c:strRef>
          </c:tx>
          <c:spPr>
            <a:solidFill>
              <a:schemeClr val="accent4"/>
            </a:solidFill>
            <a:ln>
              <a:noFill/>
            </a:ln>
            <a:effectLst/>
          </c:spPr>
          <c:invertIfNegative val="0"/>
          <c:cat>
            <c:strRef>
              <c:f>Sheet1!$A$2:$A$3</c:f>
              <c:strCache>
                <c:ptCount val="2"/>
                <c:pt idx="0">
                  <c:v>Upstream</c:v>
                </c:pt>
                <c:pt idx="1">
                  <c:v>Downstream</c:v>
                </c:pt>
              </c:strCache>
            </c:strRef>
          </c:cat>
          <c:val>
            <c:numRef>
              <c:f>Sheet1!$E$2:$E$3</c:f>
              <c:numCache>
                <c:formatCode>General</c:formatCode>
                <c:ptCount val="2"/>
                <c:pt idx="0">
                  <c:v>5</c:v>
                </c:pt>
                <c:pt idx="1">
                  <c:v>5</c:v>
                </c:pt>
              </c:numCache>
            </c:numRef>
          </c:val>
          <c:extLst>
            <c:ext xmlns:c16="http://schemas.microsoft.com/office/drawing/2014/chart" uri="{C3380CC4-5D6E-409C-BE32-E72D297353CC}">
              <c16:uniqueId val="{00000003-A0EB-4107-B1AD-DFD4542D93C4}"/>
            </c:ext>
          </c:extLst>
        </c:ser>
        <c:ser>
          <c:idx val="4"/>
          <c:order val="4"/>
          <c:tx>
            <c:strRef>
              <c:f>Sheet1!$F$1</c:f>
              <c:strCache>
                <c:ptCount val="1"/>
                <c:pt idx="0">
                  <c:v>Cameras</c:v>
                </c:pt>
              </c:strCache>
            </c:strRef>
          </c:tx>
          <c:spPr>
            <a:solidFill>
              <a:schemeClr val="accent5"/>
            </a:solidFill>
            <a:ln>
              <a:noFill/>
            </a:ln>
            <a:effectLst/>
          </c:spPr>
          <c:invertIfNegative val="0"/>
          <c:cat>
            <c:strRef>
              <c:f>Sheet1!$A$2:$A$3</c:f>
              <c:strCache>
                <c:ptCount val="2"/>
                <c:pt idx="0">
                  <c:v>Upstream</c:v>
                </c:pt>
                <c:pt idx="1">
                  <c:v>Downstream</c:v>
                </c:pt>
              </c:strCache>
            </c:strRef>
          </c:cat>
          <c:val>
            <c:numRef>
              <c:f>Sheet1!$F$2:$F$3</c:f>
              <c:numCache>
                <c:formatCode>General</c:formatCode>
                <c:ptCount val="2"/>
                <c:pt idx="0">
                  <c:v>9</c:v>
                </c:pt>
              </c:numCache>
            </c:numRef>
          </c:val>
          <c:extLst>
            <c:ext xmlns:c16="http://schemas.microsoft.com/office/drawing/2014/chart" uri="{C3380CC4-5D6E-409C-BE32-E72D297353CC}">
              <c16:uniqueId val="{00000004-A0EB-4107-B1AD-DFD4542D93C4}"/>
            </c:ext>
          </c:extLst>
        </c:ser>
        <c:ser>
          <c:idx val="5"/>
          <c:order val="5"/>
          <c:tx>
            <c:strRef>
              <c:f>Sheet1!$G$1</c:f>
              <c:strCache>
                <c:ptCount val="1"/>
                <c:pt idx="0">
                  <c:v>Downloads and Updates</c:v>
                </c:pt>
              </c:strCache>
            </c:strRef>
          </c:tx>
          <c:spPr>
            <a:solidFill>
              <a:schemeClr val="accent6"/>
            </a:solidFill>
            <a:ln>
              <a:noFill/>
            </a:ln>
            <a:effectLst/>
          </c:spPr>
          <c:invertIfNegative val="0"/>
          <c:cat>
            <c:strRef>
              <c:f>Sheet1!$A$2:$A$3</c:f>
              <c:strCache>
                <c:ptCount val="2"/>
                <c:pt idx="0">
                  <c:v>Upstream</c:v>
                </c:pt>
                <c:pt idx="1">
                  <c:v>Downstream</c:v>
                </c:pt>
              </c:strCache>
            </c:strRef>
          </c:cat>
          <c:val>
            <c:numRef>
              <c:f>Sheet1!$G$2:$G$3</c:f>
              <c:numCache>
                <c:formatCode>General</c:formatCode>
                <c:ptCount val="2"/>
                <c:pt idx="1">
                  <c:v>3</c:v>
                </c:pt>
              </c:numCache>
            </c:numRef>
          </c:val>
          <c:extLst>
            <c:ext xmlns:c16="http://schemas.microsoft.com/office/drawing/2014/chart" uri="{C3380CC4-5D6E-409C-BE32-E72D297353CC}">
              <c16:uniqueId val="{00000005-A0EB-4107-B1AD-DFD4542D93C4}"/>
            </c:ext>
          </c:extLst>
        </c:ser>
        <c:ser>
          <c:idx val="6"/>
          <c:order val="6"/>
          <c:tx>
            <c:strRef>
              <c:f>Sheet1!$H$1</c:f>
              <c:strCache>
                <c:ptCount val="1"/>
                <c:pt idx="0">
                  <c:v>TV</c:v>
                </c:pt>
              </c:strCache>
            </c:strRef>
          </c:tx>
          <c:spPr>
            <a:solidFill>
              <a:schemeClr val="accent1">
                <a:lumMod val="60000"/>
              </a:schemeClr>
            </a:solidFill>
            <a:ln>
              <a:noFill/>
            </a:ln>
            <a:effectLst/>
          </c:spPr>
          <c:invertIfNegative val="0"/>
          <c:cat>
            <c:strRef>
              <c:f>Sheet1!$A$2:$A$3</c:f>
              <c:strCache>
                <c:ptCount val="2"/>
                <c:pt idx="0">
                  <c:v>Upstream</c:v>
                </c:pt>
                <c:pt idx="1">
                  <c:v>Downstream</c:v>
                </c:pt>
              </c:strCache>
            </c:strRef>
          </c:cat>
          <c:val>
            <c:numRef>
              <c:f>Sheet1!$H$2:$H$3</c:f>
              <c:numCache>
                <c:formatCode>General</c:formatCode>
                <c:ptCount val="2"/>
                <c:pt idx="1">
                  <c:v>15</c:v>
                </c:pt>
              </c:numCache>
            </c:numRef>
          </c:val>
          <c:extLst>
            <c:ext xmlns:c16="http://schemas.microsoft.com/office/drawing/2014/chart" uri="{C3380CC4-5D6E-409C-BE32-E72D297353CC}">
              <c16:uniqueId val="{00000006-A0EB-4107-B1AD-DFD4542D93C4}"/>
            </c:ext>
          </c:extLst>
        </c:ser>
        <c:dLbls>
          <c:showLegendKey val="0"/>
          <c:showVal val="0"/>
          <c:showCatName val="0"/>
          <c:showSerName val="0"/>
          <c:showPercent val="0"/>
          <c:showBubbleSize val="0"/>
        </c:dLbls>
        <c:gapWidth val="150"/>
        <c:overlap val="100"/>
        <c:axId val="559776488"/>
        <c:axId val="559781736"/>
      </c:barChart>
      <c:catAx>
        <c:axId val="5597764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59781736"/>
        <c:crosses val="autoZero"/>
        <c:auto val="1"/>
        <c:lblAlgn val="ctr"/>
        <c:lblOffset val="100"/>
        <c:noMultiLvlLbl val="0"/>
      </c:catAx>
      <c:valAx>
        <c:axId val="55978173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597764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Higher bandwidth</a:t>
            </a:r>
            <a:r>
              <a:rPr lang="en-US" baseline="0" dirty="0"/>
              <a:t> needs</a:t>
            </a:r>
            <a:endParaRPr lang="en-US" dirty="0"/>
          </a:p>
        </c:rich>
      </c:tx>
      <c:layout>
        <c:manualLayout>
          <c:xMode val="edge"/>
          <c:yMode val="edge"/>
          <c:x val="0.27434361582067479"/>
          <c:y val="7.092139095882008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stacked"/>
        <c:varyColors val="0"/>
        <c:ser>
          <c:idx val="0"/>
          <c:order val="0"/>
          <c:tx>
            <c:strRef>
              <c:f>Sheet1!$B$1</c:f>
              <c:strCache>
                <c:ptCount val="1"/>
                <c:pt idx="0">
                  <c:v>Mom</c:v>
                </c:pt>
              </c:strCache>
            </c:strRef>
          </c:tx>
          <c:spPr>
            <a:solidFill>
              <a:schemeClr val="accent1"/>
            </a:solidFill>
            <a:ln>
              <a:noFill/>
            </a:ln>
            <a:effectLst/>
          </c:spPr>
          <c:invertIfNegative val="0"/>
          <c:cat>
            <c:strRef>
              <c:f>Sheet1!$A$2:$A$3</c:f>
              <c:strCache>
                <c:ptCount val="2"/>
                <c:pt idx="0">
                  <c:v>Upstream</c:v>
                </c:pt>
                <c:pt idx="1">
                  <c:v>Downstream</c:v>
                </c:pt>
              </c:strCache>
            </c:strRef>
          </c:cat>
          <c:val>
            <c:numRef>
              <c:f>Sheet1!$B$2:$B$3</c:f>
              <c:numCache>
                <c:formatCode>General</c:formatCode>
                <c:ptCount val="2"/>
                <c:pt idx="0">
                  <c:v>4.3</c:v>
                </c:pt>
                <c:pt idx="1">
                  <c:v>8</c:v>
                </c:pt>
              </c:numCache>
            </c:numRef>
          </c:val>
          <c:extLst>
            <c:ext xmlns:c16="http://schemas.microsoft.com/office/drawing/2014/chart" uri="{C3380CC4-5D6E-409C-BE32-E72D297353CC}">
              <c16:uniqueId val="{00000000-0005-4D4B-A5C1-47B679C06A40}"/>
            </c:ext>
          </c:extLst>
        </c:ser>
        <c:ser>
          <c:idx val="1"/>
          <c:order val="1"/>
          <c:tx>
            <c:strRef>
              <c:f>Sheet1!$C$1</c:f>
              <c:strCache>
                <c:ptCount val="1"/>
                <c:pt idx="0">
                  <c:v>Dad</c:v>
                </c:pt>
              </c:strCache>
            </c:strRef>
          </c:tx>
          <c:spPr>
            <a:solidFill>
              <a:schemeClr val="accent2"/>
            </a:solidFill>
            <a:ln>
              <a:noFill/>
            </a:ln>
            <a:effectLst/>
          </c:spPr>
          <c:invertIfNegative val="0"/>
          <c:cat>
            <c:strRef>
              <c:f>Sheet1!$A$2:$A$3</c:f>
              <c:strCache>
                <c:ptCount val="2"/>
                <c:pt idx="0">
                  <c:v>Upstream</c:v>
                </c:pt>
                <c:pt idx="1">
                  <c:v>Downstream</c:v>
                </c:pt>
              </c:strCache>
            </c:strRef>
          </c:cat>
          <c:val>
            <c:numRef>
              <c:f>Sheet1!$C$2:$C$3</c:f>
              <c:numCache>
                <c:formatCode>General</c:formatCode>
                <c:ptCount val="2"/>
                <c:pt idx="0">
                  <c:v>25</c:v>
                </c:pt>
                <c:pt idx="1">
                  <c:v>6</c:v>
                </c:pt>
              </c:numCache>
            </c:numRef>
          </c:val>
          <c:extLst>
            <c:ext xmlns:c16="http://schemas.microsoft.com/office/drawing/2014/chart" uri="{C3380CC4-5D6E-409C-BE32-E72D297353CC}">
              <c16:uniqueId val="{00000001-0005-4D4B-A5C1-47B679C06A40}"/>
            </c:ext>
          </c:extLst>
        </c:ser>
        <c:ser>
          <c:idx val="2"/>
          <c:order val="2"/>
          <c:tx>
            <c:strRef>
              <c:f>Sheet1!$D$1</c:f>
              <c:strCache>
                <c:ptCount val="1"/>
                <c:pt idx="0">
                  <c:v>Jimmy</c:v>
                </c:pt>
              </c:strCache>
            </c:strRef>
          </c:tx>
          <c:spPr>
            <a:solidFill>
              <a:schemeClr val="accent3"/>
            </a:solidFill>
            <a:ln>
              <a:noFill/>
            </a:ln>
            <a:effectLst/>
          </c:spPr>
          <c:invertIfNegative val="0"/>
          <c:cat>
            <c:strRef>
              <c:f>Sheet1!$A$2:$A$3</c:f>
              <c:strCache>
                <c:ptCount val="2"/>
                <c:pt idx="0">
                  <c:v>Upstream</c:v>
                </c:pt>
                <c:pt idx="1">
                  <c:v>Downstream</c:v>
                </c:pt>
              </c:strCache>
            </c:strRef>
          </c:cat>
          <c:val>
            <c:numRef>
              <c:f>Sheet1!$D$2:$D$3</c:f>
              <c:numCache>
                <c:formatCode>General</c:formatCode>
                <c:ptCount val="2"/>
                <c:pt idx="0">
                  <c:v>35</c:v>
                </c:pt>
                <c:pt idx="1">
                  <c:v>35</c:v>
                </c:pt>
              </c:numCache>
            </c:numRef>
          </c:val>
          <c:extLst>
            <c:ext xmlns:c16="http://schemas.microsoft.com/office/drawing/2014/chart" uri="{C3380CC4-5D6E-409C-BE32-E72D297353CC}">
              <c16:uniqueId val="{00000002-0005-4D4B-A5C1-47B679C06A40}"/>
            </c:ext>
          </c:extLst>
        </c:ser>
        <c:ser>
          <c:idx val="3"/>
          <c:order val="3"/>
          <c:tx>
            <c:strRef>
              <c:f>Sheet1!$E$1</c:f>
              <c:strCache>
                <c:ptCount val="1"/>
                <c:pt idx="0">
                  <c:v>Betsy</c:v>
                </c:pt>
              </c:strCache>
            </c:strRef>
          </c:tx>
          <c:spPr>
            <a:solidFill>
              <a:schemeClr val="accent4"/>
            </a:solidFill>
            <a:ln>
              <a:noFill/>
            </a:ln>
            <a:effectLst/>
          </c:spPr>
          <c:invertIfNegative val="0"/>
          <c:cat>
            <c:strRef>
              <c:f>Sheet1!$A$2:$A$3</c:f>
              <c:strCache>
                <c:ptCount val="2"/>
                <c:pt idx="0">
                  <c:v>Upstream</c:v>
                </c:pt>
                <c:pt idx="1">
                  <c:v>Downstream</c:v>
                </c:pt>
              </c:strCache>
            </c:strRef>
          </c:cat>
          <c:val>
            <c:numRef>
              <c:f>Sheet1!$E$2:$E$3</c:f>
              <c:numCache>
                <c:formatCode>General</c:formatCode>
                <c:ptCount val="2"/>
                <c:pt idx="0">
                  <c:v>5</c:v>
                </c:pt>
                <c:pt idx="1">
                  <c:v>5</c:v>
                </c:pt>
              </c:numCache>
            </c:numRef>
          </c:val>
          <c:extLst>
            <c:ext xmlns:c16="http://schemas.microsoft.com/office/drawing/2014/chart" uri="{C3380CC4-5D6E-409C-BE32-E72D297353CC}">
              <c16:uniqueId val="{00000003-0005-4D4B-A5C1-47B679C06A40}"/>
            </c:ext>
          </c:extLst>
        </c:ser>
        <c:ser>
          <c:idx val="4"/>
          <c:order val="4"/>
          <c:tx>
            <c:strRef>
              <c:f>Sheet1!$F$1</c:f>
              <c:strCache>
                <c:ptCount val="1"/>
                <c:pt idx="0">
                  <c:v>Cameras</c:v>
                </c:pt>
              </c:strCache>
            </c:strRef>
          </c:tx>
          <c:spPr>
            <a:solidFill>
              <a:schemeClr val="accent5"/>
            </a:solidFill>
            <a:ln>
              <a:noFill/>
            </a:ln>
            <a:effectLst/>
          </c:spPr>
          <c:invertIfNegative val="0"/>
          <c:cat>
            <c:strRef>
              <c:f>Sheet1!$A$2:$A$3</c:f>
              <c:strCache>
                <c:ptCount val="2"/>
                <c:pt idx="0">
                  <c:v>Upstream</c:v>
                </c:pt>
                <c:pt idx="1">
                  <c:v>Downstream</c:v>
                </c:pt>
              </c:strCache>
            </c:strRef>
          </c:cat>
          <c:val>
            <c:numRef>
              <c:f>Sheet1!$F$2:$F$3</c:f>
              <c:numCache>
                <c:formatCode>General</c:formatCode>
                <c:ptCount val="2"/>
                <c:pt idx="0">
                  <c:v>9</c:v>
                </c:pt>
              </c:numCache>
            </c:numRef>
          </c:val>
          <c:extLst>
            <c:ext xmlns:c16="http://schemas.microsoft.com/office/drawing/2014/chart" uri="{C3380CC4-5D6E-409C-BE32-E72D297353CC}">
              <c16:uniqueId val="{00000004-0005-4D4B-A5C1-47B679C06A40}"/>
            </c:ext>
          </c:extLst>
        </c:ser>
        <c:ser>
          <c:idx val="5"/>
          <c:order val="5"/>
          <c:tx>
            <c:strRef>
              <c:f>Sheet1!$G$1</c:f>
              <c:strCache>
                <c:ptCount val="1"/>
                <c:pt idx="0">
                  <c:v>Downloads and Updates</c:v>
                </c:pt>
              </c:strCache>
            </c:strRef>
          </c:tx>
          <c:spPr>
            <a:solidFill>
              <a:schemeClr val="accent6"/>
            </a:solidFill>
            <a:ln>
              <a:noFill/>
            </a:ln>
            <a:effectLst/>
          </c:spPr>
          <c:invertIfNegative val="0"/>
          <c:cat>
            <c:strRef>
              <c:f>Sheet1!$A$2:$A$3</c:f>
              <c:strCache>
                <c:ptCount val="2"/>
                <c:pt idx="0">
                  <c:v>Upstream</c:v>
                </c:pt>
                <c:pt idx="1">
                  <c:v>Downstream</c:v>
                </c:pt>
              </c:strCache>
            </c:strRef>
          </c:cat>
          <c:val>
            <c:numRef>
              <c:f>Sheet1!$G$2:$G$3</c:f>
              <c:numCache>
                <c:formatCode>General</c:formatCode>
                <c:ptCount val="2"/>
                <c:pt idx="1">
                  <c:v>3</c:v>
                </c:pt>
              </c:numCache>
            </c:numRef>
          </c:val>
          <c:extLst>
            <c:ext xmlns:c16="http://schemas.microsoft.com/office/drawing/2014/chart" uri="{C3380CC4-5D6E-409C-BE32-E72D297353CC}">
              <c16:uniqueId val="{00000005-0005-4D4B-A5C1-47B679C06A40}"/>
            </c:ext>
          </c:extLst>
        </c:ser>
        <c:ser>
          <c:idx val="6"/>
          <c:order val="6"/>
          <c:tx>
            <c:strRef>
              <c:f>Sheet1!$H$1</c:f>
              <c:strCache>
                <c:ptCount val="1"/>
                <c:pt idx="0">
                  <c:v>TV</c:v>
                </c:pt>
              </c:strCache>
            </c:strRef>
          </c:tx>
          <c:spPr>
            <a:solidFill>
              <a:schemeClr val="accent1">
                <a:lumMod val="60000"/>
              </a:schemeClr>
            </a:solidFill>
            <a:ln>
              <a:noFill/>
            </a:ln>
            <a:effectLst/>
          </c:spPr>
          <c:invertIfNegative val="0"/>
          <c:cat>
            <c:strRef>
              <c:f>Sheet1!$A$2:$A$3</c:f>
              <c:strCache>
                <c:ptCount val="2"/>
                <c:pt idx="0">
                  <c:v>Upstream</c:v>
                </c:pt>
                <c:pt idx="1">
                  <c:v>Downstream</c:v>
                </c:pt>
              </c:strCache>
            </c:strRef>
          </c:cat>
          <c:val>
            <c:numRef>
              <c:f>Sheet1!$H$2:$H$3</c:f>
              <c:numCache>
                <c:formatCode>General</c:formatCode>
                <c:ptCount val="2"/>
                <c:pt idx="1">
                  <c:v>50</c:v>
                </c:pt>
              </c:numCache>
            </c:numRef>
          </c:val>
          <c:extLst>
            <c:ext xmlns:c16="http://schemas.microsoft.com/office/drawing/2014/chart" uri="{C3380CC4-5D6E-409C-BE32-E72D297353CC}">
              <c16:uniqueId val="{00000006-0005-4D4B-A5C1-47B679C06A40}"/>
            </c:ext>
          </c:extLst>
        </c:ser>
        <c:dLbls>
          <c:showLegendKey val="0"/>
          <c:showVal val="0"/>
          <c:showCatName val="0"/>
          <c:showSerName val="0"/>
          <c:showPercent val="0"/>
          <c:showBubbleSize val="0"/>
        </c:dLbls>
        <c:gapWidth val="150"/>
        <c:overlap val="100"/>
        <c:axId val="559776488"/>
        <c:axId val="559781736"/>
      </c:barChart>
      <c:catAx>
        <c:axId val="5597764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59781736"/>
        <c:crosses val="autoZero"/>
        <c:auto val="1"/>
        <c:lblAlgn val="ctr"/>
        <c:lblOffset val="100"/>
        <c:noMultiLvlLbl val="0"/>
      </c:catAx>
      <c:valAx>
        <c:axId val="55978173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597764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100.wmf"/><Relationship Id="rId2" Type="http://schemas.openxmlformats.org/officeDocument/2006/relationships/image" Target="../media/image34.wmf"/><Relationship Id="rId1" Type="http://schemas.openxmlformats.org/officeDocument/2006/relationships/image" Target="../media/image99.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160520" cy="367030"/>
          </a:xfrm>
          <a:prstGeom prst="rect">
            <a:avLst/>
          </a:prstGeom>
        </p:spPr>
        <p:txBody>
          <a:bodyPr vert="horz" lIns="96656" tIns="48329" rIns="96656" bIns="48329" rtlCol="0"/>
          <a:lstStyle>
            <a:lvl1pPr algn="l">
              <a:defRPr sz="1300"/>
            </a:lvl1pPr>
          </a:lstStyle>
          <a:p>
            <a:endParaRPr lang="en-US" dirty="0"/>
          </a:p>
        </p:txBody>
      </p:sp>
      <p:sp>
        <p:nvSpPr>
          <p:cNvPr id="3" name="Date Placeholder 2"/>
          <p:cNvSpPr>
            <a:spLocks noGrp="1"/>
          </p:cNvSpPr>
          <p:nvPr>
            <p:ph type="dt" sz="quarter" idx="1"/>
          </p:nvPr>
        </p:nvSpPr>
        <p:spPr>
          <a:xfrm>
            <a:off x="5438458" y="1"/>
            <a:ext cx="4160520" cy="367030"/>
          </a:xfrm>
          <a:prstGeom prst="rect">
            <a:avLst/>
          </a:prstGeom>
        </p:spPr>
        <p:txBody>
          <a:bodyPr vert="horz" lIns="96656" tIns="48329" rIns="96656" bIns="48329" rtlCol="0"/>
          <a:lstStyle>
            <a:lvl1pPr algn="r">
              <a:defRPr sz="1300"/>
            </a:lvl1pPr>
          </a:lstStyle>
          <a:p>
            <a:fld id="{726EF49B-FE52-2342-A3CE-23525C8DB14A}" type="datetimeFigureOut">
              <a:rPr lang="en-US" smtClean="0"/>
              <a:t>7/6/2020</a:t>
            </a:fld>
            <a:endParaRPr lang="en-US" dirty="0"/>
          </a:p>
        </p:txBody>
      </p:sp>
      <p:sp>
        <p:nvSpPr>
          <p:cNvPr id="4" name="Footer Placeholder 3"/>
          <p:cNvSpPr>
            <a:spLocks noGrp="1"/>
          </p:cNvSpPr>
          <p:nvPr>
            <p:ph type="ftr" sz="quarter" idx="2"/>
          </p:nvPr>
        </p:nvSpPr>
        <p:spPr>
          <a:xfrm>
            <a:off x="0" y="6948172"/>
            <a:ext cx="4160520" cy="367029"/>
          </a:xfrm>
          <a:prstGeom prst="rect">
            <a:avLst/>
          </a:prstGeom>
        </p:spPr>
        <p:txBody>
          <a:bodyPr vert="horz" lIns="96656" tIns="48329" rIns="96656" bIns="48329" rtlCol="0" anchor="b"/>
          <a:lstStyle>
            <a:lvl1pPr algn="l">
              <a:defRPr sz="1300"/>
            </a:lvl1pPr>
          </a:lstStyle>
          <a:p>
            <a:endParaRPr lang="en-US" dirty="0"/>
          </a:p>
        </p:txBody>
      </p:sp>
      <p:sp>
        <p:nvSpPr>
          <p:cNvPr id="5" name="Slide Number Placeholder 4"/>
          <p:cNvSpPr>
            <a:spLocks noGrp="1"/>
          </p:cNvSpPr>
          <p:nvPr>
            <p:ph type="sldNum" sz="quarter" idx="3"/>
          </p:nvPr>
        </p:nvSpPr>
        <p:spPr>
          <a:xfrm>
            <a:off x="5438458" y="6948172"/>
            <a:ext cx="4160520" cy="367029"/>
          </a:xfrm>
          <a:prstGeom prst="rect">
            <a:avLst/>
          </a:prstGeom>
        </p:spPr>
        <p:txBody>
          <a:bodyPr vert="horz" lIns="96656" tIns="48329" rIns="96656" bIns="48329" rtlCol="0" anchor="b"/>
          <a:lstStyle>
            <a:lvl1pPr algn="r">
              <a:defRPr sz="1300"/>
            </a:lvl1pPr>
          </a:lstStyle>
          <a:p>
            <a:fld id="{DBE8DB3B-9592-A443-A309-1267C21F4BCB}" type="slidenum">
              <a:rPr lang="en-US" smtClean="0"/>
              <a:t>‹#›</a:t>
            </a:fld>
            <a:endParaRPr lang="en-US" dirty="0"/>
          </a:p>
        </p:txBody>
      </p:sp>
    </p:spTree>
    <p:extLst>
      <p:ext uri="{BB962C8B-B14F-4D97-AF65-F5344CB8AC3E}">
        <p14:creationId xmlns:p14="http://schemas.microsoft.com/office/powerpoint/2010/main" val="8593910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160520" cy="367030"/>
          </a:xfrm>
          <a:prstGeom prst="rect">
            <a:avLst/>
          </a:prstGeom>
        </p:spPr>
        <p:txBody>
          <a:bodyPr vert="horz" lIns="96656" tIns="48329" rIns="96656" bIns="48329" rtlCol="0"/>
          <a:lstStyle>
            <a:lvl1pPr algn="l">
              <a:defRPr sz="1300"/>
            </a:lvl1pPr>
          </a:lstStyle>
          <a:p>
            <a:endParaRPr lang="en-US" dirty="0"/>
          </a:p>
        </p:txBody>
      </p:sp>
      <p:sp>
        <p:nvSpPr>
          <p:cNvPr id="3" name="Date Placeholder 2"/>
          <p:cNvSpPr>
            <a:spLocks noGrp="1"/>
          </p:cNvSpPr>
          <p:nvPr>
            <p:ph type="dt" idx="1"/>
          </p:nvPr>
        </p:nvSpPr>
        <p:spPr>
          <a:xfrm>
            <a:off x="5438458" y="1"/>
            <a:ext cx="4160520" cy="367030"/>
          </a:xfrm>
          <a:prstGeom prst="rect">
            <a:avLst/>
          </a:prstGeom>
        </p:spPr>
        <p:txBody>
          <a:bodyPr vert="horz" lIns="96656" tIns="48329" rIns="96656" bIns="48329" rtlCol="0"/>
          <a:lstStyle>
            <a:lvl1pPr algn="r">
              <a:defRPr sz="1300"/>
            </a:lvl1pPr>
          </a:lstStyle>
          <a:p>
            <a:fld id="{9B6B8732-E2AB-8141-AEC1-CA432DA6FC69}" type="datetimeFigureOut">
              <a:rPr lang="en-US" smtClean="0"/>
              <a:t>7/6/2020</a:t>
            </a:fld>
            <a:endParaRPr lang="en-US" dirty="0"/>
          </a:p>
        </p:txBody>
      </p:sp>
      <p:sp>
        <p:nvSpPr>
          <p:cNvPr id="4" name="Slide Image Placeholder 3"/>
          <p:cNvSpPr>
            <a:spLocks noGrp="1" noRot="1" noChangeAspect="1"/>
          </p:cNvSpPr>
          <p:nvPr>
            <p:ph type="sldImg" idx="2"/>
          </p:nvPr>
        </p:nvSpPr>
        <p:spPr>
          <a:xfrm>
            <a:off x="2606675" y="914400"/>
            <a:ext cx="4387850" cy="2468563"/>
          </a:xfrm>
          <a:prstGeom prst="rect">
            <a:avLst/>
          </a:prstGeom>
          <a:noFill/>
          <a:ln w="12700">
            <a:solidFill>
              <a:prstClr val="black"/>
            </a:solidFill>
          </a:ln>
        </p:spPr>
        <p:txBody>
          <a:bodyPr vert="horz" lIns="96656" tIns="48329" rIns="96656" bIns="48329" rtlCol="0" anchor="ctr"/>
          <a:lstStyle/>
          <a:p>
            <a:endParaRPr lang="en-US" dirty="0"/>
          </a:p>
        </p:txBody>
      </p:sp>
      <p:sp>
        <p:nvSpPr>
          <p:cNvPr id="5" name="Notes Placeholder 4"/>
          <p:cNvSpPr>
            <a:spLocks noGrp="1"/>
          </p:cNvSpPr>
          <p:nvPr>
            <p:ph type="body" sz="quarter" idx="3"/>
          </p:nvPr>
        </p:nvSpPr>
        <p:spPr>
          <a:xfrm>
            <a:off x="960121" y="3520440"/>
            <a:ext cx="7680960" cy="2880361"/>
          </a:xfrm>
          <a:prstGeom prst="rect">
            <a:avLst/>
          </a:prstGeom>
        </p:spPr>
        <p:txBody>
          <a:bodyPr vert="horz" lIns="96656" tIns="48329" rIns="96656" bIns="4832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948172"/>
            <a:ext cx="4160520" cy="367029"/>
          </a:xfrm>
          <a:prstGeom prst="rect">
            <a:avLst/>
          </a:prstGeom>
        </p:spPr>
        <p:txBody>
          <a:bodyPr vert="horz" lIns="96656" tIns="48329" rIns="96656" bIns="48329" rtlCol="0" anchor="b"/>
          <a:lstStyle>
            <a:lvl1pPr algn="l">
              <a:defRPr sz="1300"/>
            </a:lvl1pPr>
          </a:lstStyle>
          <a:p>
            <a:endParaRPr lang="en-US" dirty="0"/>
          </a:p>
        </p:txBody>
      </p:sp>
      <p:sp>
        <p:nvSpPr>
          <p:cNvPr id="7" name="Slide Number Placeholder 6"/>
          <p:cNvSpPr>
            <a:spLocks noGrp="1"/>
          </p:cNvSpPr>
          <p:nvPr>
            <p:ph type="sldNum" sz="quarter" idx="5"/>
          </p:nvPr>
        </p:nvSpPr>
        <p:spPr>
          <a:xfrm>
            <a:off x="5438458" y="6948172"/>
            <a:ext cx="4160520" cy="367029"/>
          </a:xfrm>
          <a:prstGeom prst="rect">
            <a:avLst/>
          </a:prstGeom>
        </p:spPr>
        <p:txBody>
          <a:bodyPr vert="horz" lIns="96656" tIns="48329" rIns="96656" bIns="48329" rtlCol="0" anchor="b"/>
          <a:lstStyle>
            <a:lvl1pPr algn="r">
              <a:defRPr sz="1300"/>
            </a:lvl1pPr>
          </a:lstStyle>
          <a:p>
            <a:fld id="{39ADC297-8B77-E04A-A383-1F530A34D7B8}" type="slidenum">
              <a:rPr lang="en-US" smtClean="0"/>
              <a:t>‹#›</a:t>
            </a:fld>
            <a:endParaRPr lang="en-US" dirty="0"/>
          </a:p>
        </p:txBody>
      </p:sp>
    </p:spTree>
    <p:extLst>
      <p:ext uri="{BB962C8B-B14F-4D97-AF65-F5344CB8AC3E}">
        <p14:creationId xmlns:p14="http://schemas.microsoft.com/office/powerpoint/2010/main" val="8224569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Bandwidth</a:t>
            </a:r>
            <a:r>
              <a:rPr lang="en-US" baseline="0" dirty="0"/>
              <a:t> usage has changed. </a:t>
            </a:r>
            <a:r>
              <a:rPr lang="en-US" dirty="0"/>
              <a:t>A move from a “broadcast” environment over a single device to an</a:t>
            </a:r>
            <a:r>
              <a:rPr lang="en-US" baseline="0" dirty="0"/>
              <a:t> interactive environment over multiple devices.</a:t>
            </a:r>
          </a:p>
          <a:p>
            <a:endParaRPr lang="en-US" dirty="0"/>
          </a:p>
        </p:txBody>
      </p:sp>
      <p:sp>
        <p:nvSpPr>
          <p:cNvPr id="4" name="Slide Number Placeholder 3"/>
          <p:cNvSpPr>
            <a:spLocks noGrp="1"/>
          </p:cNvSpPr>
          <p:nvPr>
            <p:ph type="sldNum" sz="quarter" idx="10"/>
          </p:nvPr>
        </p:nvSpPr>
        <p:spPr/>
        <p:txBody>
          <a:bodyPr/>
          <a:lstStyle/>
          <a:p>
            <a:fld id="{6246821E-09C3-F642-AA82-6FA3FE5EF8DB}" type="slidenum">
              <a:rPr lang="en-US" smtClean="0"/>
              <a:pPr/>
              <a:t>8</a:t>
            </a:fld>
            <a:endParaRPr lang="en-US"/>
          </a:p>
        </p:txBody>
      </p:sp>
    </p:spTree>
    <p:extLst>
      <p:ext uri="{BB962C8B-B14F-4D97-AF65-F5344CB8AC3E}">
        <p14:creationId xmlns:p14="http://schemas.microsoft.com/office/powerpoint/2010/main" val="232992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85372" indent="-302066" eaLnBrk="0" hangingPunct="0">
              <a:defRPr>
                <a:solidFill>
                  <a:schemeClr val="tx1"/>
                </a:solidFill>
                <a:latin typeface="Arial" charset="0"/>
              </a:defRPr>
            </a:lvl2pPr>
            <a:lvl3pPr marL="1208265" indent="-241653" eaLnBrk="0" hangingPunct="0">
              <a:defRPr>
                <a:solidFill>
                  <a:schemeClr val="tx1"/>
                </a:solidFill>
                <a:latin typeface="Arial" charset="0"/>
              </a:defRPr>
            </a:lvl3pPr>
            <a:lvl4pPr marL="1691571" indent="-241653" eaLnBrk="0" hangingPunct="0">
              <a:defRPr>
                <a:solidFill>
                  <a:schemeClr val="tx1"/>
                </a:solidFill>
                <a:latin typeface="Arial" charset="0"/>
              </a:defRPr>
            </a:lvl4pPr>
            <a:lvl5pPr marL="2174878" indent="-241653" eaLnBrk="0" hangingPunct="0">
              <a:defRPr>
                <a:solidFill>
                  <a:schemeClr val="tx1"/>
                </a:solidFill>
                <a:latin typeface="Arial" charset="0"/>
              </a:defRPr>
            </a:lvl5pPr>
            <a:lvl6pPr marL="2658184" indent="-241653" eaLnBrk="0" fontAlgn="base" hangingPunct="0">
              <a:spcBef>
                <a:spcPct val="0"/>
              </a:spcBef>
              <a:spcAft>
                <a:spcPct val="0"/>
              </a:spcAft>
              <a:defRPr>
                <a:solidFill>
                  <a:schemeClr val="tx1"/>
                </a:solidFill>
                <a:latin typeface="Arial" charset="0"/>
              </a:defRPr>
            </a:lvl6pPr>
            <a:lvl7pPr marL="3141490" indent="-241653" eaLnBrk="0" fontAlgn="base" hangingPunct="0">
              <a:spcBef>
                <a:spcPct val="0"/>
              </a:spcBef>
              <a:spcAft>
                <a:spcPct val="0"/>
              </a:spcAft>
              <a:defRPr>
                <a:solidFill>
                  <a:schemeClr val="tx1"/>
                </a:solidFill>
                <a:latin typeface="Arial" charset="0"/>
              </a:defRPr>
            </a:lvl7pPr>
            <a:lvl8pPr marL="3624796" indent="-241653" eaLnBrk="0" fontAlgn="base" hangingPunct="0">
              <a:spcBef>
                <a:spcPct val="0"/>
              </a:spcBef>
              <a:spcAft>
                <a:spcPct val="0"/>
              </a:spcAft>
              <a:defRPr>
                <a:solidFill>
                  <a:schemeClr val="tx1"/>
                </a:solidFill>
                <a:latin typeface="Arial" charset="0"/>
              </a:defRPr>
            </a:lvl8pPr>
            <a:lvl9pPr marL="4108102" indent="-241653" eaLnBrk="0" fontAlgn="base" hangingPunct="0">
              <a:spcBef>
                <a:spcPct val="0"/>
              </a:spcBef>
              <a:spcAft>
                <a:spcPct val="0"/>
              </a:spcAft>
              <a:defRPr>
                <a:solidFill>
                  <a:schemeClr val="tx1"/>
                </a:solidFill>
                <a:latin typeface="Arial" charset="0"/>
              </a:defRPr>
            </a:lvl9pPr>
          </a:lstStyle>
          <a:p>
            <a:pPr eaLnBrk="1" hangingPunct="1"/>
            <a:fld id="{26AEA304-561E-4966-871D-2528356F2D04}" type="slidenum">
              <a:rPr lang="en-US" smtClean="0"/>
              <a:pPr eaLnBrk="1" hangingPunct="1"/>
              <a:t>48</a:t>
            </a:fld>
            <a:endParaRPr lang="en-US"/>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p:spPr>
        <p:txBody>
          <a:bodyPr/>
          <a:lstStyle/>
          <a:p>
            <a:pPr eaLnBrk="1" hangingPunct="1"/>
            <a:endParaRPr lang="en-US">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02">
              <a:defRPr sz="2000">
                <a:solidFill>
                  <a:schemeClr val="tx1"/>
                </a:solidFill>
                <a:latin typeface="Arial" charset="0"/>
              </a:defRPr>
            </a:lvl1pPr>
            <a:lvl2pPr marL="742883" indent="-285725" defTabSz="966702">
              <a:defRPr sz="2000">
                <a:solidFill>
                  <a:schemeClr val="tx1"/>
                </a:solidFill>
                <a:latin typeface="Arial" charset="0"/>
              </a:defRPr>
            </a:lvl2pPr>
            <a:lvl3pPr marL="1142898" indent="-228580" defTabSz="966702">
              <a:defRPr sz="2000">
                <a:solidFill>
                  <a:schemeClr val="tx1"/>
                </a:solidFill>
                <a:latin typeface="Arial" charset="0"/>
              </a:defRPr>
            </a:lvl3pPr>
            <a:lvl4pPr marL="1600057" indent="-228580" defTabSz="966702">
              <a:defRPr sz="2000">
                <a:solidFill>
                  <a:schemeClr val="tx1"/>
                </a:solidFill>
                <a:latin typeface="Arial" charset="0"/>
              </a:defRPr>
            </a:lvl4pPr>
            <a:lvl5pPr marL="2057217" indent="-228580" defTabSz="966702">
              <a:defRPr sz="2000">
                <a:solidFill>
                  <a:schemeClr val="tx1"/>
                </a:solidFill>
                <a:latin typeface="Arial" charset="0"/>
              </a:defRPr>
            </a:lvl5pPr>
            <a:lvl6pPr marL="2514376" indent="-228580" defTabSz="966702" eaLnBrk="0" fontAlgn="base" hangingPunct="0">
              <a:spcBef>
                <a:spcPct val="50000"/>
              </a:spcBef>
              <a:spcAft>
                <a:spcPct val="0"/>
              </a:spcAft>
              <a:defRPr sz="2000">
                <a:solidFill>
                  <a:schemeClr val="tx1"/>
                </a:solidFill>
                <a:latin typeface="Arial" charset="0"/>
              </a:defRPr>
            </a:lvl6pPr>
            <a:lvl7pPr marL="2971536" indent="-228580" defTabSz="966702" eaLnBrk="0" fontAlgn="base" hangingPunct="0">
              <a:spcBef>
                <a:spcPct val="50000"/>
              </a:spcBef>
              <a:spcAft>
                <a:spcPct val="0"/>
              </a:spcAft>
              <a:defRPr sz="2000">
                <a:solidFill>
                  <a:schemeClr val="tx1"/>
                </a:solidFill>
                <a:latin typeface="Arial" charset="0"/>
              </a:defRPr>
            </a:lvl7pPr>
            <a:lvl8pPr marL="3428694" indent="-228580" defTabSz="966702" eaLnBrk="0" fontAlgn="base" hangingPunct="0">
              <a:spcBef>
                <a:spcPct val="50000"/>
              </a:spcBef>
              <a:spcAft>
                <a:spcPct val="0"/>
              </a:spcAft>
              <a:defRPr sz="2000">
                <a:solidFill>
                  <a:schemeClr val="tx1"/>
                </a:solidFill>
                <a:latin typeface="Arial" charset="0"/>
              </a:defRPr>
            </a:lvl8pPr>
            <a:lvl9pPr marL="3885854" indent="-228580" defTabSz="966702" eaLnBrk="0" fontAlgn="base" hangingPunct="0">
              <a:spcBef>
                <a:spcPct val="50000"/>
              </a:spcBef>
              <a:spcAft>
                <a:spcPct val="0"/>
              </a:spcAft>
              <a:defRPr sz="2000">
                <a:solidFill>
                  <a:schemeClr val="tx1"/>
                </a:solidFill>
                <a:latin typeface="Arial" charset="0"/>
              </a:defRPr>
            </a:lvl9pPr>
          </a:lstStyle>
          <a:p>
            <a:fld id="{4F4DAD3C-A480-4785-98CC-92B0CFEC4A96}" type="slidenum">
              <a:rPr lang="en-US" sz="1300"/>
              <a:pPr/>
              <a:t>49</a:t>
            </a:fld>
            <a:endParaRPr lang="en-US" sz="130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Mark</a:t>
            </a:r>
          </a:p>
          <a:p>
            <a:endParaRPr lang="en-US" dirty="0"/>
          </a:p>
          <a:p>
            <a:r>
              <a:rPr lang="en-US" dirty="0"/>
              <a:t>As part of OFS’ modeling efforts to understand the best ways to deploy splitters,  the sweet spot for many networks is one cabinet per every 256-288 homes passed, which lends itself nicely to a 288 fiber count cabinet.  </a:t>
            </a:r>
          </a:p>
          <a:p>
            <a:endParaRPr lang="en-US" dirty="0"/>
          </a:p>
          <a:p>
            <a:r>
              <a:rPr lang="en-US" dirty="0"/>
              <a:t>With higher cabinet counts, the additional cable cost needed to reach the extra subscribers, since they’re farther away from the cabinet, tends to drive up the cost.  </a:t>
            </a:r>
          </a:p>
          <a:p>
            <a:endParaRPr lang="en-US" dirty="0"/>
          </a:p>
          <a:p>
            <a:r>
              <a:rPr lang="en-US" dirty="0"/>
              <a:t>With lower cabinet counts, the placing costs go up, unless the area is more rural or has lower density.  In that case, lower cabinet capacities can be economical.  </a:t>
            </a:r>
          </a:p>
          <a:p>
            <a:endParaRPr lang="en-US" dirty="0"/>
          </a:p>
          <a:p>
            <a:r>
              <a:rPr lang="en-US" dirty="0"/>
              <a:t>Please note that these numbers, like all of what we highlight, are not hard and fast rules, but rather general guidelines based on the experience we’ve had over the past decade being involved with FTTH projects.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1285DB9-101B-4DD8-ABD7-6AC15A8594F0}" type="slidenum">
              <a:rPr lang="en-US"/>
              <a:pPr/>
              <a:t>50</a:t>
            </a:fld>
            <a:endParaRPr lang="en-US"/>
          </a:p>
        </p:txBody>
      </p:sp>
      <p:sp>
        <p:nvSpPr>
          <p:cNvPr id="1008642" name="Rectangle 2"/>
          <p:cNvSpPr>
            <a:spLocks noGrp="1" noRot="1" noChangeAspect="1" noChangeArrowheads="1" noTextEdit="1"/>
          </p:cNvSpPr>
          <p:nvPr>
            <p:ph type="sldImg"/>
          </p:nvPr>
        </p:nvSpPr>
        <p:spPr>
          <a:ln/>
        </p:spPr>
      </p:sp>
      <p:sp>
        <p:nvSpPr>
          <p:cNvPr id="1008643" name="Rectangle 3"/>
          <p:cNvSpPr>
            <a:spLocks noGrp="1" noChangeArrowheads="1"/>
          </p:cNvSpPr>
          <p:nvPr>
            <p:ph type="body" idx="1"/>
          </p:nvPr>
        </p:nvSpPr>
        <p:spPr>
          <a:xfrm>
            <a:off x="731520" y="4560570"/>
            <a:ext cx="5852160" cy="4410551"/>
          </a:xfrm>
        </p:spPr>
        <p:txBody>
          <a:bodyPr/>
          <a:lstStyle/>
          <a:p>
            <a:r>
              <a:rPr lang="en-US" sz="1100" dirty="0"/>
              <a:t>David</a:t>
            </a:r>
          </a:p>
          <a:p>
            <a:endParaRPr lang="en-US" sz="1100" dirty="0"/>
          </a:p>
          <a:p>
            <a:r>
              <a:rPr lang="en-US" sz="1100" dirty="0"/>
              <a:t>To this point, we’ve mainly discussed centralized splitting, in a central office, remote electronics cabinet, fiber distribution hub or MDU setting.  </a:t>
            </a:r>
          </a:p>
          <a:p>
            <a:endParaRPr lang="en-US" sz="1100" dirty="0"/>
          </a:p>
          <a:p>
            <a:r>
              <a:rPr lang="en-US" sz="1100" dirty="0"/>
              <a:t>Now, we’re going to turn our direction to distributed splits.  Newcomers to the fiber world sometimes don’t know that distributed splits are an option, since much of the marketing focus is around fiber distribution hubs.  However, the method has many advantages for certain types of networks.  </a:t>
            </a:r>
          </a:p>
          <a:p>
            <a:endParaRPr lang="en-US" sz="1100" dirty="0"/>
          </a:p>
          <a:p>
            <a:r>
              <a:rPr lang="en-US" sz="1100" dirty="0"/>
              <a:t>The term distributed split basically means that the splitters are not all in one location, and that the splitters are distributed geographically throughout the network.  This also means that they’re often closer to the end customer.  </a:t>
            </a:r>
          </a:p>
          <a:p>
            <a:endParaRPr lang="en-US" sz="1100" dirty="0"/>
          </a:p>
          <a:p>
            <a:r>
              <a:rPr lang="en-US" sz="1100" dirty="0"/>
              <a:t>There are 2 different types of distributed split scenarios, distributed 1x32 splits and distributed splits that are cascaded 1x2, 1x4, 1x8, and 1x16 splits.  </a:t>
            </a:r>
          </a:p>
          <a:p>
            <a:endParaRPr lang="en-US" sz="1100" dirty="0"/>
          </a:p>
          <a:p>
            <a:r>
              <a:rPr lang="en-US" sz="1100" dirty="0"/>
              <a:t>Some advantages of distributed splitting is that it can be significantly less costly than a centralized design.  Overall, it requires less splicing, and less installation time since an installer doesn’t need to come back to the splitter as part of an installation.  Finally, smaller fiber counts can be used with distributed split models, leading to better utilization of the fiber investment versus a network with fiber distribution cabinets.  </a:t>
            </a:r>
          </a:p>
          <a:p>
            <a:endParaRPr lang="en-US" sz="1100" dirty="0"/>
          </a:p>
          <a:p>
            <a:r>
              <a:rPr lang="en-US" sz="1100" dirty="0"/>
              <a:t>The biggest disadvantage is PON port utilization with low subscriber counts.   In addition,  the network is more complex since splitters are scattered through the network requiring very good recordkeeping.  </a:t>
            </a:r>
          </a:p>
          <a:p>
            <a:endParaRPr lang="en-US" sz="1100" dirty="0"/>
          </a:p>
          <a:p>
            <a:r>
              <a:rPr lang="en-US" sz="1100" dirty="0"/>
              <a:t>Two more minor issues are that troubleshooting can be more difficult if splitters are cascaded, and it requires a different design technique when compared to copper designs.</a:t>
            </a:r>
          </a:p>
          <a:p>
            <a:endParaRPr lang="en-US" sz="1100" dirty="0"/>
          </a:p>
          <a:p>
            <a:r>
              <a:rPr lang="en-US" sz="1100" dirty="0"/>
              <a:t>Overall, it’s a very interesting and an approach that more companies should consider.  </a:t>
            </a:r>
          </a:p>
          <a:p>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p:spPr>
        <p:txBody>
          <a:bodyPr/>
          <a:lstStyle/>
          <a:p>
            <a:r>
              <a:rPr lang="en-US">
                <a:latin typeface="Arial" charset="0"/>
              </a:rPr>
              <a:t>David</a:t>
            </a:r>
          </a:p>
          <a:p>
            <a:endParaRPr lang="en-US">
              <a:latin typeface="Arial" charset="0"/>
            </a:endParaRPr>
          </a:p>
          <a:p>
            <a:r>
              <a:rPr lang="en-US">
                <a:latin typeface="Arial" charset="0"/>
              </a:rPr>
              <a:t>In terms of offerings, OFS offers different types of splitters for distributed splitting.  These include bare splitters, which are mainly recommended for indoor use, ruggedized splitters that can be placed in splice trays, and the DirectConnect splitter that we’ve shown several times during the presentation. </a:t>
            </a:r>
          </a:p>
          <a:p>
            <a:endParaRPr lang="en-US">
              <a:latin typeface="Arial" charset="0"/>
            </a:endParaRPr>
          </a:p>
          <a:p>
            <a:r>
              <a:rPr lang="en-US">
                <a:latin typeface="Arial" charset="0"/>
              </a:rPr>
              <a:t>The Direct Connect slender design makes it an excellent choice for space challenged areas, including boxes, pedestals or closures.  </a:t>
            </a:r>
          </a:p>
        </p:txBody>
      </p:sp>
      <p:sp>
        <p:nvSpPr>
          <p:cNvPr id="75780" name="Slide Number Placeholder 3"/>
          <p:cNvSpPr>
            <a:spLocks noGrp="1"/>
          </p:cNvSpPr>
          <p:nvPr>
            <p:ph type="sldNum" sz="quarter" idx="5"/>
          </p:nvPr>
        </p:nvSpPr>
        <p:spPr>
          <a:noFill/>
        </p:spPr>
        <p:txBody>
          <a:bodyPr/>
          <a:lstStyle>
            <a:lvl1pPr eaLnBrk="0" hangingPunct="0">
              <a:defRPr>
                <a:solidFill>
                  <a:schemeClr val="tx1"/>
                </a:solidFill>
                <a:latin typeface="Arial" charset="0"/>
              </a:defRPr>
            </a:lvl1pPr>
            <a:lvl2pPr marL="785372" indent="-302066" eaLnBrk="0" hangingPunct="0">
              <a:defRPr>
                <a:solidFill>
                  <a:schemeClr val="tx1"/>
                </a:solidFill>
                <a:latin typeface="Arial" charset="0"/>
              </a:defRPr>
            </a:lvl2pPr>
            <a:lvl3pPr marL="1208265" indent="-241653" eaLnBrk="0" hangingPunct="0">
              <a:defRPr>
                <a:solidFill>
                  <a:schemeClr val="tx1"/>
                </a:solidFill>
                <a:latin typeface="Arial" charset="0"/>
              </a:defRPr>
            </a:lvl3pPr>
            <a:lvl4pPr marL="1691571" indent="-241653" eaLnBrk="0" hangingPunct="0">
              <a:defRPr>
                <a:solidFill>
                  <a:schemeClr val="tx1"/>
                </a:solidFill>
                <a:latin typeface="Arial" charset="0"/>
              </a:defRPr>
            </a:lvl4pPr>
            <a:lvl5pPr marL="2174878" indent="-241653" eaLnBrk="0" hangingPunct="0">
              <a:defRPr>
                <a:solidFill>
                  <a:schemeClr val="tx1"/>
                </a:solidFill>
                <a:latin typeface="Arial" charset="0"/>
              </a:defRPr>
            </a:lvl5pPr>
            <a:lvl6pPr marL="2658184" indent="-241653" eaLnBrk="0" fontAlgn="base" hangingPunct="0">
              <a:spcBef>
                <a:spcPct val="0"/>
              </a:spcBef>
              <a:spcAft>
                <a:spcPct val="0"/>
              </a:spcAft>
              <a:defRPr>
                <a:solidFill>
                  <a:schemeClr val="tx1"/>
                </a:solidFill>
                <a:latin typeface="Arial" charset="0"/>
              </a:defRPr>
            </a:lvl6pPr>
            <a:lvl7pPr marL="3141490" indent="-241653" eaLnBrk="0" fontAlgn="base" hangingPunct="0">
              <a:spcBef>
                <a:spcPct val="0"/>
              </a:spcBef>
              <a:spcAft>
                <a:spcPct val="0"/>
              </a:spcAft>
              <a:defRPr>
                <a:solidFill>
                  <a:schemeClr val="tx1"/>
                </a:solidFill>
                <a:latin typeface="Arial" charset="0"/>
              </a:defRPr>
            </a:lvl7pPr>
            <a:lvl8pPr marL="3624796" indent="-241653" eaLnBrk="0" fontAlgn="base" hangingPunct="0">
              <a:spcBef>
                <a:spcPct val="0"/>
              </a:spcBef>
              <a:spcAft>
                <a:spcPct val="0"/>
              </a:spcAft>
              <a:defRPr>
                <a:solidFill>
                  <a:schemeClr val="tx1"/>
                </a:solidFill>
                <a:latin typeface="Arial" charset="0"/>
              </a:defRPr>
            </a:lvl8pPr>
            <a:lvl9pPr marL="4108102" indent="-241653" eaLnBrk="0" fontAlgn="base" hangingPunct="0">
              <a:spcBef>
                <a:spcPct val="0"/>
              </a:spcBef>
              <a:spcAft>
                <a:spcPct val="0"/>
              </a:spcAft>
              <a:defRPr>
                <a:solidFill>
                  <a:schemeClr val="tx1"/>
                </a:solidFill>
                <a:latin typeface="Arial" charset="0"/>
              </a:defRPr>
            </a:lvl9pPr>
          </a:lstStyle>
          <a:p>
            <a:pPr eaLnBrk="1" hangingPunct="1"/>
            <a:fld id="{EC2691FB-66BC-4E45-978E-50AD7394CE8F}" type="slidenum">
              <a:rPr lang="en-US" smtClean="0"/>
              <a:pPr eaLnBrk="1" hangingPunct="1"/>
              <a:t>51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Rot="1" noChangeAspect="1" noChangeArrowheads="1" noTextEdit="1"/>
          </p:cNvSpPr>
          <p:nvPr>
            <p:ph type="sldImg"/>
          </p:nvPr>
        </p:nvSpPr>
        <p:spPr>
          <a:ln/>
        </p:spPr>
      </p:sp>
      <p:sp>
        <p:nvSpPr>
          <p:cNvPr id="11267" name="Rectangle 3"/>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Springboard to 5G</a:t>
            </a:r>
          </a:p>
          <a:p>
            <a:endParaRPr lang="en-CA" dirty="0"/>
          </a:p>
          <a:p>
            <a:r>
              <a:rPr lang="en-CA" dirty="0"/>
              <a:t>PON/Active/etc.</a:t>
            </a:r>
          </a:p>
          <a:p>
            <a:endParaRPr lang="en-CA" dirty="0"/>
          </a:p>
        </p:txBody>
      </p:sp>
      <p:sp>
        <p:nvSpPr>
          <p:cNvPr id="4" name="Slide Number Placeholder 3"/>
          <p:cNvSpPr>
            <a:spLocks noGrp="1"/>
          </p:cNvSpPr>
          <p:nvPr>
            <p:ph type="sldNum" sz="quarter" idx="10"/>
          </p:nvPr>
        </p:nvSpPr>
        <p:spPr/>
        <p:txBody>
          <a:bodyPr/>
          <a:lstStyle/>
          <a:p>
            <a:fld id="{5761644E-CCF5-48AD-847B-ADF585807BC7}" type="slidenum">
              <a:rPr lang="en-CA" smtClean="0"/>
              <a:t>24</a:t>
            </a:fld>
            <a:endParaRPr lang="en-CA"/>
          </a:p>
        </p:txBody>
      </p:sp>
    </p:spTree>
    <p:extLst>
      <p:ext uri="{BB962C8B-B14F-4D97-AF65-F5344CB8AC3E}">
        <p14:creationId xmlns:p14="http://schemas.microsoft.com/office/powerpoint/2010/main" val="5303121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We don’t expect next year, no business case to support this</a:t>
            </a:r>
          </a:p>
          <a:p>
            <a:endParaRPr lang="en-CA" dirty="0"/>
          </a:p>
          <a:p>
            <a:r>
              <a:rPr lang="en-CA" dirty="0"/>
              <a:t>Minimum DL link 20 GBPS</a:t>
            </a:r>
          </a:p>
          <a:p>
            <a:endParaRPr lang="en-CA" dirty="0"/>
          </a:p>
          <a:p>
            <a:r>
              <a:rPr lang="en-CA" dirty="0"/>
              <a:t>Numbers on fiber</a:t>
            </a:r>
          </a:p>
          <a:p>
            <a:endParaRPr lang="en-CA" dirty="0"/>
          </a:p>
          <a:p>
            <a:r>
              <a:rPr lang="en-CA" dirty="0"/>
              <a:t>Data from congress mobility report</a:t>
            </a:r>
          </a:p>
          <a:p>
            <a:endParaRPr lang="en-CA" dirty="0"/>
          </a:p>
        </p:txBody>
      </p:sp>
      <p:sp>
        <p:nvSpPr>
          <p:cNvPr id="4" name="Slide Number Placeholder 3"/>
          <p:cNvSpPr>
            <a:spLocks noGrp="1"/>
          </p:cNvSpPr>
          <p:nvPr>
            <p:ph type="sldNum" sz="quarter" idx="10"/>
          </p:nvPr>
        </p:nvSpPr>
        <p:spPr/>
        <p:txBody>
          <a:bodyPr/>
          <a:lstStyle/>
          <a:p>
            <a:fld id="{5761644E-CCF5-48AD-847B-ADF585807BC7}" type="slidenum">
              <a:rPr lang="en-CA" smtClean="0"/>
              <a:t>27</a:t>
            </a:fld>
            <a:endParaRPr lang="en-CA"/>
          </a:p>
        </p:txBody>
      </p:sp>
    </p:spTree>
    <p:extLst>
      <p:ext uri="{BB962C8B-B14F-4D97-AF65-F5344CB8AC3E}">
        <p14:creationId xmlns:p14="http://schemas.microsoft.com/office/powerpoint/2010/main" val="35917867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85372" indent="-302066" eaLnBrk="0" hangingPunct="0">
              <a:defRPr>
                <a:solidFill>
                  <a:schemeClr val="tx1"/>
                </a:solidFill>
                <a:latin typeface="Arial" pitchFamily="34" charset="0"/>
                <a:cs typeface="Arial" pitchFamily="34" charset="0"/>
              </a:defRPr>
            </a:lvl2pPr>
            <a:lvl3pPr marL="1208265" indent="-241653" eaLnBrk="0" hangingPunct="0">
              <a:defRPr>
                <a:solidFill>
                  <a:schemeClr val="tx1"/>
                </a:solidFill>
                <a:latin typeface="Arial" pitchFamily="34" charset="0"/>
                <a:cs typeface="Arial" pitchFamily="34" charset="0"/>
              </a:defRPr>
            </a:lvl3pPr>
            <a:lvl4pPr marL="1691571" indent="-241653" eaLnBrk="0" hangingPunct="0">
              <a:defRPr>
                <a:solidFill>
                  <a:schemeClr val="tx1"/>
                </a:solidFill>
                <a:latin typeface="Arial" pitchFamily="34" charset="0"/>
                <a:cs typeface="Arial" pitchFamily="34" charset="0"/>
              </a:defRPr>
            </a:lvl4pPr>
            <a:lvl5pPr marL="2174878" indent="-241653" eaLnBrk="0" hangingPunct="0">
              <a:defRPr>
                <a:solidFill>
                  <a:schemeClr val="tx1"/>
                </a:solidFill>
                <a:latin typeface="Arial" pitchFamily="34" charset="0"/>
                <a:cs typeface="Arial" pitchFamily="34" charset="0"/>
              </a:defRPr>
            </a:lvl5pPr>
            <a:lvl6pPr marL="2658184" indent="-241653" defTabSz="483306" eaLnBrk="0" fontAlgn="base" hangingPunct="0">
              <a:spcBef>
                <a:spcPct val="0"/>
              </a:spcBef>
              <a:spcAft>
                <a:spcPct val="0"/>
              </a:spcAft>
              <a:defRPr>
                <a:solidFill>
                  <a:schemeClr val="tx1"/>
                </a:solidFill>
                <a:latin typeface="Arial" pitchFamily="34" charset="0"/>
                <a:cs typeface="Arial" pitchFamily="34" charset="0"/>
              </a:defRPr>
            </a:lvl6pPr>
            <a:lvl7pPr marL="3141490" indent="-241653" defTabSz="483306" eaLnBrk="0" fontAlgn="base" hangingPunct="0">
              <a:spcBef>
                <a:spcPct val="0"/>
              </a:spcBef>
              <a:spcAft>
                <a:spcPct val="0"/>
              </a:spcAft>
              <a:defRPr>
                <a:solidFill>
                  <a:schemeClr val="tx1"/>
                </a:solidFill>
                <a:latin typeface="Arial" pitchFamily="34" charset="0"/>
                <a:cs typeface="Arial" pitchFamily="34" charset="0"/>
              </a:defRPr>
            </a:lvl7pPr>
            <a:lvl8pPr marL="3624796" indent="-241653" defTabSz="483306" eaLnBrk="0" fontAlgn="base" hangingPunct="0">
              <a:spcBef>
                <a:spcPct val="0"/>
              </a:spcBef>
              <a:spcAft>
                <a:spcPct val="0"/>
              </a:spcAft>
              <a:defRPr>
                <a:solidFill>
                  <a:schemeClr val="tx1"/>
                </a:solidFill>
                <a:latin typeface="Arial" pitchFamily="34" charset="0"/>
                <a:cs typeface="Arial" pitchFamily="34" charset="0"/>
              </a:defRPr>
            </a:lvl8pPr>
            <a:lvl9pPr marL="4108102" indent="-241653" defTabSz="483306"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FA66F5E1-678D-41C3-BA9F-19C9A169CC95}" type="slidenum">
              <a:rPr lang="en-US" smtClean="0">
                <a:latin typeface="Calibri" pitchFamily="34" charset="0"/>
              </a:rPr>
              <a:pPr eaLnBrk="1" hangingPunct="1"/>
              <a:t>31</a:t>
            </a:fld>
            <a:endParaRPr lang="en-US">
              <a:latin typeface="Calibri" pitchFamily="34" charset="0"/>
            </a:endParaRPr>
          </a:p>
        </p:txBody>
      </p:sp>
      <p:sp>
        <p:nvSpPr>
          <p:cNvPr id="55299" name="Rectangle 2"/>
          <p:cNvSpPr>
            <a:spLocks noGrp="1" noRot="1" noChangeAspect="1" noChangeArrowheads="1" noTextEdit="1"/>
          </p:cNvSpPr>
          <p:nvPr>
            <p:ph type="sldImg"/>
          </p:nvPr>
        </p:nvSpPr>
        <p:spPr>
          <a:xfrm>
            <a:off x="458788" y="719138"/>
            <a:ext cx="6400800" cy="3602037"/>
          </a:xfrm>
          <a:ln/>
        </p:spPr>
      </p:sp>
      <p:sp>
        <p:nvSpPr>
          <p:cNvPr id="55300" name="Rectangle 4"/>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First, a quick review of PON architectures   In a typical PON FTTH network, there’s an OLT in the central office or remote cabinet, a splitter or combination of splitters somewhere in the field, and ONT at the house.  </a:t>
            </a:r>
          </a:p>
          <a:p>
            <a:pPr eaLnBrk="1" hangingPunct="1"/>
            <a:endParaRPr lang="en-US"/>
          </a:p>
          <a:p>
            <a:pPr eaLnBrk="1" hangingPunct="1"/>
            <a:r>
              <a:rPr lang="en-US"/>
              <a:t>Something interesting about the wavelengths shown in the upper left hand corner is that although today’s  operational wavelengths are the more traditional 1310, 1490 and 1550, tomorrow’s wavelengths include those plus 1270 and 1577.  Cable companies doing RFoG (RF over Glass) may also use 1590/1610 for the return path upstream from the settop box.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8293A2-A5C1-4BC8-ACE2-107C0AC657A8}" type="slidenum">
              <a:rPr lang="en-US"/>
              <a:pPr/>
              <a:t>39</a:t>
            </a:fld>
            <a:endParaRPr lang="en-US"/>
          </a:p>
        </p:txBody>
      </p:sp>
      <p:sp>
        <p:nvSpPr>
          <p:cNvPr id="801794" name="Rectangle 2"/>
          <p:cNvSpPr>
            <a:spLocks noGrp="1" noRot="1" noChangeAspect="1" noChangeArrowheads="1" noTextEdit="1"/>
          </p:cNvSpPr>
          <p:nvPr>
            <p:ph type="sldImg"/>
          </p:nvPr>
        </p:nvSpPr>
        <p:spPr>
          <a:xfrm>
            <a:off x="457200" y="719138"/>
            <a:ext cx="6400800" cy="3600450"/>
          </a:xfrm>
          <a:ln/>
        </p:spPr>
      </p:sp>
      <p:sp>
        <p:nvSpPr>
          <p:cNvPr id="801795" name="Rectangle 3"/>
          <p:cNvSpPr>
            <a:spLocks noGrp="1" noChangeArrowheads="1"/>
          </p:cNvSpPr>
          <p:nvPr>
            <p:ph type="body" idx="1"/>
          </p:nvPr>
        </p:nvSpPr>
        <p:spPr>
          <a:xfrm>
            <a:off x="731521" y="4560571"/>
            <a:ext cx="5852160" cy="4640580"/>
          </a:xfrm>
        </p:spPr>
        <p:txBody>
          <a:bodyPr/>
          <a:lstStyle/>
          <a:p>
            <a:r>
              <a:rPr lang="en-US" sz="1100" dirty="0"/>
              <a:t>Mark</a:t>
            </a:r>
          </a:p>
          <a:p>
            <a:endParaRPr lang="en-US" sz="1100" dirty="0"/>
          </a:p>
          <a:p>
            <a:r>
              <a:rPr lang="en-US" sz="1100" dirty="0"/>
              <a:t>The biggest decision with regard to splitters is where to place them.  Once this decision is made, the actual splitter type becomes relatively obvious.  </a:t>
            </a:r>
          </a:p>
          <a:p>
            <a:endParaRPr lang="en-US" sz="1100" dirty="0"/>
          </a:p>
          <a:p>
            <a:r>
              <a:rPr lang="en-US" sz="1100" dirty="0"/>
              <a:t>Please note that there is no law that says that once you place splitters in one manner, you need to follow that convention throughout the network.  Be flexible and let the network topology and operational considerations dictate the best option.  </a:t>
            </a:r>
          </a:p>
          <a:p>
            <a:endParaRPr lang="en-US" sz="1100" dirty="0"/>
          </a:p>
          <a:p>
            <a:r>
              <a:rPr lang="en-US" sz="1100" dirty="0"/>
              <a:t>The three most typical choices are the to place the splitters in the central office, in a centralized cabinet, and to place them in closures.  We’ll give a quick overview of each and will cover them in detail, including pros and cons, later in the webinar. </a:t>
            </a:r>
          </a:p>
          <a:p>
            <a:endParaRPr lang="en-US" sz="1100" dirty="0"/>
          </a:p>
          <a:p>
            <a:r>
              <a:rPr lang="en-US" sz="1100" dirty="0"/>
              <a:t>Placing the splitters in the central office is often done in small towns and to service customers that are relatively close to the OLT.  Please note that in this discussion, the term central office or CO is synonymous with remote cabinet, so this applies when using remote cabinets also.  </a:t>
            </a:r>
          </a:p>
          <a:p>
            <a:endParaRPr lang="en-US" sz="1100" dirty="0"/>
          </a:p>
          <a:p>
            <a:r>
              <a:rPr lang="en-US" sz="1100" dirty="0"/>
              <a:t>The second main deployment option is known as centralized splitting in a fiber distribution hub or cabinet.  In this case, multiple splitters are placed in the field in one cabinet serving  up to hundreds of subscribers. </a:t>
            </a:r>
          </a:p>
          <a:p>
            <a:endParaRPr lang="en-US" sz="1100" dirty="0"/>
          </a:p>
          <a:p>
            <a:r>
              <a:rPr lang="en-US" sz="1100" dirty="0"/>
              <a:t>The final method is known as distributed splitting.  This method places individual splitters in closures relatively close to the end users.  </a:t>
            </a:r>
          </a:p>
          <a:p>
            <a:endParaRPr lang="en-US" sz="1100" dirty="0"/>
          </a:p>
          <a:p>
            <a:r>
              <a:rPr lang="en-US" sz="1100" dirty="0"/>
              <a:t>One item to note is that OFS offers a training program with in-depth discussion of advantages and </a:t>
            </a:r>
          </a:p>
          <a:p>
            <a:r>
              <a:rPr lang="en-US" sz="1100" dirty="0"/>
              <a:t>Disadvantages of different splitter placement protocols.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02">
              <a:defRPr sz="2000">
                <a:solidFill>
                  <a:schemeClr val="tx1"/>
                </a:solidFill>
                <a:latin typeface="Arial" charset="0"/>
              </a:defRPr>
            </a:lvl1pPr>
            <a:lvl2pPr marL="742883" indent="-285725" defTabSz="966702">
              <a:defRPr sz="2000">
                <a:solidFill>
                  <a:schemeClr val="tx1"/>
                </a:solidFill>
                <a:latin typeface="Arial" charset="0"/>
              </a:defRPr>
            </a:lvl2pPr>
            <a:lvl3pPr marL="1142898" indent="-228580" defTabSz="966702">
              <a:defRPr sz="2000">
                <a:solidFill>
                  <a:schemeClr val="tx1"/>
                </a:solidFill>
                <a:latin typeface="Arial" charset="0"/>
              </a:defRPr>
            </a:lvl3pPr>
            <a:lvl4pPr marL="1600057" indent="-228580" defTabSz="966702">
              <a:defRPr sz="2000">
                <a:solidFill>
                  <a:schemeClr val="tx1"/>
                </a:solidFill>
                <a:latin typeface="Arial" charset="0"/>
              </a:defRPr>
            </a:lvl4pPr>
            <a:lvl5pPr marL="2057217" indent="-228580" defTabSz="966702">
              <a:defRPr sz="2000">
                <a:solidFill>
                  <a:schemeClr val="tx1"/>
                </a:solidFill>
                <a:latin typeface="Arial" charset="0"/>
              </a:defRPr>
            </a:lvl5pPr>
            <a:lvl6pPr marL="2514376" indent="-228580" defTabSz="966702" eaLnBrk="0" fontAlgn="base" hangingPunct="0">
              <a:spcBef>
                <a:spcPct val="50000"/>
              </a:spcBef>
              <a:spcAft>
                <a:spcPct val="0"/>
              </a:spcAft>
              <a:defRPr sz="2000">
                <a:solidFill>
                  <a:schemeClr val="tx1"/>
                </a:solidFill>
                <a:latin typeface="Arial" charset="0"/>
              </a:defRPr>
            </a:lvl6pPr>
            <a:lvl7pPr marL="2971536" indent="-228580" defTabSz="966702" eaLnBrk="0" fontAlgn="base" hangingPunct="0">
              <a:spcBef>
                <a:spcPct val="50000"/>
              </a:spcBef>
              <a:spcAft>
                <a:spcPct val="0"/>
              </a:spcAft>
              <a:defRPr sz="2000">
                <a:solidFill>
                  <a:schemeClr val="tx1"/>
                </a:solidFill>
                <a:latin typeface="Arial" charset="0"/>
              </a:defRPr>
            </a:lvl7pPr>
            <a:lvl8pPr marL="3428694" indent="-228580" defTabSz="966702" eaLnBrk="0" fontAlgn="base" hangingPunct="0">
              <a:spcBef>
                <a:spcPct val="50000"/>
              </a:spcBef>
              <a:spcAft>
                <a:spcPct val="0"/>
              </a:spcAft>
              <a:defRPr sz="2000">
                <a:solidFill>
                  <a:schemeClr val="tx1"/>
                </a:solidFill>
                <a:latin typeface="Arial" charset="0"/>
              </a:defRPr>
            </a:lvl8pPr>
            <a:lvl9pPr marL="3885854" indent="-228580" defTabSz="966702" eaLnBrk="0" fontAlgn="base" hangingPunct="0">
              <a:spcBef>
                <a:spcPct val="50000"/>
              </a:spcBef>
              <a:spcAft>
                <a:spcPct val="0"/>
              </a:spcAft>
              <a:defRPr sz="2000">
                <a:solidFill>
                  <a:schemeClr val="tx1"/>
                </a:solidFill>
                <a:latin typeface="Arial" charset="0"/>
              </a:defRPr>
            </a:lvl9pPr>
          </a:lstStyle>
          <a:p>
            <a:fld id="{2B263950-28EF-4EDB-96EB-DB485EEDB7D2}" type="slidenum">
              <a:rPr lang="en-US" sz="1300"/>
              <a:pPr/>
              <a:t>40</a:t>
            </a:fld>
            <a:endParaRPr lang="en-US" sz="1300"/>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David</a:t>
            </a:r>
          </a:p>
          <a:p>
            <a:endParaRPr lang="en-US" dirty="0"/>
          </a:p>
          <a:p>
            <a:r>
              <a:rPr lang="en-US" dirty="0"/>
              <a:t>This is a slide showing some general guidelines for splitter location and packaging.  OFS has a series of pretty elaborate cost models that we’ve used to develop these recommendations.  </a:t>
            </a:r>
          </a:p>
          <a:p>
            <a:endParaRPr lang="en-US" dirty="0"/>
          </a:p>
          <a:p>
            <a:r>
              <a:rPr lang="en-US" dirty="0"/>
              <a:t>Let’s talk about this a little more, because once you begin to think about it a little bit, it becomes somewhat intuitive.   </a:t>
            </a:r>
          </a:p>
          <a:p>
            <a:endParaRPr lang="en-US" dirty="0"/>
          </a:p>
          <a:p>
            <a:r>
              <a:rPr lang="en-US" dirty="0"/>
              <a:t>Working from right to left on the slide…</a:t>
            </a:r>
          </a:p>
          <a:p>
            <a:endParaRPr lang="en-US" dirty="0"/>
          </a:p>
          <a:p>
            <a:r>
              <a:rPr lang="en-US" dirty="0"/>
              <a:t>If you expect subscription or take rates to be low, then it’s best to place splitters in a single centralized location, either in the CO or in a fiber distribution hub.  We’ll cover FDHs later in the presentation.  A rough guideline is to place splitters in the CO if the majority of customers with 2500’, and in an FDH beyond that distances    Since you don’t know where subscribers are coming from, placing splitters in a centralized location will allow you to maximize the efficiency of the PON ports.  </a:t>
            </a:r>
          </a:p>
          <a:p>
            <a:endParaRPr lang="en-US" dirty="0"/>
          </a:p>
          <a:p>
            <a:r>
              <a:rPr lang="en-US" dirty="0"/>
              <a:t>However, there’s a breakeven point associated with this exercise.  As PON port pricing comes down and the overhead costs of the cabinet stay relatively constant, it becomes more economical to distribute the splitters in individual closures.  The breakeven point is roughly 50%-60% subscription rate.  Keep in mind that you can have different types of splitter delivery systems in the network if certain parts of the network will sign up faster than others.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85372" indent="-302066" eaLnBrk="0" hangingPunct="0">
              <a:defRPr>
                <a:solidFill>
                  <a:schemeClr val="tx1"/>
                </a:solidFill>
                <a:latin typeface="Arial" charset="0"/>
              </a:defRPr>
            </a:lvl2pPr>
            <a:lvl3pPr marL="1208265" indent="-241653" eaLnBrk="0" hangingPunct="0">
              <a:defRPr>
                <a:solidFill>
                  <a:schemeClr val="tx1"/>
                </a:solidFill>
                <a:latin typeface="Arial" charset="0"/>
              </a:defRPr>
            </a:lvl3pPr>
            <a:lvl4pPr marL="1691571" indent="-241653" eaLnBrk="0" hangingPunct="0">
              <a:defRPr>
                <a:solidFill>
                  <a:schemeClr val="tx1"/>
                </a:solidFill>
                <a:latin typeface="Arial" charset="0"/>
              </a:defRPr>
            </a:lvl4pPr>
            <a:lvl5pPr marL="2174878" indent="-241653" eaLnBrk="0" hangingPunct="0">
              <a:defRPr>
                <a:solidFill>
                  <a:schemeClr val="tx1"/>
                </a:solidFill>
                <a:latin typeface="Arial" charset="0"/>
              </a:defRPr>
            </a:lvl5pPr>
            <a:lvl6pPr marL="2658184" indent="-241653" eaLnBrk="0" fontAlgn="base" hangingPunct="0">
              <a:spcBef>
                <a:spcPct val="0"/>
              </a:spcBef>
              <a:spcAft>
                <a:spcPct val="0"/>
              </a:spcAft>
              <a:defRPr>
                <a:solidFill>
                  <a:schemeClr val="tx1"/>
                </a:solidFill>
                <a:latin typeface="Arial" charset="0"/>
              </a:defRPr>
            </a:lvl6pPr>
            <a:lvl7pPr marL="3141490" indent="-241653" eaLnBrk="0" fontAlgn="base" hangingPunct="0">
              <a:spcBef>
                <a:spcPct val="0"/>
              </a:spcBef>
              <a:spcAft>
                <a:spcPct val="0"/>
              </a:spcAft>
              <a:defRPr>
                <a:solidFill>
                  <a:schemeClr val="tx1"/>
                </a:solidFill>
                <a:latin typeface="Arial" charset="0"/>
              </a:defRPr>
            </a:lvl7pPr>
            <a:lvl8pPr marL="3624796" indent="-241653" eaLnBrk="0" fontAlgn="base" hangingPunct="0">
              <a:spcBef>
                <a:spcPct val="0"/>
              </a:spcBef>
              <a:spcAft>
                <a:spcPct val="0"/>
              </a:spcAft>
              <a:defRPr>
                <a:solidFill>
                  <a:schemeClr val="tx1"/>
                </a:solidFill>
                <a:latin typeface="Arial" charset="0"/>
              </a:defRPr>
            </a:lvl8pPr>
            <a:lvl9pPr marL="4108102" indent="-241653" eaLnBrk="0" fontAlgn="base" hangingPunct="0">
              <a:spcBef>
                <a:spcPct val="0"/>
              </a:spcBef>
              <a:spcAft>
                <a:spcPct val="0"/>
              </a:spcAft>
              <a:defRPr>
                <a:solidFill>
                  <a:schemeClr val="tx1"/>
                </a:solidFill>
                <a:latin typeface="Arial" charset="0"/>
              </a:defRPr>
            </a:lvl9pPr>
          </a:lstStyle>
          <a:p>
            <a:pPr eaLnBrk="1" hangingPunct="1"/>
            <a:fld id="{3D9E8F4E-F1D0-4907-B2F3-D28A2D367FD6}" type="slidenum">
              <a:rPr lang="en-US" smtClean="0"/>
              <a:pPr eaLnBrk="1" hangingPunct="1"/>
              <a:t>44</a:t>
            </a:fld>
            <a:endParaRPr lang="en-US"/>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xfrm>
            <a:off x="731520" y="4560571"/>
            <a:ext cx="5852160" cy="4410551"/>
          </a:xfrm>
          <a:noFill/>
        </p:spPr>
        <p:txBody>
          <a:bodyPr/>
          <a:lstStyle/>
          <a:p>
            <a:r>
              <a:rPr lang="en-US" sz="1100">
                <a:latin typeface="Arial" charset="0"/>
              </a:rPr>
              <a:t>David</a:t>
            </a:r>
          </a:p>
          <a:p>
            <a:endParaRPr lang="en-US" sz="1100">
              <a:latin typeface="Arial" charset="0"/>
            </a:endParaRPr>
          </a:p>
          <a:p>
            <a:r>
              <a:rPr lang="en-US" sz="1100">
                <a:latin typeface="Arial" charset="0"/>
              </a:rPr>
              <a:t>To this point, we’ve mainly discussed centralized splitting, in a central office, remote electronics cabinet, fiber distribution hub or MDU setting.  </a:t>
            </a:r>
          </a:p>
          <a:p>
            <a:endParaRPr lang="en-US" sz="1100">
              <a:latin typeface="Arial" charset="0"/>
            </a:endParaRPr>
          </a:p>
          <a:p>
            <a:r>
              <a:rPr lang="en-US" sz="1100">
                <a:latin typeface="Arial" charset="0"/>
              </a:rPr>
              <a:t>Now, we’re going to turn our direction to distributed splits.  Newcomers to the fiber world sometimes don’t know that distributed splits are an option, since much of the marketing focus is around fiber distribution hubs.  However, the method has many advantages for certain types of networks.  </a:t>
            </a:r>
          </a:p>
          <a:p>
            <a:endParaRPr lang="en-US" sz="1100">
              <a:latin typeface="Arial" charset="0"/>
            </a:endParaRPr>
          </a:p>
          <a:p>
            <a:r>
              <a:rPr lang="en-US" sz="1100">
                <a:latin typeface="Arial" charset="0"/>
              </a:rPr>
              <a:t>The term distributed split basically means that the splitters are not all in one location, and that the splitters are distributed geographically throughout the network.  This also means that they’re often closer to the end customer.  </a:t>
            </a:r>
          </a:p>
          <a:p>
            <a:endParaRPr lang="en-US" sz="1100">
              <a:latin typeface="Arial" charset="0"/>
            </a:endParaRPr>
          </a:p>
          <a:p>
            <a:r>
              <a:rPr lang="en-US" sz="1100">
                <a:latin typeface="Arial" charset="0"/>
              </a:rPr>
              <a:t>There are 2 different types of distributed split scenarios, distributed 1x32 splits and distributed splits that are cascaded 1x2, 1x4, 1x8, and 1x16 splits.  </a:t>
            </a:r>
          </a:p>
          <a:p>
            <a:endParaRPr lang="en-US" sz="1100">
              <a:latin typeface="Arial" charset="0"/>
            </a:endParaRPr>
          </a:p>
          <a:p>
            <a:r>
              <a:rPr lang="en-US" sz="1100">
                <a:latin typeface="Arial" charset="0"/>
              </a:rPr>
              <a:t>Some advantages of distributed splitting is that it can be significantly less costly than a centralized design.  Overall, it requires less splicing, and less installation time since an installer doesn’t need to come back to the splitter as part of an installation.  Finally, smaller fiber counts can be used with distributed split models, leading to better utilization of the fiber investment versus a network with fiber distribution cabinets.  </a:t>
            </a:r>
          </a:p>
          <a:p>
            <a:endParaRPr lang="en-US" sz="1100">
              <a:latin typeface="Arial" charset="0"/>
            </a:endParaRPr>
          </a:p>
          <a:p>
            <a:r>
              <a:rPr lang="en-US" sz="1100">
                <a:latin typeface="Arial" charset="0"/>
              </a:rPr>
              <a:t>The biggest disadvantage is PON port utilization with low subscriber counts.   In addition,  the network is more complex since splitters are scattered through the network requiring very good recordkeeping.  </a:t>
            </a:r>
          </a:p>
          <a:p>
            <a:endParaRPr lang="en-US" sz="1100">
              <a:latin typeface="Arial" charset="0"/>
            </a:endParaRPr>
          </a:p>
          <a:p>
            <a:r>
              <a:rPr lang="en-US" sz="1100">
                <a:latin typeface="Arial" charset="0"/>
              </a:rPr>
              <a:t>Two more minor issues are that troubleshooting can be more difficult if splitters are cascaded, and it requires a different design technique when compared to copper designs.</a:t>
            </a:r>
          </a:p>
          <a:p>
            <a:endParaRPr lang="en-US" sz="1100">
              <a:latin typeface="Arial" charset="0"/>
            </a:endParaRPr>
          </a:p>
          <a:p>
            <a:r>
              <a:rPr lang="en-US" sz="1100">
                <a:latin typeface="Arial" charset="0"/>
              </a:rPr>
              <a:t>Overall, it’s a very interesting and an approach that more companies should consider.  </a:t>
            </a:r>
          </a:p>
          <a:p>
            <a:endParaRPr lang="en-US">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85372" indent="-302066" eaLnBrk="0" hangingPunct="0">
              <a:defRPr>
                <a:solidFill>
                  <a:schemeClr val="tx1"/>
                </a:solidFill>
                <a:latin typeface="Arial" charset="0"/>
              </a:defRPr>
            </a:lvl2pPr>
            <a:lvl3pPr marL="1208265" indent="-241653" eaLnBrk="0" hangingPunct="0">
              <a:defRPr>
                <a:solidFill>
                  <a:schemeClr val="tx1"/>
                </a:solidFill>
                <a:latin typeface="Arial" charset="0"/>
              </a:defRPr>
            </a:lvl3pPr>
            <a:lvl4pPr marL="1691571" indent="-241653" eaLnBrk="0" hangingPunct="0">
              <a:defRPr>
                <a:solidFill>
                  <a:schemeClr val="tx1"/>
                </a:solidFill>
                <a:latin typeface="Arial" charset="0"/>
              </a:defRPr>
            </a:lvl4pPr>
            <a:lvl5pPr marL="2174878" indent="-241653" eaLnBrk="0" hangingPunct="0">
              <a:defRPr>
                <a:solidFill>
                  <a:schemeClr val="tx1"/>
                </a:solidFill>
                <a:latin typeface="Arial" charset="0"/>
              </a:defRPr>
            </a:lvl5pPr>
            <a:lvl6pPr marL="2658184" indent="-241653" eaLnBrk="0" fontAlgn="base" hangingPunct="0">
              <a:spcBef>
                <a:spcPct val="0"/>
              </a:spcBef>
              <a:spcAft>
                <a:spcPct val="0"/>
              </a:spcAft>
              <a:defRPr>
                <a:solidFill>
                  <a:schemeClr val="tx1"/>
                </a:solidFill>
                <a:latin typeface="Arial" charset="0"/>
              </a:defRPr>
            </a:lvl6pPr>
            <a:lvl7pPr marL="3141490" indent="-241653" eaLnBrk="0" fontAlgn="base" hangingPunct="0">
              <a:spcBef>
                <a:spcPct val="0"/>
              </a:spcBef>
              <a:spcAft>
                <a:spcPct val="0"/>
              </a:spcAft>
              <a:defRPr>
                <a:solidFill>
                  <a:schemeClr val="tx1"/>
                </a:solidFill>
                <a:latin typeface="Arial" charset="0"/>
              </a:defRPr>
            </a:lvl7pPr>
            <a:lvl8pPr marL="3624796" indent="-241653" eaLnBrk="0" fontAlgn="base" hangingPunct="0">
              <a:spcBef>
                <a:spcPct val="0"/>
              </a:spcBef>
              <a:spcAft>
                <a:spcPct val="0"/>
              </a:spcAft>
              <a:defRPr>
                <a:solidFill>
                  <a:schemeClr val="tx1"/>
                </a:solidFill>
                <a:latin typeface="Arial" charset="0"/>
              </a:defRPr>
            </a:lvl8pPr>
            <a:lvl9pPr marL="4108102" indent="-241653" eaLnBrk="0" fontAlgn="base" hangingPunct="0">
              <a:spcBef>
                <a:spcPct val="0"/>
              </a:spcBef>
              <a:spcAft>
                <a:spcPct val="0"/>
              </a:spcAft>
              <a:defRPr>
                <a:solidFill>
                  <a:schemeClr val="tx1"/>
                </a:solidFill>
                <a:latin typeface="Arial" charset="0"/>
              </a:defRPr>
            </a:lvl9pPr>
          </a:lstStyle>
          <a:p>
            <a:pPr eaLnBrk="1" hangingPunct="1"/>
            <a:fld id="{6E41DE2B-CA8C-467D-8939-46DEC99FBCEC}" type="slidenum">
              <a:rPr lang="en-US" smtClean="0"/>
              <a:pPr eaLnBrk="1" hangingPunct="1"/>
              <a:t>47</a:t>
            </a:fld>
            <a:endParaRPr lang="en-US"/>
          </a:p>
        </p:txBody>
      </p:sp>
      <p:sp>
        <p:nvSpPr>
          <p:cNvPr id="60419" name="Rectangle 2"/>
          <p:cNvSpPr>
            <a:spLocks noGrp="1" noRot="1" noChangeAspect="1" noChangeArrowheads="1" noTextEdit="1"/>
          </p:cNvSpPr>
          <p:nvPr>
            <p:ph type="sldImg"/>
          </p:nvPr>
        </p:nvSpPr>
        <p:spPr>
          <a:xfrm>
            <a:off x="447675" y="725488"/>
            <a:ext cx="6418263" cy="3611562"/>
          </a:xfrm>
          <a:ln/>
        </p:spPr>
      </p:sp>
      <p:sp>
        <p:nvSpPr>
          <p:cNvPr id="60420" name="Rectangle 3"/>
          <p:cNvSpPr>
            <a:spLocks noGrp="1" noChangeArrowheads="1"/>
          </p:cNvSpPr>
          <p:nvPr>
            <p:ph type="body" idx="1"/>
          </p:nvPr>
        </p:nvSpPr>
        <p:spPr>
          <a:xfrm>
            <a:off x="975360" y="4578907"/>
            <a:ext cx="5364480" cy="4335541"/>
          </a:xfrm>
          <a:noFill/>
        </p:spPr>
        <p:txBody>
          <a:bodyPr/>
          <a:lstStyle/>
          <a:p>
            <a:pPr eaLnBrk="1" hangingPunct="1"/>
            <a:endParaRPr lang="en-US">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133600" y="409575"/>
            <a:ext cx="12026900" cy="638175"/>
          </a:xfrm>
          <a:prstGeom prst="rect">
            <a:avLst/>
          </a:prstGeom>
        </p:spPr>
        <p:txBody>
          <a:bodyPr anchor="t"/>
          <a:lstStyle>
            <a:lvl1pPr algn="l">
              <a:defRPr sz="2400">
                <a:latin typeface="Franklin Gothic Book" charset="0"/>
                <a:ea typeface="Franklin Gothic Book" charset="0"/>
                <a:cs typeface="Franklin Gothic Book" charset="0"/>
              </a:defRPr>
            </a:lvl1pPr>
          </a:lstStyle>
          <a:p>
            <a:r>
              <a:rPr lang="en-US" dirty="0"/>
              <a:t>Click to edit Master title style</a:t>
            </a:r>
          </a:p>
        </p:txBody>
      </p:sp>
      <p:sp>
        <p:nvSpPr>
          <p:cNvPr id="3" name="Subtitle 2"/>
          <p:cNvSpPr>
            <a:spLocks noGrp="1"/>
          </p:cNvSpPr>
          <p:nvPr>
            <p:ph type="subTitle" idx="1"/>
          </p:nvPr>
        </p:nvSpPr>
        <p:spPr>
          <a:xfrm>
            <a:off x="2133600" y="752475"/>
            <a:ext cx="12026900" cy="342900"/>
          </a:xfrm>
          <a:prstGeom prst="rect">
            <a:avLst/>
          </a:prstGeom>
        </p:spPr>
        <p:txBody>
          <a:bodyPr/>
          <a:lstStyle>
            <a:lvl1pPr marL="0" indent="0" algn="l">
              <a:buNone/>
              <a:defRPr sz="1900" i="1">
                <a:latin typeface="Times New Roman" charset="0"/>
                <a:ea typeface="Times New Roman" charset="0"/>
                <a:cs typeface="Times New Roman" charset="0"/>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dirty="0"/>
              <a:t>Click to edit Master subtitle style</a:t>
            </a:r>
          </a:p>
        </p:txBody>
      </p:sp>
      <p:cxnSp>
        <p:nvCxnSpPr>
          <p:cNvPr id="8" name="Straight Connector 7"/>
          <p:cNvCxnSpPr/>
          <p:nvPr userDrawn="1"/>
        </p:nvCxnSpPr>
        <p:spPr>
          <a:xfrm flipH="1">
            <a:off x="1885156" y="409575"/>
            <a:ext cx="2458" cy="685800"/>
          </a:xfrm>
          <a:prstGeom prst="line">
            <a:avLst/>
          </a:prstGeom>
          <a:ln w="12700">
            <a:solidFill>
              <a:srgbClr val="2B2B2B"/>
            </a:solidFill>
          </a:ln>
        </p:spPr>
        <p:style>
          <a:lnRef idx="1">
            <a:schemeClr val="accent1"/>
          </a:lnRef>
          <a:fillRef idx="0">
            <a:schemeClr val="accent1"/>
          </a:fillRef>
          <a:effectRef idx="0">
            <a:schemeClr val="accent1"/>
          </a:effectRef>
          <a:fontRef idx="minor">
            <a:schemeClr val="tx1"/>
          </a:fontRef>
        </p:style>
      </p:cxnSp>
      <p:sp>
        <p:nvSpPr>
          <p:cNvPr id="10" name="Content Placeholder 2"/>
          <p:cNvSpPr>
            <a:spLocks noGrp="1"/>
          </p:cNvSpPr>
          <p:nvPr>
            <p:ph idx="13"/>
          </p:nvPr>
        </p:nvSpPr>
        <p:spPr>
          <a:xfrm>
            <a:off x="2133600" y="2190750"/>
            <a:ext cx="12026900" cy="5221606"/>
          </a:xfrm>
          <a:prstGeom prst="rect">
            <a:avLst/>
          </a:prstGeom>
        </p:spPr>
        <p:txBody>
          <a:bodyPr/>
          <a:lstStyle>
            <a:lvl1pPr>
              <a:defRPr sz="2100">
                <a:latin typeface="Franklin Gothic Book" charset="0"/>
                <a:ea typeface="Franklin Gothic Book" charset="0"/>
                <a:cs typeface="Franklin Gothic Book" charset="0"/>
              </a:defRPr>
            </a:lvl1pPr>
            <a:lvl2pPr>
              <a:defRPr sz="2100">
                <a:latin typeface="Franklin Gothic Book" charset="0"/>
                <a:ea typeface="Franklin Gothic Book" charset="0"/>
                <a:cs typeface="Franklin Gothic Book" charset="0"/>
              </a:defRPr>
            </a:lvl2pPr>
            <a:lvl3pPr>
              <a:defRPr sz="1800">
                <a:latin typeface="Franklin Gothic Book" charset="0"/>
                <a:ea typeface="Franklin Gothic Book" charset="0"/>
                <a:cs typeface="Franklin Gothic Book" charset="0"/>
              </a:defRPr>
            </a:lvl3pPr>
            <a:lvl4pPr>
              <a:defRPr sz="1800">
                <a:latin typeface="Franklin Gothic Book" charset="0"/>
                <a:ea typeface="Franklin Gothic Book" charset="0"/>
                <a:cs typeface="Franklin Gothic Book" charset="0"/>
              </a:defRPr>
            </a:lvl4pPr>
            <a:lvl5pPr>
              <a:defRPr sz="1800">
                <a:latin typeface="Franklin Gothic Book" charset="0"/>
                <a:ea typeface="Franklin Gothic Book" charset="0"/>
                <a:cs typeface="Franklin Gothic Book"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7200" y="456438"/>
            <a:ext cx="1143000" cy="591312"/>
          </a:xfrm>
          <a:prstGeom prst="rect">
            <a:avLst/>
          </a:prstGeom>
        </p:spPr>
      </p:pic>
    </p:spTree>
    <p:extLst>
      <p:ext uri="{BB962C8B-B14F-4D97-AF65-F5344CB8AC3E}">
        <p14:creationId xmlns:p14="http://schemas.microsoft.com/office/powerpoint/2010/main" val="304068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4121" y="337186"/>
            <a:ext cx="8763000" cy="1329690"/>
          </a:xfrm>
        </p:spPr>
        <p:txBody>
          <a:bodyPr/>
          <a:lstStyle/>
          <a:p>
            <a:r>
              <a:rPr lang="en-US"/>
              <a:t>Click to edit Master title style</a:t>
            </a:r>
          </a:p>
        </p:txBody>
      </p:sp>
      <p:sp>
        <p:nvSpPr>
          <p:cNvPr id="3" name="Text Placeholder 2"/>
          <p:cNvSpPr>
            <a:spLocks noGrp="1"/>
          </p:cNvSpPr>
          <p:nvPr>
            <p:ph type="body" sz="half" idx="1"/>
          </p:nvPr>
        </p:nvSpPr>
        <p:spPr>
          <a:xfrm>
            <a:off x="1214121" y="1840230"/>
            <a:ext cx="6083301" cy="49053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541261" y="1840230"/>
            <a:ext cx="6085840" cy="49053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noChangeArrowheads="1"/>
          </p:cNvSpPr>
          <p:nvPr>
            <p:ph type="sldNum" sz="quarter" idx="10"/>
          </p:nvPr>
        </p:nvSpPr>
        <p:spPr>
          <a:xfrm>
            <a:off x="13289280" y="7627621"/>
            <a:ext cx="609600" cy="438150"/>
          </a:xfrm>
          <a:prstGeom prst="rect">
            <a:avLst/>
          </a:prstGeom>
        </p:spPr>
        <p:txBody>
          <a:bodyPr/>
          <a:lstStyle>
            <a:lvl1pPr>
              <a:defRPr/>
            </a:lvl1pPr>
          </a:lstStyle>
          <a:p>
            <a:pPr>
              <a:defRPr/>
            </a:pPr>
            <a:fld id="{4B8FD0AE-8688-4812-A896-3915DF88A556}" type="slidenum">
              <a:rPr lang="en-US"/>
              <a:pPr>
                <a:defRPr/>
              </a:pPr>
              <a:t>‹#›</a:t>
            </a:fld>
            <a:endParaRPr lang="en-US" dirty="0"/>
          </a:p>
        </p:txBody>
      </p:sp>
    </p:spTree>
    <p:extLst>
      <p:ext uri="{BB962C8B-B14F-4D97-AF65-F5344CB8AC3E}">
        <p14:creationId xmlns:p14="http://schemas.microsoft.com/office/powerpoint/2010/main" val="17776148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316736" y="343924"/>
            <a:ext cx="12070080" cy="1740908"/>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FA4CAD8-0EA7-4615-B69B-B2F199EF3A93}" type="datetime1">
              <a:rPr lang="en-US" smtClean="0"/>
              <a:t>7/6/2020</a:t>
            </a:fld>
            <a:endParaRPr lang="en-US" dirty="0"/>
          </a:p>
        </p:txBody>
      </p:sp>
      <p:sp>
        <p:nvSpPr>
          <p:cNvPr id="4" name="Footer Placeholder 3"/>
          <p:cNvSpPr>
            <a:spLocks noGrp="1"/>
          </p:cNvSpPr>
          <p:nvPr>
            <p:ph type="ftr" sz="quarter" idx="11"/>
          </p:nvPr>
        </p:nvSpPr>
        <p:spPr/>
        <p:txBody>
          <a:bodyPr/>
          <a:lstStyle/>
          <a:p>
            <a:r>
              <a:rPr lang="en-US"/>
              <a:t>Add a footer</a:t>
            </a:r>
            <a:endParaRPr lang="en-US" dirty="0"/>
          </a:p>
        </p:txBody>
      </p:sp>
      <p:sp>
        <p:nvSpPr>
          <p:cNvPr id="5" name="Slide Number Placeholder 4"/>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2545178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133600" y="409575"/>
            <a:ext cx="12026900" cy="638175"/>
          </a:xfrm>
          <a:prstGeom prst="rect">
            <a:avLst/>
          </a:prstGeom>
        </p:spPr>
        <p:txBody>
          <a:bodyPr anchor="t"/>
          <a:lstStyle>
            <a:lvl1pPr algn="l">
              <a:defRPr sz="2400">
                <a:latin typeface="Franklin Gothic Book" charset="0"/>
                <a:ea typeface="Franklin Gothic Book" charset="0"/>
                <a:cs typeface="Franklin Gothic Book" charset="0"/>
              </a:defRPr>
            </a:lvl1pPr>
          </a:lstStyle>
          <a:p>
            <a:r>
              <a:rPr lang="en-US" dirty="0"/>
              <a:t>Click to edit Master title style</a:t>
            </a:r>
          </a:p>
        </p:txBody>
      </p:sp>
      <p:sp>
        <p:nvSpPr>
          <p:cNvPr id="3" name="Subtitle 2"/>
          <p:cNvSpPr>
            <a:spLocks noGrp="1"/>
          </p:cNvSpPr>
          <p:nvPr>
            <p:ph type="subTitle" idx="1"/>
          </p:nvPr>
        </p:nvSpPr>
        <p:spPr>
          <a:xfrm>
            <a:off x="2133600" y="752475"/>
            <a:ext cx="12026900" cy="342900"/>
          </a:xfrm>
          <a:prstGeom prst="rect">
            <a:avLst/>
          </a:prstGeom>
        </p:spPr>
        <p:txBody>
          <a:bodyPr/>
          <a:lstStyle>
            <a:lvl1pPr marL="0" indent="0" algn="l">
              <a:buNone/>
              <a:defRPr sz="1900" i="1">
                <a:latin typeface="Times New Roman" charset="0"/>
                <a:ea typeface="Times New Roman" charset="0"/>
                <a:cs typeface="Times New Roman" charset="0"/>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dirty="0"/>
              <a:t>Click to edit Master subtitle style</a:t>
            </a:r>
          </a:p>
        </p:txBody>
      </p:sp>
      <p:cxnSp>
        <p:nvCxnSpPr>
          <p:cNvPr id="8" name="Straight Connector 7"/>
          <p:cNvCxnSpPr/>
          <p:nvPr userDrawn="1"/>
        </p:nvCxnSpPr>
        <p:spPr>
          <a:xfrm flipH="1">
            <a:off x="1885156" y="409575"/>
            <a:ext cx="2458" cy="685800"/>
          </a:xfrm>
          <a:prstGeom prst="line">
            <a:avLst/>
          </a:prstGeom>
          <a:ln w="12700">
            <a:solidFill>
              <a:srgbClr val="2B2B2B"/>
            </a:solidFill>
          </a:ln>
        </p:spPr>
        <p:style>
          <a:lnRef idx="1">
            <a:schemeClr val="accent1"/>
          </a:lnRef>
          <a:fillRef idx="0">
            <a:schemeClr val="accent1"/>
          </a:fillRef>
          <a:effectRef idx="0">
            <a:schemeClr val="accent1"/>
          </a:effectRef>
          <a:fontRef idx="minor">
            <a:schemeClr val="tx1"/>
          </a:fontRef>
        </p:style>
      </p:cxnSp>
      <p:sp>
        <p:nvSpPr>
          <p:cNvPr id="10" name="Content Placeholder 2"/>
          <p:cNvSpPr>
            <a:spLocks noGrp="1"/>
          </p:cNvSpPr>
          <p:nvPr>
            <p:ph idx="13"/>
          </p:nvPr>
        </p:nvSpPr>
        <p:spPr>
          <a:xfrm>
            <a:off x="2133600" y="2190750"/>
            <a:ext cx="5715000" cy="5221606"/>
          </a:xfrm>
          <a:prstGeom prst="rect">
            <a:avLst/>
          </a:prstGeom>
        </p:spPr>
        <p:txBody>
          <a:bodyPr numCol="1" spcCol="457200"/>
          <a:lstStyle>
            <a:lvl1pPr>
              <a:defRPr sz="2100">
                <a:latin typeface="Franklin Gothic Book" charset="0"/>
                <a:ea typeface="Franklin Gothic Book" charset="0"/>
                <a:cs typeface="Franklin Gothic Book" charset="0"/>
              </a:defRPr>
            </a:lvl1pPr>
            <a:lvl2pPr>
              <a:defRPr sz="2100">
                <a:latin typeface="Franklin Gothic Book" charset="0"/>
                <a:ea typeface="Franklin Gothic Book" charset="0"/>
                <a:cs typeface="Franklin Gothic Book" charset="0"/>
              </a:defRPr>
            </a:lvl2pPr>
            <a:lvl3pPr>
              <a:defRPr sz="1800">
                <a:latin typeface="Franklin Gothic Book" charset="0"/>
                <a:ea typeface="Franklin Gothic Book" charset="0"/>
                <a:cs typeface="Franklin Gothic Book" charset="0"/>
              </a:defRPr>
            </a:lvl3pPr>
            <a:lvl4pPr>
              <a:defRPr sz="1800">
                <a:latin typeface="Franklin Gothic Book" charset="0"/>
                <a:ea typeface="Franklin Gothic Book" charset="0"/>
                <a:cs typeface="Franklin Gothic Book" charset="0"/>
              </a:defRPr>
            </a:lvl4pPr>
            <a:lvl5pPr>
              <a:defRPr sz="1800">
                <a:latin typeface="Franklin Gothic Book" charset="0"/>
                <a:ea typeface="Franklin Gothic Book" charset="0"/>
                <a:cs typeface="Franklin Gothic Book"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7200" y="456438"/>
            <a:ext cx="1143000" cy="591312"/>
          </a:xfrm>
          <a:prstGeom prst="rect">
            <a:avLst/>
          </a:prstGeom>
        </p:spPr>
      </p:pic>
      <p:sp>
        <p:nvSpPr>
          <p:cNvPr id="11" name="Content Placeholder 2"/>
          <p:cNvSpPr>
            <a:spLocks noGrp="1"/>
          </p:cNvSpPr>
          <p:nvPr>
            <p:ph idx="14"/>
          </p:nvPr>
        </p:nvSpPr>
        <p:spPr>
          <a:xfrm>
            <a:off x="8455660" y="2190750"/>
            <a:ext cx="5715000" cy="5221606"/>
          </a:xfrm>
          <a:prstGeom prst="rect">
            <a:avLst/>
          </a:prstGeom>
        </p:spPr>
        <p:txBody>
          <a:bodyPr numCol="1" spcCol="457200"/>
          <a:lstStyle>
            <a:lvl1pPr>
              <a:defRPr sz="2100">
                <a:latin typeface="Franklin Gothic Book" charset="0"/>
                <a:ea typeface="Franklin Gothic Book" charset="0"/>
                <a:cs typeface="Franklin Gothic Book" charset="0"/>
              </a:defRPr>
            </a:lvl1pPr>
            <a:lvl2pPr>
              <a:defRPr sz="2100">
                <a:latin typeface="Franklin Gothic Book" charset="0"/>
                <a:ea typeface="Franklin Gothic Book" charset="0"/>
                <a:cs typeface="Franklin Gothic Book" charset="0"/>
              </a:defRPr>
            </a:lvl2pPr>
            <a:lvl3pPr>
              <a:defRPr sz="1800">
                <a:latin typeface="Franklin Gothic Book" charset="0"/>
                <a:ea typeface="Franklin Gothic Book" charset="0"/>
                <a:cs typeface="Franklin Gothic Book" charset="0"/>
              </a:defRPr>
            </a:lvl3pPr>
            <a:lvl4pPr>
              <a:defRPr sz="1800">
                <a:latin typeface="Franklin Gothic Book" charset="0"/>
                <a:ea typeface="Franklin Gothic Book" charset="0"/>
                <a:cs typeface="Franklin Gothic Book" charset="0"/>
              </a:defRPr>
            </a:lvl4pPr>
            <a:lvl5pPr>
              <a:defRPr sz="1800">
                <a:latin typeface="Franklin Gothic Book" charset="0"/>
                <a:ea typeface="Franklin Gothic Book" charset="0"/>
                <a:cs typeface="Franklin Gothic Book"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2481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7200" y="456438"/>
            <a:ext cx="1143000" cy="591312"/>
          </a:xfrm>
          <a:prstGeom prst="rect">
            <a:avLst/>
          </a:prstGeom>
        </p:spPr>
      </p:pic>
    </p:spTree>
    <p:extLst>
      <p:ext uri="{BB962C8B-B14F-4D97-AF65-F5344CB8AC3E}">
        <p14:creationId xmlns:p14="http://schemas.microsoft.com/office/powerpoint/2010/main" val="1136619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31520" y="352426"/>
            <a:ext cx="11094720" cy="861925"/>
          </a:xfrm>
          <a:prstGeom prst="rect">
            <a:avLst/>
          </a:prstGeom>
        </p:spPr>
        <p:txBody>
          <a:bodyPr lIns="130622" tIns="65311" rIns="130622" bIns="65311"/>
          <a:lstStyle>
            <a:lvl1pPr>
              <a:defRPr>
                <a:solidFill>
                  <a:srgbClr val="CC0000"/>
                </a:solidFill>
              </a:defRPr>
            </a:lvl1pPr>
          </a:lstStyle>
          <a:p>
            <a:r>
              <a:rPr lang="en-US"/>
              <a:t>Click to edit Master title style</a:t>
            </a:r>
            <a:endParaRPr lang="en-US" dirty="0"/>
          </a:p>
        </p:txBody>
      </p:sp>
      <p:sp>
        <p:nvSpPr>
          <p:cNvPr id="6" name="Text Placeholder 5"/>
          <p:cNvSpPr>
            <a:spLocks noGrp="1"/>
          </p:cNvSpPr>
          <p:nvPr>
            <p:ph type="body" sz="quarter" idx="12"/>
          </p:nvPr>
        </p:nvSpPr>
        <p:spPr>
          <a:xfrm>
            <a:off x="731520" y="1343893"/>
            <a:ext cx="13167360" cy="5270269"/>
          </a:xfrm>
          <a:prstGeom prst="rect">
            <a:avLst/>
          </a:prstGeom>
        </p:spPr>
        <p:txBody>
          <a:bodyPr lIns="130622" tIns="65311" rIns="130622" bIns="6531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82735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31520" y="352426"/>
            <a:ext cx="11094720" cy="861925"/>
          </a:xfrm>
          <a:prstGeom prst="rect">
            <a:avLst/>
          </a:prstGeom>
        </p:spPr>
        <p:txBody>
          <a:bodyPr lIns="117226" tIns="58613" rIns="117226" bIns="58613"/>
          <a:lstStyle>
            <a:lvl1pPr>
              <a:defRPr>
                <a:solidFill>
                  <a:srgbClr val="CC0000"/>
                </a:solidFill>
              </a:defRPr>
            </a:lvl1pPr>
          </a:lstStyle>
          <a:p>
            <a:r>
              <a:rPr lang="en-US" dirty="0"/>
              <a:t>Click to edit Master title style</a:t>
            </a:r>
          </a:p>
        </p:txBody>
      </p:sp>
      <p:sp>
        <p:nvSpPr>
          <p:cNvPr id="3" name="Content Placeholder 2"/>
          <p:cNvSpPr>
            <a:spLocks noGrp="1"/>
          </p:cNvSpPr>
          <p:nvPr>
            <p:ph sz="half" idx="1"/>
          </p:nvPr>
        </p:nvSpPr>
        <p:spPr>
          <a:xfrm>
            <a:off x="731520" y="1357749"/>
            <a:ext cx="6461760" cy="5591693"/>
          </a:xfrm>
          <a:prstGeom prst="rect">
            <a:avLst/>
          </a:prstGeom>
        </p:spPr>
        <p:txBody>
          <a:bodyPr lIns="117226" tIns="58613" rIns="117226" bIns="58613"/>
          <a:lstStyle>
            <a:lvl1pPr>
              <a:defRPr sz="2800"/>
            </a:lvl1pPr>
            <a:lvl2pPr>
              <a:defRPr sz="2600"/>
            </a:lvl2pPr>
            <a:lvl3pPr>
              <a:defRPr sz="2600"/>
            </a:lvl3pPr>
            <a:lvl4pPr>
              <a:defRPr sz="2600"/>
            </a:lvl4pPr>
            <a:lvl5pPr>
              <a:defRPr sz="2600"/>
            </a:lvl5pPr>
            <a:lvl6pPr>
              <a:defRPr sz="2600"/>
            </a:lvl6pPr>
            <a:lvl7pPr>
              <a:defRPr sz="2600"/>
            </a:lvl7pPr>
            <a:lvl8pPr>
              <a:defRPr sz="2600"/>
            </a:lvl8pPr>
            <a:lvl9pPr>
              <a:defRPr sz="2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7437120" y="1357749"/>
            <a:ext cx="6461760" cy="5591693"/>
          </a:xfrm>
          <a:prstGeom prst="rect">
            <a:avLst/>
          </a:prstGeom>
        </p:spPr>
        <p:txBody>
          <a:bodyPr lIns="117226" tIns="58613" rIns="117226" bIns="58613"/>
          <a:lstStyle>
            <a:lvl1pPr>
              <a:defRPr sz="2800"/>
            </a:lvl1pPr>
            <a:lvl2pPr>
              <a:defRPr sz="2600"/>
            </a:lvl2pPr>
            <a:lvl3pPr>
              <a:defRPr sz="2600"/>
            </a:lvl3pPr>
            <a:lvl4pPr>
              <a:defRPr sz="2600"/>
            </a:lvl4pPr>
            <a:lvl5pPr>
              <a:defRPr sz="2600"/>
            </a:lvl5pPr>
            <a:lvl6pPr>
              <a:defRPr sz="2600"/>
            </a:lvl6pPr>
            <a:lvl7pPr>
              <a:defRPr sz="2600"/>
            </a:lvl7pPr>
            <a:lvl8pPr>
              <a:defRPr sz="2600"/>
            </a:lvl8pPr>
            <a:lvl9pPr>
              <a:defRPr sz="2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495054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31720" y="426720"/>
            <a:ext cx="0" cy="0"/>
          </a:xfrm>
        </p:spPr>
        <p:txBody>
          <a:bodyPr/>
          <a:lstStyle/>
          <a:p>
            <a:endParaRPr lang="en-GB" dirty="0"/>
          </a:p>
        </p:txBody>
      </p:sp>
      <p:sp>
        <p:nvSpPr>
          <p:cNvPr id="3" name="Content Placeholder 2"/>
          <p:cNvSpPr>
            <a:spLocks noGrp="1"/>
          </p:cNvSpPr>
          <p:nvPr>
            <p:ph idx="1"/>
          </p:nvPr>
        </p:nvSpPr>
        <p:spPr>
          <a:xfrm>
            <a:off x="2331720" y="426720"/>
            <a:ext cx="0" cy="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Rectangle 1034"/>
          <p:cNvSpPr>
            <a:spLocks noGrp="1" noChangeArrowheads="1"/>
          </p:cNvSpPr>
          <p:nvPr>
            <p:ph type="sldNum" sz="quarter" idx="10"/>
          </p:nvPr>
        </p:nvSpPr>
        <p:spPr>
          <a:xfrm>
            <a:off x="2331720" y="426720"/>
            <a:ext cx="0" cy="0"/>
          </a:xfrm>
          <a:ln/>
        </p:spPr>
        <p:txBody>
          <a:bodyPr/>
          <a:lstStyle>
            <a:lvl1pPr>
              <a:defRPr/>
            </a:lvl1pPr>
          </a:lstStyle>
          <a:p>
            <a:pPr>
              <a:defRPr/>
            </a:pPr>
            <a:fld id="{E0269C05-F703-44B3-BC6B-185B09EF8602}" type="slidenum">
              <a:rPr lang="en-US"/>
              <a:pPr>
                <a:defRPr/>
              </a:pPr>
              <a:t>‹#›</a:t>
            </a:fld>
            <a:endParaRPr lang="en-US"/>
          </a:p>
        </p:txBody>
      </p:sp>
      <p:sp>
        <p:nvSpPr>
          <p:cNvPr id="5" name="Rectangle 1035"/>
          <p:cNvSpPr>
            <a:spLocks noGrp="1" noChangeArrowheads="1"/>
          </p:cNvSpPr>
          <p:nvPr>
            <p:ph type="ftr" sz="quarter" idx="11"/>
          </p:nvPr>
        </p:nvSpPr>
        <p:spPr>
          <a:xfrm>
            <a:off x="609600" y="7772400"/>
            <a:ext cx="14020800" cy="457200"/>
          </a:xfrm>
          <a:prstGeom prst="rect">
            <a:avLst/>
          </a:prstGeom>
          <a:ln/>
        </p:spPr>
        <p:txBody>
          <a:bodyPr/>
          <a:lstStyle>
            <a:lvl1pPr>
              <a:defRPr/>
            </a:lvl1pPr>
          </a:lstStyle>
          <a:p>
            <a:pPr>
              <a:defRPr/>
            </a:pPr>
            <a:r>
              <a:rPr lang="en-US"/>
              <a:t>					Copyright © OFS 2011	 </a:t>
            </a:r>
            <a:r>
              <a:rPr lang="en-US" sz="1560"/>
              <a:t>Page </a:t>
            </a:r>
            <a:fld id="{97A913F7-9D05-496E-A915-45296E5B48E0}" type="slidenum">
              <a:rPr lang="en-US" sz="1560"/>
              <a:pPr>
                <a:defRPr/>
              </a:pPr>
              <a:t>‹#›</a:t>
            </a:fld>
            <a:endParaRPr lang="en-US" sz="1560"/>
          </a:p>
        </p:txBody>
      </p:sp>
    </p:spTree>
    <p:extLst>
      <p:ext uri="{BB962C8B-B14F-4D97-AF65-F5344CB8AC3E}">
        <p14:creationId xmlns:p14="http://schemas.microsoft.com/office/powerpoint/2010/main" val="9303788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65681" y="312422"/>
            <a:ext cx="8763000" cy="1329690"/>
          </a:xfrm>
        </p:spPr>
        <p:txBody>
          <a:bodyPr/>
          <a:lstStyle/>
          <a:p>
            <a:r>
              <a:rPr lang="en-US" dirty="0"/>
              <a:t>Click to edit Master title style</a:t>
            </a:r>
            <a:endParaRPr lang="en-GB" dirty="0"/>
          </a:p>
        </p:txBody>
      </p:sp>
      <p:sp>
        <p:nvSpPr>
          <p:cNvPr id="3" name="Table Placeholder 2"/>
          <p:cNvSpPr>
            <a:spLocks noGrp="1"/>
          </p:cNvSpPr>
          <p:nvPr>
            <p:ph type="tbl" idx="1"/>
          </p:nvPr>
        </p:nvSpPr>
        <p:spPr>
          <a:xfrm>
            <a:off x="1214121" y="1840230"/>
            <a:ext cx="12412981" cy="4905376"/>
          </a:xfrm>
        </p:spPr>
        <p:txBody>
          <a:bodyPr/>
          <a:lstStyle/>
          <a:p>
            <a:endParaRPr lang="en-GB"/>
          </a:p>
        </p:txBody>
      </p:sp>
      <p:sp>
        <p:nvSpPr>
          <p:cNvPr id="4" name="Slide Number Placeholder 3"/>
          <p:cNvSpPr>
            <a:spLocks noGrp="1"/>
          </p:cNvSpPr>
          <p:nvPr>
            <p:ph type="sldNum" sz="quarter" idx="10"/>
          </p:nvPr>
        </p:nvSpPr>
        <p:spPr>
          <a:xfrm>
            <a:off x="1" y="7648576"/>
            <a:ext cx="2992120" cy="581024"/>
          </a:xfrm>
        </p:spPr>
        <p:txBody>
          <a:bodyPr/>
          <a:lstStyle>
            <a:lvl1pPr>
              <a:defRPr/>
            </a:lvl1pPr>
          </a:lstStyle>
          <a:p>
            <a:fld id="{3CA671CC-69EE-4CD1-87CE-14ED6EAD927D}" type="slidenum">
              <a:rPr lang="en-US"/>
              <a:pPr/>
              <a:t>‹#›</a:t>
            </a:fld>
            <a:endParaRPr lang="en-US"/>
          </a:p>
        </p:txBody>
      </p:sp>
      <p:sp>
        <p:nvSpPr>
          <p:cNvPr id="5" name="Footer Placeholder 4"/>
          <p:cNvSpPr>
            <a:spLocks noGrp="1"/>
          </p:cNvSpPr>
          <p:nvPr>
            <p:ph type="ftr" sz="quarter" idx="11"/>
          </p:nvPr>
        </p:nvSpPr>
        <p:spPr>
          <a:xfrm>
            <a:off x="609600" y="7772400"/>
            <a:ext cx="14020800" cy="457200"/>
          </a:xfrm>
          <a:prstGeom prst="rect">
            <a:avLst/>
          </a:prstGeom>
        </p:spPr>
        <p:txBody>
          <a:bodyPr/>
          <a:lstStyle>
            <a:lvl1pPr>
              <a:defRPr/>
            </a:lvl1pPr>
          </a:lstStyle>
          <a:p>
            <a:r>
              <a:rPr lang="en-US"/>
              <a:t>					Copyright © OFS 2009	 </a:t>
            </a:r>
            <a:r>
              <a:rPr lang="en-US" sz="1560"/>
              <a:t>Page </a:t>
            </a:r>
            <a:fld id="{98D5D1A4-A297-4D81-A916-9BA045635D79}" type="slidenum">
              <a:rPr lang="en-US" sz="1560"/>
              <a:pPr/>
              <a:t>‹#›</a:t>
            </a:fld>
            <a:endParaRPr lang="en-US" sz="1560"/>
          </a:p>
        </p:txBody>
      </p:sp>
    </p:spTree>
    <p:extLst>
      <p:ext uri="{BB962C8B-B14F-4D97-AF65-F5344CB8AC3E}">
        <p14:creationId xmlns:p14="http://schemas.microsoft.com/office/powerpoint/2010/main" val="21548909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31520" y="329566"/>
            <a:ext cx="13167360" cy="1371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731520" y="1842136"/>
            <a:ext cx="6464301" cy="76771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4" name="Content Placeholder 3"/>
          <p:cNvSpPr>
            <a:spLocks noGrp="1"/>
          </p:cNvSpPr>
          <p:nvPr>
            <p:ph sz="half" idx="2"/>
          </p:nvPr>
        </p:nvSpPr>
        <p:spPr>
          <a:xfrm>
            <a:off x="731520" y="2609850"/>
            <a:ext cx="6464301" cy="4741546"/>
          </a:xfrm>
        </p:spPr>
        <p:txBody>
          <a:bodyPr/>
          <a:lstStyle>
            <a:lvl1pPr>
              <a:defRPr sz="2880"/>
            </a:lvl1pPr>
            <a:lvl2pPr>
              <a:defRPr sz="2400"/>
            </a:lvl2pPr>
            <a:lvl3pPr>
              <a:defRPr sz="2160"/>
            </a:lvl3pPr>
            <a:lvl4pPr>
              <a:defRPr sz="1920"/>
            </a:lvl4pPr>
            <a:lvl5pPr>
              <a:defRPr sz="1920"/>
            </a:lvl5pPr>
            <a:lvl6pPr>
              <a:defRPr sz="1920"/>
            </a:lvl6pPr>
            <a:lvl7pPr>
              <a:defRPr sz="1920"/>
            </a:lvl7pPr>
            <a:lvl8pPr>
              <a:defRPr sz="1920"/>
            </a:lvl8pPr>
            <a:lvl9pPr>
              <a:defRPr sz="19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432041" y="1842136"/>
            <a:ext cx="6466840" cy="76771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6" name="Content Placeholder 5"/>
          <p:cNvSpPr>
            <a:spLocks noGrp="1"/>
          </p:cNvSpPr>
          <p:nvPr>
            <p:ph sz="quarter" idx="4"/>
          </p:nvPr>
        </p:nvSpPr>
        <p:spPr>
          <a:xfrm>
            <a:off x="7432041" y="2609850"/>
            <a:ext cx="6466840" cy="4741546"/>
          </a:xfrm>
        </p:spPr>
        <p:txBody>
          <a:bodyPr/>
          <a:lstStyle>
            <a:lvl1pPr>
              <a:defRPr sz="2880"/>
            </a:lvl1pPr>
            <a:lvl2pPr>
              <a:defRPr sz="2400"/>
            </a:lvl2pPr>
            <a:lvl3pPr>
              <a:defRPr sz="2160"/>
            </a:lvl3pPr>
            <a:lvl4pPr>
              <a:defRPr sz="1920"/>
            </a:lvl4pPr>
            <a:lvl5pPr>
              <a:defRPr sz="1920"/>
            </a:lvl5pPr>
            <a:lvl6pPr>
              <a:defRPr sz="1920"/>
            </a:lvl6pPr>
            <a:lvl7pPr>
              <a:defRPr sz="1920"/>
            </a:lvl7pPr>
            <a:lvl8pPr>
              <a:defRPr sz="1920"/>
            </a:lvl8pPr>
            <a:lvl9pPr>
              <a:defRPr sz="19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6"/>
          <p:cNvSpPr>
            <a:spLocks noGrp="1" noChangeArrowheads="1"/>
          </p:cNvSpPr>
          <p:nvPr>
            <p:ph type="ftr" sz="quarter" idx="11"/>
          </p:nvPr>
        </p:nvSpPr>
        <p:spPr>
          <a:xfrm>
            <a:off x="609600" y="7772400"/>
            <a:ext cx="14020800" cy="457200"/>
          </a:xfrm>
          <a:prstGeom prst="rect">
            <a:avLst/>
          </a:prstGeom>
          <a:ln/>
        </p:spPr>
        <p:txBody>
          <a:bodyPr/>
          <a:lstStyle>
            <a:lvl1pPr>
              <a:defRPr/>
            </a:lvl1pPr>
          </a:lstStyle>
          <a:p>
            <a:pPr>
              <a:defRPr/>
            </a:pPr>
            <a:r>
              <a:rPr lang="en-US" dirty="0"/>
              <a:t>OFS Proprietary 	Copyright © OFS 2012	 OFS Technical Marketing 		</a:t>
            </a:r>
            <a:r>
              <a:rPr lang="en-US" sz="1560" dirty="0"/>
              <a:t>Page </a:t>
            </a:r>
            <a:fld id="{FC11D3CC-38DE-4E9A-87C2-7DA5A601E86C}" type="slidenum">
              <a:rPr lang="en-US" sz="1560" smtClean="0"/>
              <a:pPr>
                <a:defRPr/>
              </a:pPr>
              <a:t>‹#›</a:t>
            </a:fld>
            <a:endParaRPr lang="en-US" sz="1560" dirty="0"/>
          </a:p>
        </p:txBody>
      </p:sp>
    </p:spTree>
    <p:extLst>
      <p:ext uri="{BB962C8B-B14F-4D97-AF65-F5344CB8AC3E}">
        <p14:creationId xmlns:p14="http://schemas.microsoft.com/office/powerpoint/2010/main" val="1396857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214583" y="337706"/>
            <a:ext cx="8763000" cy="742950"/>
          </a:xfrm>
        </p:spPr>
        <p:txBody>
          <a:bodyPr/>
          <a:lstStyle/>
          <a:p>
            <a:r>
              <a:rPr lang="en-US"/>
              <a:t>Click to edit Master title style</a:t>
            </a:r>
          </a:p>
        </p:txBody>
      </p:sp>
      <p:sp>
        <p:nvSpPr>
          <p:cNvPr id="3" name="Content Placeholder 2"/>
          <p:cNvSpPr>
            <a:spLocks noGrp="1"/>
          </p:cNvSpPr>
          <p:nvPr>
            <p:ph sz="half" idx="1"/>
          </p:nvPr>
        </p:nvSpPr>
        <p:spPr>
          <a:xfrm>
            <a:off x="1219200" y="1330037"/>
            <a:ext cx="60960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7536872" y="1330038"/>
            <a:ext cx="6096000" cy="26600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7536872" y="4156365"/>
            <a:ext cx="6096000" cy="26600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518081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www.ofsoptics.com/"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5" name="Straight Connector 4"/>
          <p:cNvCxnSpPr/>
          <p:nvPr userDrawn="1"/>
        </p:nvCxnSpPr>
        <p:spPr>
          <a:xfrm flipH="1">
            <a:off x="1885156" y="409575"/>
            <a:ext cx="2458" cy="685800"/>
          </a:xfrm>
          <a:prstGeom prst="line">
            <a:avLst/>
          </a:prstGeom>
          <a:ln w="12700">
            <a:solidFill>
              <a:srgbClr val="2B2B2B"/>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457200" y="456438"/>
            <a:ext cx="1143000" cy="591312"/>
          </a:xfrm>
          <a:prstGeom prst="rect">
            <a:avLst/>
          </a:prstGeom>
        </p:spPr>
      </p:pic>
      <p:sp>
        <p:nvSpPr>
          <p:cNvPr id="7" name="Title 1"/>
          <p:cNvSpPr txBox="1">
            <a:spLocks/>
          </p:cNvSpPr>
          <p:nvPr userDrawn="1"/>
        </p:nvSpPr>
        <p:spPr>
          <a:xfrm>
            <a:off x="851264" y="7677150"/>
            <a:ext cx="11035936" cy="456438"/>
          </a:xfrm>
          <a:prstGeom prst="rect">
            <a:avLst/>
          </a:prstGeom>
        </p:spPr>
        <p:txBody>
          <a:bodyPr vert="horz" lIns="91440" tIns="45720" rIns="91440" bIns="45720" rtlCol="0" anchor="b">
            <a:normAutofit/>
          </a:bodyPr>
          <a:lstStyle>
            <a:lvl1pPr algn="ctr" defTabSz="1097280" rtl="0" eaLnBrk="1" latinLnBrk="0" hangingPunct="1">
              <a:lnSpc>
                <a:spcPct val="90000"/>
              </a:lnSpc>
              <a:spcBef>
                <a:spcPct val="0"/>
              </a:spcBef>
              <a:buNone/>
              <a:defRPr sz="7200" kern="1200">
                <a:solidFill>
                  <a:schemeClr val="tx1"/>
                </a:solidFill>
                <a:latin typeface="+mj-lt"/>
                <a:ea typeface="+mj-ea"/>
                <a:cs typeface="+mj-cs"/>
              </a:defRPr>
            </a:lvl1pPr>
          </a:lstStyle>
          <a:p>
            <a:pPr algn="r"/>
            <a:r>
              <a:rPr lang="en-US" sz="2000" b="1" dirty="0">
                <a:solidFill>
                  <a:schemeClr val="tx1"/>
                </a:solidFill>
                <a:latin typeface="Franklin Gothic Book" charset="0"/>
                <a:ea typeface="Franklin Gothic Book" charset="0"/>
                <a:cs typeface="Franklin Gothic Book" charset="0"/>
              </a:rPr>
              <a:t>OFS Proprietary       </a:t>
            </a:r>
            <a:r>
              <a:rPr lang="en-US" sz="2000" dirty="0">
                <a:solidFill>
                  <a:schemeClr val="tx1"/>
                </a:solidFill>
                <a:latin typeface="Franklin Gothic Book" charset="0"/>
                <a:ea typeface="Franklin Gothic Book" charset="0"/>
                <a:cs typeface="Franklin Gothic Book" charset="0"/>
              </a:rPr>
              <a:t>Your Optical Fiber Solutions Partner</a:t>
            </a:r>
            <a:r>
              <a:rPr lang="en-US" sz="2000" baseline="30000" dirty="0">
                <a:solidFill>
                  <a:schemeClr val="tx1"/>
                </a:solidFill>
                <a:latin typeface="Franklin Gothic Book" charset="0"/>
                <a:ea typeface="Franklin Gothic Book" charset="0"/>
                <a:cs typeface="Franklin Gothic Book" charset="0"/>
              </a:rPr>
              <a:t>®</a:t>
            </a:r>
            <a:r>
              <a:rPr lang="en-US" sz="2000" dirty="0">
                <a:solidFill>
                  <a:schemeClr val="tx1"/>
                </a:solidFill>
                <a:latin typeface="Franklin Gothic Book" charset="0"/>
                <a:ea typeface="Franklin Gothic Book" charset="0"/>
                <a:cs typeface="Franklin Gothic Book" charset="0"/>
              </a:rPr>
              <a:t> at </a:t>
            </a:r>
            <a:r>
              <a:rPr lang="en-US" sz="2000" b="1" dirty="0">
                <a:solidFill>
                  <a:schemeClr val="tx1"/>
                </a:solidFill>
                <a:latin typeface="Franklin Gothic Book" charset="0"/>
                <a:ea typeface="Franklin Gothic Book" charset="0"/>
                <a:cs typeface="Franklin Gothic Book" charset="0"/>
                <a:hlinkClick r:id="rId14"/>
              </a:rPr>
              <a:t>www.ofsoptics.com</a:t>
            </a:r>
            <a:r>
              <a:rPr lang="en-US" sz="2000" b="1" dirty="0">
                <a:solidFill>
                  <a:schemeClr val="tx1"/>
                </a:solidFill>
                <a:latin typeface="Franklin Gothic Book" charset="0"/>
                <a:ea typeface="Franklin Gothic Book" charset="0"/>
                <a:cs typeface="Franklin Gothic Book" charset="0"/>
              </a:rPr>
              <a:t> </a:t>
            </a:r>
          </a:p>
        </p:txBody>
      </p:sp>
      <p:sp>
        <p:nvSpPr>
          <p:cNvPr id="2" name="TextBox 1"/>
          <p:cNvSpPr txBox="1"/>
          <p:nvPr userDrawn="1"/>
        </p:nvSpPr>
        <p:spPr>
          <a:xfrm>
            <a:off x="13807440" y="7750385"/>
            <a:ext cx="465192" cy="424732"/>
          </a:xfrm>
          <a:prstGeom prst="rect">
            <a:avLst/>
          </a:prstGeom>
          <a:noFill/>
        </p:spPr>
        <p:txBody>
          <a:bodyPr wrap="none" rtlCol="0">
            <a:spAutoFit/>
          </a:bodyPr>
          <a:lstStyle/>
          <a:p>
            <a:fld id="{B2DCA292-83A5-49A4-ACBD-45EE4DF83171}" type="slidenum">
              <a:rPr lang="en-US" smtClean="0"/>
              <a:t>‹#›</a:t>
            </a:fld>
            <a:endParaRPr lang="en-US" dirty="0"/>
          </a:p>
        </p:txBody>
      </p:sp>
    </p:spTree>
    <p:extLst>
      <p:ext uri="{BB962C8B-B14F-4D97-AF65-F5344CB8AC3E}">
        <p14:creationId xmlns:p14="http://schemas.microsoft.com/office/powerpoint/2010/main" val="1954389257"/>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67" r:id="rId3"/>
    <p:sldLayoutId id="2147483675" r:id="rId4"/>
    <p:sldLayoutId id="2147483697" r:id="rId5"/>
    <p:sldLayoutId id="2147483701" r:id="rId6"/>
    <p:sldLayoutId id="2147483703" r:id="rId7"/>
    <p:sldLayoutId id="2147483708" r:id="rId8"/>
    <p:sldLayoutId id="2147483709" r:id="rId9"/>
    <p:sldLayoutId id="2147483710" r:id="rId10"/>
    <p:sldLayoutId id="214748371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1.xml"/><Relationship Id="rId6" Type="http://schemas.openxmlformats.org/officeDocument/2006/relationships/image" Target="../media/image33.png"/><Relationship Id="rId5" Type="http://schemas.openxmlformats.org/officeDocument/2006/relationships/image" Target="../media/image32.jp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oleObject" Target="../embeddings/oleObject3.bin"/><Relationship Id="rId4" Type="http://schemas.openxmlformats.org/officeDocument/2006/relationships/image" Target="../media/image34.w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hyperlink" Target="https://creativecommons.org/licenses/by-nc-sa/3.0/" TargetMode="External"/><Relationship Id="rId3" Type="http://schemas.openxmlformats.org/officeDocument/2006/relationships/hyperlink" Target="http://openclipart.org/detail/140041/green-funnel-by-fabuio" TargetMode="External"/><Relationship Id="rId7" Type="http://schemas.openxmlformats.org/officeDocument/2006/relationships/hyperlink" Target="http://drydenart.weebly.com/fugleblog/retro-tv-effect-with-green-screen-app" TargetMode="External"/><Relationship Id="rId12" Type="http://schemas.openxmlformats.org/officeDocument/2006/relationships/hyperlink" Target="https://flickr.com/photos/befuddledsenses/493303884" TargetMode="External"/><Relationship Id="rId2" Type="http://schemas.openxmlformats.org/officeDocument/2006/relationships/image" Target="../media/image35.png"/><Relationship Id="rId1" Type="http://schemas.openxmlformats.org/officeDocument/2006/relationships/slideLayout" Target="../slideLayouts/slideLayout4.xml"/><Relationship Id="rId6" Type="http://schemas.openxmlformats.org/officeDocument/2006/relationships/image" Target="../media/image36.png"/><Relationship Id="rId11" Type="http://schemas.openxmlformats.org/officeDocument/2006/relationships/image" Target="../media/image38.jpg"/><Relationship Id="rId5" Type="http://schemas.openxmlformats.org/officeDocument/2006/relationships/hyperlink" Target="https://creativecommons.org/licenses/by-sa/3.0/" TargetMode="External"/><Relationship Id="rId10" Type="http://schemas.openxmlformats.org/officeDocument/2006/relationships/hyperlink" Target="http://lockergnome.net/questions/140243/is-tech-made-to-break" TargetMode="External"/><Relationship Id="rId4" Type="http://schemas.openxmlformats.org/officeDocument/2006/relationships/hyperlink" Target="http://commons.wikimedia.org/wiki/File:LG%EC%A0%84%EC%9E%90,_%EC%84%B8%EA%B3%84%EC%B5%9C%EB%8C%80_%ED%92%80LED_72%EC%9D%B8%EC%B9%98_%E2%80%98%EC%8B%9C%EB%84%A4%EB%A7%88_3D_%EC%8A%A4%EB%A7%88%ED%8A%B8_TV%E2%80%99_%EC%B6%9C%EC%8B%9C.jpg" TargetMode="External"/><Relationship Id="rId9" Type="http://schemas.openxmlformats.org/officeDocument/2006/relationships/image" Target="../media/image37.jpg"/></Relationships>
</file>

<file path=ppt/slides/_rels/slide21.xml.rels><?xml version="1.0" encoding="UTF-8" standalone="yes"?>
<Relationships xmlns="http://schemas.openxmlformats.org/package/2006/relationships"><Relationship Id="rId8" Type="http://schemas.openxmlformats.org/officeDocument/2006/relationships/image" Target="../media/image44.jpeg"/><Relationship Id="rId13" Type="http://schemas.openxmlformats.org/officeDocument/2006/relationships/image" Target="../media/image49.png"/><Relationship Id="rId18" Type="http://schemas.openxmlformats.org/officeDocument/2006/relationships/image" Target="../media/image54.wmf"/><Relationship Id="rId3" Type="http://schemas.openxmlformats.org/officeDocument/2006/relationships/image" Target="../media/image39.png"/><Relationship Id="rId21" Type="http://schemas.openxmlformats.org/officeDocument/2006/relationships/image" Target="../media/image57.jpeg"/><Relationship Id="rId7" Type="http://schemas.openxmlformats.org/officeDocument/2006/relationships/image" Target="../media/image43.jpeg"/><Relationship Id="rId12" Type="http://schemas.openxmlformats.org/officeDocument/2006/relationships/image" Target="../media/image48.png"/><Relationship Id="rId17" Type="http://schemas.openxmlformats.org/officeDocument/2006/relationships/image" Target="../media/image53.wmf"/><Relationship Id="rId2" Type="http://schemas.openxmlformats.org/officeDocument/2006/relationships/notesSlide" Target="../notesSlides/notesSlide2.xml"/><Relationship Id="rId16" Type="http://schemas.openxmlformats.org/officeDocument/2006/relationships/image" Target="../media/image52.png"/><Relationship Id="rId20" Type="http://schemas.openxmlformats.org/officeDocument/2006/relationships/image" Target="../media/image56.jpeg"/><Relationship Id="rId1" Type="http://schemas.openxmlformats.org/officeDocument/2006/relationships/slideLayout" Target="../slideLayouts/slideLayout5.xml"/><Relationship Id="rId6" Type="http://schemas.openxmlformats.org/officeDocument/2006/relationships/image" Target="../media/image42.jpeg"/><Relationship Id="rId11" Type="http://schemas.openxmlformats.org/officeDocument/2006/relationships/image" Target="../media/image47.png"/><Relationship Id="rId5" Type="http://schemas.openxmlformats.org/officeDocument/2006/relationships/image" Target="../media/image41.jpeg"/><Relationship Id="rId15" Type="http://schemas.openxmlformats.org/officeDocument/2006/relationships/image" Target="../media/image51.png"/><Relationship Id="rId10" Type="http://schemas.openxmlformats.org/officeDocument/2006/relationships/image" Target="../media/image46.jpeg"/><Relationship Id="rId19" Type="http://schemas.openxmlformats.org/officeDocument/2006/relationships/image" Target="../media/image55.wmf"/><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image" Target="../media/image58.png"/><Relationship Id="rId1" Type="http://schemas.openxmlformats.org/officeDocument/2006/relationships/slideLayout" Target="../slideLayouts/slideLayout4.xml"/><Relationship Id="rId4" Type="http://schemas.openxmlformats.org/officeDocument/2006/relationships/hyperlink" Target="http://superuser.com/questions/723292/looking-for-a-fiber-optic-switch-or-router-for-home-use"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8" Type="http://schemas.openxmlformats.org/officeDocument/2006/relationships/oleObject" Target="../embeddings/oleObject8.bin"/><Relationship Id="rId13" Type="http://schemas.openxmlformats.org/officeDocument/2006/relationships/oleObject" Target="../embeddings/oleObject13.bin"/><Relationship Id="rId18" Type="http://schemas.openxmlformats.org/officeDocument/2006/relationships/oleObject" Target="../embeddings/oleObject18.bin"/><Relationship Id="rId26" Type="http://schemas.openxmlformats.org/officeDocument/2006/relationships/oleObject" Target="../embeddings/oleObject26.bin"/><Relationship Id="rId3" Type="http://schemas.openxmlformats.org/officeDocument/2006/relationships/notesSlide" Target="../notesSlides/notesSlide5.xml"/><Relationship Id="rId21" Type="http://schemas.openxmlformats.org/officeDocument/2006/relationships/oleObject" Target="../embeddings/oleObject21.bin"/><Relationship Id="rId34" Type="http://schemas.openxmlformats.org/officeDocument/2006/relationships/oleObject" Target="../embeddings/oleObject34.bin"/><Relationship Id="rId7" Type="http://schemas.openxmlformats.org/officeDocument/2006/relationships/oleObject" Target="../embeddings/oleObject7.bin"/><Relationship Id="rId12" Type="http://schemas.openxmlformats.org/officeDocument/2006/relationships/oleObject" Target="../embeddings/oleObject12.bin"/><Relationship Id="rId17" Type="http://schemas.openxmlformats.org/officeDocument/2006/relationships/oleObject" Target="../embeddings/oleObject17.bin"/><Relationship Id="rId25" Type="http://schemas.openxmlformats.org/officeDocument/2006/relationships/oleObject" Target="../embeddings/oleObject25.bin"/><Relationship Id="rId33" Type="http://schemas.openxmlformats.org/officeDocument/2006/relationships/oleObject" Target="../embeddings/oleObject33.bin"/><Relationship Id="rId2" Type="http://schemas.openxmlformats.org/officeDocument/2006/relationships/slideLayout" Target="../slideLayouts/slideLayout7.xml"/><Relationship Id="rId16" Type="http://schemas.openxmlformats.org/officeDocument/2006/relationships/oleObject" Target="../embeddings/oleObject16.bin"/><Relationship Id="rId20" Type="http://schemas.openxmlformats.org/officeDocument/2006/relationships/oleObject" Target="../embeddings/oleObject20.bin"/><Relationship Id="rId29" Type="http://schemas.openxmlformats.org/officeDocument/2006/relationships/oleObject" Target="../embeddings/oleObject29.bin"/><Relationship Id="rId1" Type="http://schemas.openxmlformats.org/officeDocument/2006/relationships/vmlDrawing" Target="../drawings/vmlDrawing3.vml"/><Relationship Id="rId6" Type="http://schemas.openxmlformats.org/officeDocument/2006/relationships/oleObject" Target="../embeddings/oleObject6.bin"/><Relationship Id="rId11" Type="http://schemas.openxmlformats.org/officeDocument/2006/relationships/oleObject" Target="../embeddings/oleObject11.bin"/><Relationship Id="rId24" Type="http://schemas.openxmlformats.org/officeDocument/2006/relationships/oleObject" Target="../embeddings/oleObject24.bin"/><Relationship Id="rId32" Type="http://schemas.openxmlformats.org/officeDocument/2006/relationships/oleObject" Target="../embeddings/oleObject32.bin"/><Relationship Id="rId5" Type="http://schemas.openxmlformats.org/officeDocument/2006/relationships/image" Target="../media/image34.wmf"/><Relationship Id="rId15" Type="http://schemas.openxmlformats.org/officeDocument/2006/relationships/oleObject" Target="../embeddings/oleObject15.bin"/><Relationship Id="rId23" Type="http://schemas.openxmlformats.org/officeDocument/2006/relationships/oleObject" Target="../embeddings/oleObject23.bin"/><Relationship Id="rId28" Type="http://schemas.openxmlformats.org/officeDocument/2006/relationships/oleObject" Target="../embeddings/oleObject28.bin"/><Relationship Id="rId36" Type="http://schemas.openxmlformats.org/officeDocument/2006/relationships/oleObject" Target="../embeddings/oleObject36.bin"/><Relationship Id="rId10" Type="http://schemas.openxmlformats.org/officeDocument/2006/relationships/oleObject" Target="../embeddings/oleObject10.bin"/><Relationship Id="rId19" Type="http://schemas.openxmlformats.org/officeDocument/2006/relationships/oleObject" Target="../embeddings/oleObject19.bin"/><Relationship Id="rId31" Type="http://schemas.openxmlformats.org/officeDocument/2006/relationships/oleObject" Target="../embeddings/oleObject31.bin"/><Relationship Id="rId4" Type="http://schemas.openxmlformats.org/officeDocument/2006/relationships/oleObject" Target="../embeddings/oleObject5.bin"/><Relationship Id="rId9" Type="http://schemas.openxmlformats.org/officeDocument/2006/relationships/oleObject" Target="../embeddings/oleObject9.bin"/><Relationship Id="rId14" Type="http://schemas.openxmlformats.org/officeDocument/2006/relationships/oleObject" Target="../embeddings/oleObject14.bin"/><Relationship Id="rId22" Type="http://schemas.openxmlformats.org/officeDocument/2006/relationships/oleObject" Target="../embeddings/oleObject22.bin"/><Relationship Id="rId27" Type="http://schemas.openxmlformats.org/officeDocument/2006/relationships/oleObject" Target="../embeddings/oleObject27.bin"/><Relationship Id="rId30" Type="http://schemas.openxmlformats.org/officeDocument/2006/relationships/oleObject" Target="../embeddings/oleObject30.bin"/><Relationship Id="rId35" Type="http://schemas.openxmlformats.org/officeDocument/2006/relationships/oleObject" Target="../embeddings/oleObject35.bin"/></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8.xml"/><Relationship Id="rId4" Type="http://schemas.openxmlformats.org/officeDocument/2006/relationships/image" Target="../media/image75.png"/></Relationships>
</file>

<file path=ppt/slides/_rels/slide3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jpe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84.jpeg"/></Relationships>
</file>

<file path=ppt/slides/_rels/slide41.x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8" Type="http://schemas.openxmlformats.org/officeDocument/2006/relationships/oleObject" Target="../embeddings/oleObject38.bin"/><Relationship Id="rId13" Type="http://schemas.openxmlformats.org/officeDocument/2006/relationships/image" Target="../media/image88.png"/><Relationship Id="rId18" Type="http://schemas.openxmlformats.org/officeDocument/2006/relationships/oleObject" Target="../embeddings/oleObject47.bin"/><Relationship Id="rId26" Type="http://schemas.openxmlformats.org/officeDocument/2006/relationships/oleObject" Target="../embeddings/oleObject55.bin"/><Relationship Id="rId3" Type="http://schemas.openxmlformats.org/officeDocument/2006/relationships/notesSlide" Target="../notesSlides/notesSlide8.xml"/><Relationship Id="rId21" Type="http://schemas.openxmlformats.org/officeDocument/2006/relationships/oleObject" Target="../embeddings/oleObject50.bin"/><Relationship Id="rId34" Type="http://schemas.openxmlformats.org/officeDocument/2006/relationships/oleObject" Target="../embeddings/oleObject63.bin"/><Relationship Id="rId7" Type="http://schemas.openxmlformats.org/officeDocument/2006/relationships/image" Target="../media/image34.wmf"/><Relationship Id="rId12" Type="http://schemas.openxmlformats.org/officeDocument/2006/relationships/oleObject" Target="../embeddings/oleObject42.bin"/><Relationship Id="rId17" Type="http://schemas.openxmlformats.org/officeDocument/2006/relationships/oleObject" Target="../embeddings/oleObject46.bin"/><Relationship Id="rId25" Type="http://schemas.openxmlformats.org/officeDocument/2006/relationships/oleObject" Target="../embeddings/oleObject54.bin"/><Relationship Id="rId33" Type="http://schemas.openxmlformats.org/officeDocument/2006/relationships/oleObject" Target="../embeddings/oleObject62.bin"/><Relationship Id="rId2" Type="http://schemas.openxmlformats.org/officeDocument/2006/relationships/slideLayout" Target="../slideLayouts/slideLayout3.xml"/><Relationship Id="rId16" Type="http://schemas.openxmlformats.org/officeDocument/2006/relationships/oleObject" Target="../embeddings/oleObject45.bin"/><Relationship Id="rId20" Type="http://schemas.openxmlformats.org/officeDocument/2006/relationships/oleObject" Target="../embeddings/oleObject49.bin"/><Relationship Id="rId29" Type="http://schemas.openxmlformats.org/officeDocument/2006/relationships/oleObject" Target="../embeddings/oleObject58.bin"/><Relationship Id="rId1" Type="http://schemas.openxmlformats.org/officeDocument/2006/relationships/vmlDrawing" Target="../drawings/vmlDrawing4.vml"/><Relationship Id="rId6" Type="http://schemas.openxmlformats.org/officeDocument/2006/relationships/oleObject" Target="../embeddings/oleObject37.bin"/><Relationship Id="rId11" Type="http://schemas.openxmlformats.org/officeDocument/2006/relationships/oleObject" Target="../embeddings/oleObject41.bin"/><Relationship Id="rId24" Type="http://schemas.openxmlformats.org/officeDocument/2006/relationships/oleObject" Target="../embeddings/oleObject53.bin"/><Relationship Id="rId32" Type="http://schemas.openxmlformats.org/officeDocument/2006/relationships/oleObject" Target="../embeddings/oleObject61.bin"/><Relationship Id="rId5" Type="http://schemas.openxmlformats.org/officeDocument/2006/relationships/image" Target="../media/image78.png"/><Relationship Id="rId15" Type="http://schemas.openxmlformats.org/officeDocument/2006/relationships/oleObject" Target="../embeddings/oleObject44.bin"/><Relationship Id="rId23" Type="http://schemas.openxmlformats.org/officeDocument/2006/relationships/oleObject" Target="../embeddings/oleObject52.bin"/><Relationship Id="rId28" Type="http://schemas.openxmlformats.org/officeDocument/2006/relationships/oleObject" Target="../embeddings/oleObject57.bin"/><Relationship Id="rId10" Type="http://schemas.openxmlformats.org/officeDocument/2006/relationships/oleObject" Target="../embeddings/oleObject40.bin"/><Relationship Id="rId19" Type="http://schemas.openxmlformats.org/officeDocument/2006/relationships/oleObject" Target="../embeddings/oleObject48.bin"/><Relationship Id="rId31" Type="http://schemas.openxmlformats.org/officeDocument/2006/relationships/oleObject" Target="../embeddings/oleObject60.bin"/><Relationship Id="rId4" Type="http://schemas.openxmlformats.org/officeDocument/2006/relationships/image" Target="../media/image77.png"/><Relationship Id="rId9" Type="http://schemas.openxmlformats.org/officeDocument/2006/relationships/oleObject" Target="../embeddings/oleObject39.bin"/><Relationship Id="rId14" Type="http://schemas.openxmlformats.org/officeDocument/2006/relationships/oleObject" Target="../embeddings/oleObject43.bin"/><Relationship Id="rId22" Type="http://schemas.openxmlformats.org/officeDocument/2006/relationships/oleObject" Target="../embeddings/oleObject51.bin"/><Relationship Id="rId27" Type="http://schemas.openxmlformats.org/officeDocument/2006/relationships/oleObject" Target="../embeddings/oleObject56.bin"/><Relationship Id="rId30" Type="http://schemas.openxmlformats.org/officeDocument/2006/relationships/oleObject" Target="../embeddings/oleObject59.bin"/><Relationship Id="rId35" Type="http://schemas.openxmlformats.org/officeDocument/2006/relationships/oleObject" Target="../embeddings/oleObject64.bin"/></Relationships>
</file>

<file path=ppt/slides/_rels/slide45.xml.rels><?xml version="1.0" encoding="UTF-8" standalone="yes"?>
<Relationships xmlns="http://schemas.openxmlformats.org/package/2006/relationships"><Relationship Id="rId2" Type="http://schemas.openxmlformats.org/officeDocument/2006/relationships/image" Target="../media/image89.emf"/><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90.emf"/><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78.png"/></Relationships>
</file>

<file path=ppt/slides/_rels/slide5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94.jpeg"/><Relationship Id="rId5" Type="http://schemas.openxmlformats.org/officeDocument/2006/relationships/image" Target="../media/image78.png"/><Relationship Id="rId4" Type="http://schemas.openxmlformats.org/officeDocument/2006/relationships/image" Target="../media/image77.png"/></Relationships>
</file>

<file path=ppt/slides/_rels/slide5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png"/><Relationship Id="rId1" Type="http://schemas.openxmlformats.org/officeDocument/2006/relationships/slideLayout" Target="../slideLayouts/slideLayout3.xml"/><Relationship Id="rId5" Type="http://schemas.openxmlformats.org/officeDocument/2006/relationships/image" Target="../media/image98.png"/><Relationship Id="rId4" Type="http://schemas.openxmlformats.org/officeDocument/2006/relationships/image" Target="../media/image9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8" Type="http://schemas.openxmlformats.org/officeDocument/2006/relationships/image" Target="../media/image100.wmf"/><Relationship Id="rId3" Type="http://schemas.openxmlformats.org/officeDocument/2006/relationships/oleObject" Target="../embeddings/oleObject65.bin"/><Relationship Id="rId7" Type="http://schemas.openxmlformats.org/officeDocument/2006/relationships/oleObject" Target="../embeddings/oleObject67.bin"/><Relationship Id="rId2" Type="http://schemas.openxmlformats.org/officeDocument/2006/relationships/slideLayout" Target="../slideLayouts/slideLayout9.xml"/><Relationship Id="rId1" Type="http://schemas.openxmlformats.org/officeDocument/2006/relationships/vmlDrawing" Target="../drawings/vmlDrawing5.vml"/><Relationship Id="rId6" Type="http://schemas.openxmlformats.org/officeDocument/2006/relationships/image" Target="../media/image34.wmf"/><Relationship Id="rId5" Type="http://schemas.openxmlformats.org/officeDocument/2006/relationships/oleObject" Target="../embeddings/oleObject66.bin"/><Relationship Id="rId4" Type="http://schemas.openxmlformats.org/officeDocument/2006/relationships/image" Target="../media/image99.wmf"/></Relationships>
</file>

<file path=ppt/slides/_rels/slide5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2" Type="http://schemas.openxmlformats.org/officeDocument/2006/relationships/image" Target="../media/image102.em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image" Target="../media/image103.jpg"/><Relationship Id="rId1" Type="http://schemas.openxmlformats.org/officeDocument/2006/relationships/slideLayout" Target="../slideLayouts/slideLayout6.xml"/><Relationship Id="rId4" Type="http://schemas.openxmlformats.org/officeDocument/2006/relationships/image" Target="../media/image105.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8" Type="http://schemas.openxmlformats.org/officeDocument/2006/relationships/image" Target="../media/image109.jpg"/><Relationship Id="rId3" Type="http://schemas.openxmlformats.org/officeDocument/2006/relationships/oleObject" Target="../embeddings/oleObject68.bin"/><Relationship Id="rId7" Type="http://schemas.openxmlformats.org/officeDocument/2006/relationships/image" Target="../media/image108.png"/><Relationship Id="rId2" Type="http://schemas.openxmlformats.org/officeDocument/2006/relationships/slideLayout" Target="../slideLayouts/slideLayout5.xml"/><Relationship Id="rId1" Type="http://schemas.openxmlformats.org/officeDocument/2006/relationships/vmlDrawing" Target="../drawings/vmlDrawing6.vml"/><Relationship Id="rId6" Type="http://schemas.openxmlformats.org/officeDocument/2006/relationships/image" Target="../media/image107.jpeg"/><Relationship Id="rId5" Type="http://schemas.openxmlformats.org/officeDocument/2006/relationships/image" Target="../media/image106.jpeg"/><Relationship Id="rId4" Type="http://schemas.openxmlformats.org/officeDocument/2006/relationships/image" Target="../media/image34.wmf"/><Relationship Id="rId9" Type="http://schemas.openxmlformats.org/officeDocument/2006/relationships/image" Target="../media/image110.jp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17.png"/><Relationship Id="rId4" Type="http://schemas.openxmlformats.org/officeDocument/2006/relationships/image" Target="../media/image1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4630400" cy="8228957"/>
          </a:xfrm>
          <a:prstGeom prst="rect">
            <a:avLst/>
          </a:prstGeom>
        </p:spPr>
      </p:pic>
      <p:sp>
        <p:nvSpPr>
          <p:cNvPr id="3" name="Rectangle 2"/>
          <p:cNvSpPr/>
          <p:nvPr/>
        </p:nvSpPr>
        <p:spPr>
          <a:xfrm>
            <a:off x="0" y="0"/>
            <a:ext cx="14630400" cy="8229600"/>
          </a:xfrm>
          <a:prstGeom prst="rect">
            <a:avLst/>
          </a:prstGeom>
          <a:solidFill>
            <a:schemeClr val="tx2">
              <a:alpha val="4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p:cNvSpPr txBox="1">
            <a:spLocks/>
          </p:cNvSpPr>
          <p:nvPr/>
        </p:nvSpPr>
        <p:spPr>
          <a:xfrm>
            <a:off x="457200" y="7337960"/>
            <a:ext cx="13716000" cy="502920"/>
          </a:xfrm>
          <a:prstGeom prst="rect">
            <a:avLst/>
          </a:prstGeom>
        </p:spPr>
        <p:txBody>
          <a:bodyPr vert="horz" lIns="91440" tIns="45720" rIns="91440" bIns="45720" rtlCol="0" anchor="t">
            <a:noAutofit/>
          </a:bodyPr>
          <a:lstStyle>
            <a:lvl1pPr algn="ctr" defTabSz="1097280" rtl="0" eaLnBrk="1" latinLnBrk="0" hangingPunct="1">
              <a:lnSpc>
                <a:spcPct val="90000"/>
              </a:lnSpc>
              <a:spcBef>
                <a:spcPct val="0"/>
              </a:spcBef>
              <a:buNone/>
              <a:defRPr sz="7200" kern="1200">
                <a:solidFill>
                  <a:schemeClr val="tx1"/>
                </a:solidFill>
                <a:latin typeface="+mj-lt"/>
                <a:ea typeface="+mj-ea"/>
                <a:cs typeface="+mj-cs"/>
              </a:defRPr>
            </a:lvl1pPr>
          </a:lstStyle>
          <a:p>
            <a:pPr algn="r"/>
            <a:r>
              <a:rPr lang="en-US" sz="1400" b="1" dirty="0">
                <a:solidFill>
                  <a:schemeClr val="bg1">
                    <a:lumMod val="85000"/>
                  </a:schemeClr>
                </a:solidFill>
                <a:latin typeface="Franklin Gothic Book" charset="0"/>
                <a:ea typeface="Franklin Gothic Book" charset="0"/>
                <a:cs typeface="Franklin Gothic Book" charset="0"/>
              </a:rPr>
              <a:t>Your Optical Fiber Solutions Partner</a:t>
            </a:r>
            <a:r>
              <a:rPr lang="en-US" sz="1400" b="1" baseline="30000" dirty="0">
                <a:solidFill>
                  <a:schemeClr val="bg1">
                    <a:lumMod val="85000"/>
                  </a:schemeClr>
                </a:solidFill>
                <a:latin typeface="Franklin Gothic Book" charset="0"/>
                <a:ea typeface="Franklin Gothic Book" charset="0"/>
                <a:cs typeface="Franklin Gothic Book" charset="0"/>
              </a:rPr>
              <a:t>®</a:t>
            </a:r>
          </a:p>
          <a:p>
            <a:pPr algn="r"/>
            <a:r>
              <a:rPr lang="en-US" sz="1400" dirty="0">
                <a:solidFill>
                  <a:schemeClr val="bg1">
                    <a:lumMod val="85000"/>
                  </a:schemeClr>
                </a:solidFill>
                <a:latin typeface="Franklin Gothic Book" charset="0"/>
                <a:ea typeface="Franklin Gothic Book" charset="0"/>
                <a:cs typeface="Franklin Gothic Book" charset="0"/>
              </a:rPr>
              <a:t>All Rights Reserved, Copyright © OFS Fitel, LLC 2017</a:t>
            </a:r>
          </a:p>
          <a:p>
            <a:pPr algn="r"/>
            <a:endParaRPr lang="en-US" sz="1400" b="1" dirty="0">
              <a:solidFill>
                <a:schemeClr val="bg1">
                  <a:lumMod val="85000"/>
                </a:schemeClr>
              </a:solidFill>
              <a:latin typeface="Franklin Gothic Book" charset="0"/>
              <a:ea typeface="Franklin Gothic Book" charset="0"/>
              <a:cs typeface="Franklin Gothic Book" charset="0"/>
            </a:endParaRPr>
          </a:p>
        </p:txBody>
      </p:sp>
      <p:sp>
        <p:nvSpPr>
          <p:cNvPr id="15" name="Title 1"/>
          <p:cNvSpPr txBox="1">
            <a:spLocks/>
          </p:cNvSpPr>
          <p:nvPr/>
        </p:nvSpPr>
        <p:spPr>
          <a:xfrm>
            <a:off x="2286562" y="3354973"/>
            <a:ext cx="10302241" cy="658577"/>
          </a:xfrm>
          <a:prstGeom prst="rect">
            <a:avLst/>
          </a:prstGeom>
        </p:spPr>
        <p:txBody>
          <a:bodyPr anchor="t">
            <a:no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r>
              <a:rPr lang="en-US" sz="4000" dirty="0">
                <a:solidFill>
                  <a:schemeClr val="bg1"/>
                </a:solidFill>
                <a:latin typeface="+mn-lt"/>
              </a:rPr>
              <a:t>Introduction to Optical Networks</a:t>
            </a:r>
          </a:p>
          <a:p>
            <a:pPr algn="ctr"/>
            <a:endParaRPr lang="en-US" sz="2000" dirty="0">
              <a:solidFill>
                <a:schemeClr val="bg1"/>
              </a:solidFill>
              <a:latin typeface="+mn-lt"/>
            </a:endParaRPr>
          </a:p>
          <a:p>
            <a:pPr algn="ctr"/>
            <a:br>
              <a:rPr lang="en-US" sz="4000" dirty="0">
                <a:solidFill>
                  <a:schemeClr val="bg1"/>
                </a:solidFill>
                <a:latin typeface="+mn-lt"/>
              </a:rPr>
            </a:br>
            <a:endParaRPr lang="en-US" sz="4000" spc="300" dirty="0">
              <a:solidFill>
                <a:schemeClr val="bg1"/>
              </a:solidFill>
              <a:latin typeface="+mn-lt"/>
            </a:endParaRPr>
          </a:p>
        </p:txBody>
      </p:sp>
      <p:sp>
        <p:nvSpPr>
          <p:cNvPr id="16" name="Subtitle 2"/>
          <p:cNvSpPr txBox="1">
            <a:spLocks/>
          </p:cNvSpPr>
          <p:nvPr/>
        </p:nvSpPr>
        <p:spPr>
          <a:xfrm>
            <a:off x="1828800" y="3347299"/>
            <a:ext cx="10972800" cy="588644"/>
          </a:xfrm>
          <a:prstGeom prst="rect">
            <a:avLst/>
          </a:prstGeom>
        </p:spPr>
        <p:txBody>
          <a:bodyPr>
            <a:normAutofit/>
          </a:bodyPr>
          <a:lst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lgn="ctr">
              <a:buNone/>
            </a:pPr>
            <a:endParaRPr lang="en-US" sz="2400" dirty="0">
              <a:solidFill>
                <a:srgbClr val="FFFFFF"/>
              </a:solidFill>
              <a:latin typeface="Franklin Gothic Book" charset="0"/>
              <a:ea typeface="Franklin Gothic Book" charset="0"/>
              <a:cs typeface="Franklin Gothic Book" charset="0"/>
            </a:endParaRPr>
          </a:p>
        </p:txBody>
      </p:sp>
      <p:sp>
        <p:nvSpPr>
          <p:cNvPr id="17" name="Rectangle 16"/>
          <p:cNvSpPr/>
          <p:nvPr/>
        </p:nvSpPr>
        <p:spPr>
          <a:xfrm>
            <a:off x="2164079" y="2352566"/>
            <a:ext cx="10547209" cy="3804394"/>
          </a:xfrm>
          <a:prstGeom prst="rect">
            <a:avLst/>
          </a:prstGeom>
          <a:noFill/>
          <a:ln w="12700" cap="rnd">
            <a:solidFill>
              <a:schemeClr val="bg1">
                <a:lumMod val="8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200" y="457200"/>
            <a:ext cx="1143000" cy="591312"/>
          </a:xfrm>
          <a:prstGeom prst="rect">
            <a:avLst/>
          </a:prstGeom>
        </p:spPr>
      </p:pic>
      <p:sp>
        <p:nvSpPr>
          <p:cNvPr id="4" name="Slide Number Placeholder 3"/>
          <p:cNvSpPr>
            <a:spLocks noGrp="1"/>
          </p:cNvSpPr>
          <p:nvPr>
            <p:ph type="sldNum" sz="quarter" idx="4294967295"/>
          </p:nvPr>
        </p:nvSpPr>
        <p:spPr>
          <a:xfrm>
            <a:off x="13392150" y="7713726"/>
            <a:ext cx="911860" cy="456438"/>
          </a:xfrm>
          <a:prstGeom prst="rect">
            <a:avLst/>
          </a:prstGeom>
        </p:spPr>
        <p:txBody>
          <a:bodyPr/>
          <a:lstStyle/>
          <a:p>
            <a:fld id="{BB750ADA-58A8-3B49-872D-0D6F9BAA1111}" type="slidenum">
              <a:rPr lang="en-US" smtClean="0"/>
              <a:pPr/>
              <a:t>1</a:t>
            </a:fld>
            <a:endParaRPr lang="en-US" dirty="0"/>
          </a:p>
        </p:txBody>
      </p:sp>
    </p:spTree>
    <p:extLst>
      <p:ext uri="{BB962C8B-B14F-4D97-AF65-F5344CB8AC3E}">
        <p14:creationId xmlns:p14="http://schemas.microsoft.com/office/powerpoint/2010/main" val="2602056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6E5F7-63DA-40FF-8939-6A56459281B8}"/>
              </a:ext>
            </a:extLst>
          </p:cNvPr>
          <p:cNvSpPr>
            <a:spLocks noGrp="1"/>
          </p:cNvSpPr>
          <p:nvPr>
            <p:ph type="title"/>
          </p:nvPr>
        </p:nvSpPr>
        <p:spPr>
          <a:xfrm>
            <a:off x="2083390" y="474578"/>
            <a:ext cx="7390447" cy="629346"/>
          </a:xfrm>
        </p:spPr>
        <p:txBody>
          <a:bodyPr>
            <a:normAutofit fontScale="90000"/>
          </a:bodyPr>
          <a:lstStyle/>
          <a:p>
            <a:r>
              <a:rPr lang="en-US" sz="3840" dirty="0"/>
              <a:t>8K TV Review –  John Archer, Forbes</a:t>
            </a:r>
          </a:p>
        </p:txBody>
      </p:sp>
      <p:sp>
        <p:nvSpPr>
          <p:cNvPr id="3" name="Content Placeholder 2">
            <a:extLst>
              <a:ext uri="{FF2B5EF4-FFF2-40B4-BE49-F238E27FC236}">
                <a16:creationId xmlns:a16="http://schemas.microsoft.com/office/drawing/2014/main" id="{31BEB70D-699C-4235-919E-9F22605B7565}"/>
              </a:ext>
            </a:extLst>
          </p:cNvPr>
          <p:cNvSpPr>
            <a:spLocks noGrp="1"/>
          </p:cNvSpPr>
          <p:nvPr>
            <p:ph idx="1"/>
          </p:nvPr>
        </p:nvSpPr>
        <p:spPr>
          <a:xfrm>
            <a:off x="345225" y="1254189"/>
            <a:ext cx="6809803" cy="5721221"/>
          </a:xfrm>
        </p:spPr>
        <p:txBody>
          <a:bodyPr/>
          <a:lstStyle/>
          <a:p>
            <a:pPr marL="0" indent="0">
              <a:lnSpc>
                <a:spcPct val="100000"/>
              </a:lnSpc>
              <a:buNone/>
            </a:pPr>
            <a:r>
              <a:rPr lang="en-US" sz="4480" dirty="0"/>
              <a:t>“</a:t>
            </a:r>
            <a:r>
              <a:rPr lang="en-US" b="1" dirty="0">
                <a:solidFill>
                  <a:srgbClr val="FF0000"/>
                </a:solidFill>
              </a:rPr>
              <a:t>it was instantly and staggeringly clear that all those extra pixels have a stunning and mesmerizing impact on picture quality. </a:t>
            </a:r>
            <a:r>
              <a:rPr lang="en-US" sz="1600" dirty="0"/>
              <a:t>The extra detail, the extra color blend refinement, the extra sense of depth and three dimensionality in the assembled shots of nature, cityscapes and a particularly incredible close up of an eye… all these critical image elements added up to a transformative, next-generation picture that looks so lifelike at its best that </a:t>
            </a:r>
            <a:r>
              <a:rPr lang="en-US" b="1" dirty="0">
                <a:solidFill>
                  <a:srgbClr val="FF0000"/>
                </a:solidFill>
              </a:rPr>
              <a:t>it arguably doesn’t even feel like a TV picture anymore. It just feels like real life. Only prettier.”</a:t>
            </a:r>
          </a:p>
        </p:txBody>
      </p:sp>
      <p:pic>
        <p:nvPicPr>
          <p:cNvPr id="4" name="Picture 3">
            <a:extLst>
              <a:ext uri="{FF2B5EF4-FFF2-40B4-BE49-F238E27FC236}">
                <a16:creationId xmlns:a16="http://schemas.microsoft.com/office/drawing/2014/main" id="{CF718119-9415-4545-88DD-9F10EB67B77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23965" y="1451028"/>
            <a:ext cx="6809803" cy="5327544"/>
          </a:xfrm>
          <a:prstGeom prst="rect">
            <a:avLst/>
          </a:prstGeom>
        </p:spPr>
      </p:pic>
      <p:sp>
        <p:nvSpPr>
          <p:cNvPr id="5" name="Rectangle 4">
            <a:extLst>
              <a:ext uri="{FF2B5EF4-FFF2-40B4-BE49-F238E27FC236}">
                <a16:creationId xmlns:a16="http://schemas.microsoft.com/office/drawing/2014/main" id="{FA6B762B-1BFE-4DBE-97ED-91D0A5B0EDB3}"/>
              </a:ext>
            </a:extLst>
          </p:cNvPr>
          <p:cNvSpPr/>
          <p:nvPr/>
        </p:nvSpPr>
        <p:spPr>
          <a:xfrm>
            <a:off x="345225" y="6633778"/>
            <a:ext cx="6909808" cy="683264"/>
          </a:xfrm>
          <a:prstGeom prst="rect">
            <a:avLst/>
          </a:prstGeom>
        </p:spPr>
        <p:txBody>
          <a:bodyPr wrap="square">
            <a:spAutoFit/>
          </a:bodyPr>
          <a:lstStyle/>
          <a:p>
            <a:r>
              <a:rPr lang="en-US" sz="1920" dirty="0"/>
              <a:t>https://www.forbes.com/sites/johnarcher/2018/10/10/samsung-85q900r-8k-tv-review-the-future-is-now/#2319474a4f2b</a:t>
            </a:r>
          </a:p>
        </p:txBody>
      </p:sp>
    </p:spTree>
    <p:extLst>
      <p:ext uri="{BB962C8B-B14F-4D97-AF65-F5344CB8AC3E}">
        <p14:creationId xmlns:p14="http://schemas.microsoft.com/office/powerpoint/2010/main" val="764672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4E35505-2035-4400-AD16-A0677D8B5BCF}"/>
              </a:ext>
            </a:extLst>
          </p:cNvPr>
          <p:cNvGrpSpPr/>
          <p:nvPr/>
        </p:nvGrpSpPr>
        <p:grpSpPr>
          <a:xfrm>
            <a:off x="1776237" y="1748082"/>
            <a:ext cx="11077926" cy="4733437"/>
            <a:chOff x="733857" y="1478801"/>
            <a:chExt cx="6923704" cy="2958398"/>
          </a:xfrm>
        </p:grpSpPr>
        <p:pic>
          <p:nvPicPr>
            <p:cNvPr id="2" name="Picture 1">
              <a:extLst>
                <a:ext uri="{FF2B5EF4-FFF2-40B4-BE49-F238E27FC236}">
                  <a16:creationId xmlns:a16="http://schemas.microsoft.com/office/drawing/2014/main" id="{B9361080-E31A-4C96-B231-E170F76F322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7717" y="1478801"/>
              <a:ext cx="6599844" cy="2883044"/>
            </a:xfrm>
            <a:prstGeom prst="rect">
              <a:avLst/>
            </a:prstGeom>
          </p:spPr>
        </p:pic>
        <p:sp>
          <p:nvSpPr>
            <p:cNvPr id="5" name="Oval 4"/>
            <p:cNvSpPr/>
            <p:nvPr/>
          </p:nvSpPr>
          <p:spPr>
            <a:xfrm>
              <a:off x="733857" y="4090950"/>
              <a:ext cx="4441371" cy="346249"/>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lIns="109728" tIns="54864" rIns="109728" bIns="54864" rtlCol="0" anchor="ctr"/>
            <a:lstStyle/>
            <a:p>
              <a:pPr algn="ctr"/>
              <a:endParaRPr lang="en-US" sz="2880"/>
            </a:p>
          </p:txBody>
        </p:sp>
      </p:grpSp>
      <p:grpSp>
        <p:nvGrpSpPr>
          <p:cNvPr id="13" name="Group 12">
            <a:extLst>
              <a:ext uri="{FF2B5EF4-FFF2-40B4-BE49-F238E27FC236}">
                <a16:creationId xmlns:a16="http://schemas.microsoft.com/office/drawing/2014/main" id="{28157D38-9DD8-4809-8BA3-F2F3B27F8735}"/>
              </a:ext>
            </a:extLst>
          </p:cNvPr>
          <p:cNvGrpSpPr/>
          <p:nvPr/>
        </p:nvGrpSpPr>
        <p:grpSpPr>
          <a:xfrm>
            <a:off x="1479319" y="1534982"/>
            <a:ext cx="11076402" cy="5550320"/>
            <a:chOff x="244521" y="1318271"/>
            <a:chExt cx="7083690" cy="3701645"/>
          </a:xfrm>
        </p:grpSpPr>
        <p:grpSp>
          <p:nvGrpSpPr>
            <p:cNvPr id="10" name="Group 9">
              <a:extLst>
                <a:ext uri="{FF2B5EF4-FFF2-40B4-BE49-F238E27FC236}">
                  <a16:creationId xmlns:a16="http://schemas.microsoft.com/office/drawing/2014/main" id="{4CDFA27E-AD2B-40B3-864D-A7391A37D2A3}"/>
                </a:ext>
              </a:extLst>
            </p:cNvPr>
            <p:cNvGrpSpPr/>
            <p:nvPr/>
          </p:nvGrpSpPr>
          <p:grpSpPr>
            <a:xfrm>
              <a:off x="244521" y="1318271"/>
              <a:ext cx="7083690" cy="3701645"/>
              <a:chOff x="1746749" y="1310106"/>
              <a:chExt cx="7083690" cy="3701645"/>
            </a:xfrm>
          </p:grpSpPr>
          <p:pic>
            <p:nvPicPr>
              <p:cNvPr id="3" name="Picture 2">
                <a:extLst>
                  <a:ext uri="{FF2B5EF4-FFF2-40B4-BE49-F238E27FC236}">
                    <a16:creationId xmlns:a16="http://schemas.microsoft.com/office/drawing/2014/main" id="{0673AC21-D6A1-45B2-A920-9912CDD6FD8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66306" y="1310106"/>
                <a:ext cx="4464133" cy="3701645"/>
              </a:xfrm>
              <a:prstGeom prst="rect">
                <a:avLst/>
              </a:prstGeom>
            </p:spPr>
          </p:pic>
          <p:pic>
            <p:nvPicPr>
              <p:cNvPr id="9" name="Picture 8">
                <a:extLst>
                  <a:ext uri="{FF2B5EF4-FFF2-40B4-BE49-F238E27FC236}">
                    <a16:creationId xmlns:a16="http://schemas.microsoft.com/office/drawing/2014/main" id="{6F16C887-6C4E-4B86-A2BC-B8FA335FAF2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46749" y="1324953"/>
                <a:ext cx="2619557" cy="3589038"/>
              </a:xfrm>
              <a:prstGeom prst="rect">
                <a:avLst/>
              </a:prstGeom>
            </p:spPr>
          </p:pic>
        </p:grpSp>
        <p:sp>
          <p:nvSpPr>
            <p:cNvPr id="11" name="Rectangle 10">
              <a:extLst>
                <a:ext uri="{FF2B5EF4-FFF2-40B4-BE49-F238E27FC236}">
                  <a16:creationId xmlns:a16="http://schemas.microsoft.com/office/drawing/2014/main" id="{150614E6-2774-4E86-868A-96847011810A}"/>
                </a:ext>
              </a:extLst>
            </p:cNvPr>
            <p:cNvSpPr/>
            <p:nvPr/>
          </p:nvSpPr>
          <p:spPr>
            <a:xfrm>
              <a:off x="434409" y="3461657"/>
              <a:ext cx="2368315" cy="346249"/>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80"/>
            </a:p>
          </p:txBody>
        </p:sp>
        <p:sp>
          <p:nvSpPr>
            <p:cNvPr id="12" name="Rectangle 11">
              <a:extLst>
                <a:ext uri="{FF2B5EF4-FFF2-40B4-BE49-F238E27FC236}">
                  <a16:creationId xmlns:a16="http://schemas.microsoft.com/office/drawing/2014/main" id="{A27EF275-7168-42AF-97AF-D89E059EDC23}"/>
                </a:ext>
              </a:extLst>
            </p:cNvPr>
            <p:cNvSpPr/>
            <p:nvPr/>
          </p:nvSpPr>
          <p:spPr>
            <a:xfrm>
              <a:off x="437621" y="4566047"/>
              <a:ext cx="2368315" cy="346249"/>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80"/>
            </a:p>
          </p:txBody>
        </p:sp>
      </p:grpSp>
      <p:sp>
        <p:nvSpPr>
          <p:cNvPr id="4" name="Title 3">
            <a:extLst>
              <a:ext uri="{FF2B5EF4-FFF2-40B4-BE49-F238E27FC236}">
                <a16:creationId xmlns:a16="http://schemas.microsoft.com/office/drawing/2014/main" id="{3CD2A350-D190-498C-B275-0D2E6477BF0D}"/>
              </a:ext>
            </a:extLst>
          </p:cNvPr>
          <p:cNvSpPr>
            <a:spLocks noGrp="1"/>
          </p:cNvSpPr>
          <p:nvPr>
            <p:ph type="title"/>
          </p:nvPr>
        </p:nvSpPr>
        <p:spPr>
          <a:xfrm>
            <a:off x="2294413" y="430511"/>
            <a:ext cx="4589713" cy="623681"/>
          </a:xfrm>
        </p:spPr>
        <p:txBody>
          <a:bodyPr>
            <a:normAutofit fontScale="90000"/>
          </a:bodyPr>
          <a:lstStyle/>
          <a:p>
            <a:r>
              <a:rPr lang="en-US" sz="3840" dirty="0"/>
              <a:t>Streaming</a:t>
            </a:r>
            <a:br>
              <a:rPr lang="en-US" sz="3840" dirty="0"/>
            </a:br>
            <a:endParaRPr lang="en-US" sz="3840" dirty="0"/>
          </a:p>
        </p:txBody>
      </p:sp>
    </p:spTree>
    <p:extLst>
      <p:ext uri="{BB962C8B-B14F-4D97-AF65-F5344CB8AC3E}">
        <p14:creationId xmlns:p14="http://schemas.microsoft.com/office/powerpoint/2010/main" val="3014883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569551" y="446949"/>
            <a:ext cx="9356838" cy="535531"/>
          </a:xfrm>
          <a:prstGeom prst="rect">
            <a:avLst/>
          </a:prstGeom>
        </p:spPr>
        <p:txBody>
          <a:bodyPr vert="horz" lIns="109728" tIns="54864" rIns="109728" bIns="54864" rtlCol="0" anchor="ctr">
            <a:noAutofit/>
          </a:bodyPr>
          <a:lstStyle>
            <a:lvl1pPr algn="l" defTabSz="914377" rtl="0" eaLnBrk="1" latinLnBrk="0" hangingPunct="1">
              <a:lnSpc>
                <a:spcPct val="90000"/>
              </a:lnSpc>
              <a:spcBef>
                <a:spcPct val="0"/>
              </a:spcBef>
              <a:buNone/>
              <a:defRPr sz="4400" kern="1200">
                <a:solidFill>
                  <a:schemeClr val="accent3"/>
                </a:solidFill>
                <a:latin typeface="Open Sans" charset="0"/>
                <a:ea typeface="Open Sans" charset="0"/>
                <a:cs typeface="Open Sans" charset="0"/>
              </a:defRPr>
            </a:lvl1pPr>
          </a:lstStyle>
          <a:p>
            <a:endParaRPr lang="en-US" sz="4480" b="1" dirty="0">
              <a:solidFill>
                <a:schemeClr val="bg1"/>
              </a:solidFill>
              <a:latin typeface="Arial" panose="020B0604020202020204" pitchFamily="34" charset="0"/>
              <a:cs typeface="Arial" panose="020B0604020202020204" pitchFamily="34" charset="0"/>
            </a:endParaRPr>
          </a:p>
        </p:txBody>
      </p:sp>
      <p:sp>
        <p:nvSpPr>
          <p:cNvPr id="5" name="Content Placeholder 2"/>
          <p:cNvSpPr txBox="1">
            <a:spLocks/>
          </p:cNvSpPr>
          <p:nvPr/>
        </p:nvSpPr>
        <p:spPr>
          <a:xfrm>
            <a:off x="391813" y="1485210"/>
            <a:ext cx="9158180" cy="3231946"/>
          </a:xfrm>
          <a:prstGeom prst="rect">
            <a:avLst/>
          </a:prstGeom>
        </p:spPr>
        <p:txBody>
          <a:bodyPr vert="horz" lIns="109728" tIns="54864" rIns="109728" bIns="54864" rtlCol="0">
            <a:noAutofit/>
          </a:bodyPr>
          <a:lstStyle>
            <a:lvl1pPr marL="228594" indent="-228594" algn="l" defTabSz="914377" rtl="0" eaLnBrk="1" latinLnBrk="0" hangingPunct="1">
              <a:lnSpc>
                <a:spcPct val="90000"/>
              </a:lnSpc>
              <a:spcBef>
                <a:spcPts val="1000"/>
              </a:spcBef>
              <a:buFont typeface="Arial"/>
              <a:buChar char="•"/>
              <a:defRPr sz="2800" kern="1200">
                <a:solidFill>
                  <a:schemeClr val="tx1">
                    <a:lumMod val="50000"/>
                    <a:lumOff val="50000"/>
                  </a:schemeClr>
                </a:solidFill>
                <a:latin typeface="Open Sans" charset="0"/>
                <a:ea typeface="Open Sans" charset="0"/>
                <a:cs typeface="Open Sans" charset="0"/>
              </a:defRPr>
            </a:lvl1pPr>
            <a:lvl2pPr marL="685783" indent="-228594" algn="l" defTabSz="914377" rtl="0" eaLnBrk="1" latinLnBrk="0" hangingPunct="1">
              <a:lnSpc>
                <a:spcPct val="90000"/>
              </a:lnSpc>
              <a:spcBef>
                <a:spcPts val="500"/>
              </a:spcBef>
              <a:buFont typeface="Arial"/>
              <a:buChar char="•"/>
              <a:defRPr sz="2400" kern="1200">
                <a:solidFill>
                  <a:schemeClr val="tx1">
                    <a:lumMod val="50000"/>
                    <a:lumOff val="50000"/>
                  </a:schemeClr>
                </a:solidFill>
                <a:latin typeface="Open Sans" charset="0"/>
                <a:ea typeface="Open Sans" charset="0"/>
                <a:cs typeface="Open Sans" charset="0"/>
              </a:defRPr>
            </a:lvl2pPr>
            <a:lvl3pPr marL="1142971" indent="-228594" algn="l" defTabSz="914377" rtl="0" eaLnBrk="1" latinLnBrk="0" hangingPunct="1">
              <a:lnSpc>
                <a:spcPct val="90000"/>
              </a:lnSpc>
              <a:spcBef>
                <a:spcPts val="500"/>
              </a:spcBef>
              <a:buFont typeface="Arial"/>
              <a:buChar char="•"/>
              <a:defRPr sz="2000" kern="1200">
                <a:solidFill>
                  <a:schemeClr val="tx1">
                    <a:lumMod val="50000"/>
                    <a:lumOff val="50000"/>
                  </a:schemeClr>
                </a:solidFill>
                <a:latin typeface="Open Sans" charset="0"/>
                <a:ea typeface="Open Sans" charset="0"/>
                <a:cs typeface="Open Sans" charset="0"/>
              </a:defRPr>
            </a:lvl3pPr>
            <a:lvl4pPr marL="1600160" indent="-228594" algn="l" defTabSz="914377" rtl="0" eaLnBrk="1" latinLnBrk="0" hangingPunct="1">
              <a:lnSpc>
                <a:spcPct val="90000"/>
              </a:lnSpc>
              <a:spcBef>
                <a:spcPts val="500"/>
              </a:spcBef>
              <a:buFont typeface="Arial"/>
              <a:buChar char="•"/>
              <a:defRPr sz="1800" kern="1200">
                <a:solidFill>
                  <a:schemeClr val="tx1">
                    <a:lumMod val="50000"/>
                    <a:lumOff val="50000"/>
                  </a:schemeClr>
                </a:solidFill>
                <a:latin typeface="Open Sans" charset="0"/>
                <a:ea typeface="Open Sans" charset="0"/>
                <a:cs typeface="Open Sans" charset="0"/>
              </a:defRPr>
            </a:lvl4pPr>
            <a:lvl5pPr marL="2057349" indent="-228594" algn="l" defTabSz="914377" rtl="0" eaLnBrk="1" latinLnBrk="0" hangingPunct="1">
              <a:lnSpc>
                <a:spcPct val="90000"/>
              </a:lnSpc>
              <a:spcBef>
                <a:spcPts val="500"/>
              </a:spcBef>
              <a:buFont typeface="Arial"/>
              <a:buChar char="•"/>
              <a:defRPr sz="1800" kern="1200">
                <a:solidFill>
                  <a:schemeClr val="tx1">
                    <a:lumMod val="50000"/>
                    <a:lumOff val="50000"/>
                  </a:schemeClr>
                </a:solidFill>
                <a:latin typeface="Open Sans" charset="0"/>
                <a:ea typeface="Open Sans" charset="0"/>
                <a:cs typeface="Open Sans"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200" dirty="0">
                <a:solidFill>
                  <a:schemeClr val="tx1"/>
                </a:solidFill>
                <a:latin typeface="+mj-lt"/>
                <a:cs typeface="Arial" panose="020B0604020202020204" pitchFamily="34" charset="0"/>
              </a:rPr>
              <a:t>Image analysis, voice analysis</a:t>
            </a:r>
          </a:p>
          <a:p>
            <a:r>
              <a:rPr lang="en-US" sz="3200" dirty="0">
                <a:solidFill>
                  <a:schemeClr val="tx1"/>
                </a:solidFill>
                <a:latin typeface="+mj-lt"/>
                <a:cs typeface="Arial" panose="020B0604020202020204" pitchFamily="34" charset="0"/>
              </a:rPr>
              <a:t>Natural language – digital assistants</a:t>
            </a:r>
          </a:p>
          <a:p>
            <a:pPr lvl="1"/>
            <a:r>
              <a:rPr lang="en-US" sz="3200" dirty="0">
                <a:solidFill>
                  <a:schemeClr val="tx1"/>
                </a:solidFill>
                <a:latin typeface="+mj-lt"/>
                <a:cs typeface="Arial" panose="020B0604020202020204" pitchFamily="34" charset="0"/>
              </a:rPr>
              <a:t>Language translation</a:t>
            </a:r>
          </a:p>
          <a:p>
            <a:r>
              <a:rPr lang="en-US" sz="3200" dirty="0">
                <a:solidFill>
                  <a:schemeClr val="tx1"/>
                </a:solidFill>
                <a:latin typeface="+mj-lt"/>
                <a:cs typeface="Arial" panose="020B0604020202020204" pitchFamily="34" charset="0"/>
              </a:rPr>
              <a:t>Autonomous vehicles &amp; robotics</a:t>
            </a:r>
          </a:p>
          <a:p>
            <a:r>
              <a:rPr lang="en-US" sz="3200" dirty="0">
                <a:solidFill>
                  <a:schemeClr val="tx1"/>
                </a:solidFill>
                <a:latin typeface="+mj-lt"/>
                <a:cs typeface="Arial" panose="020B0604020202020204" pitchFamily="34" charset="0"/>
              </a:rPr>
              <a:t>Enormous potential for medical improvements using sensors and bandwidth</a:t>
            </a:r>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47956" y="4894557"/>
            <a:ext cx="3567902" cy="2016642"/>
          </a:xfrm>
          <a:prstGeom prst="rect">
            <a:avLst/>
          </a:prstGeom>
        </p:spPr>
      </p:pic>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37265" y="5012576"/>
            <a:ext cx="2955870" cy="2254282"/>
          </a:xfrm>
          <a:prstGeom prst="rect">
            <a:avLst/>
          </a:prstGeom>
        </p:spPr>
      </p:pic>
      <p:pic>
        <p:nvPicPr>
          <p:cNvPr id="11266"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149072" y="1485211"/>
            <a:ext cx="4089517" cy="2783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052609" y="4538898"/>
            <a:ext cx="4282440" cy="2727960"/>
          </a:xfrm>
          <a:prstGeom prst="rect">
            <a:avLst/>
          </a:prstGeom>
        </p:spPr>
      </p:pic>
      <p:sp>
        <p:nvSpPr>
          <p:cNvPr id="3" name="Title 2">
            <a:extLst>
              <a:ext uri="{FF2B5EF4-FFF2-40B4-BE49-F238E27FC236}">
                <a16:creationId xmlns:a16="http://schemas.microsoft.com/office/drawing/2014/main" id="{FDD5A44D-1334-4972-9508-F97147A6ECEE}"/>
              </a:ext>
            </a:extLst>
          </p:cNvPr>
          <p:cNvSpPr>
            <a:spLocks noGrp="1"/>
          </p:cNvSpPr>
          <p:nvPr>
            <p:ph type="title"/>
          </p:nvPr>
        </p:nvSpPr>
        <p:spPr/>
        <p:txBody>
          <a:bodyPr/>
          <a:lstStyle/>
          <a:p>
            <a:r>
              <a:rPr lang="en-US" sz="3840" dirty="0">
                <a:cs typeface="Arial" panose="020B0604020202020204" pitchFamily="34" charset="0"/>
              </a:rPr>
              <a:t>Internet of Things and Artificial Intelligence </a:t>
            </a:r>
            <a:endParaRPr lang="en-US" dirty="0"/>
          </a:p>
        </p:txBody>
      </p:sp>
    </p:spTree>
    <p:extLst>
      <p:ext uri="{BB962C8B-B14F-4D97-AF65-F5344CB8AC3E}">
        <p14:creationId xmlns:p14="http://schemas.microsoft.com/office/powerpoint/2010/main" val="809566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673CB455-41C4-4849-A8BE-FA373ED2C15E}"/>
              </a:ext>
            </a:extLst>
          </p:cNvPr>
          <p:cNvSpPr txBox="1">
            <a:spLocks/>
          </p:cNvSpPr>
          <p:nvPr/>
        </p:nvSpPr>
        <p:spPr>
          <a:xfrm>
            <a:off x="2294413" y="430511"/>
            <a:ext cx="4589713" cy="623681"/>
          </a:xfrm>
        </p:spPr>
        <p:txBody>
          <a:bodyPr>
            <a:normAutofit fontScale="97500"/>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r>
              <a:rPr lang="en-US" sz="3840" dirty="0"/>
              <a:t>Upstream</a:t>
            </a:r>
          </a:p>
        </p:txBody>
      </p:sp>
      <p:pic>
        <p:nvPicPr>
          <p:cNvPr id="12290" name="Picture 1">
            <a:extLst>
              <a:ext uri="{FF2B5EF4-FFF2-40B4-BE49-F238E27FC236}">
                <a16:creationId xmlns:a16="http://schemas.microsoft.com/office/drawing/2014/main" id="{013C464D-B760-4239-854D-420E7AB3D7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5109" y="1352877"/>
            <a:ext cx="10737668" cy="6037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74F5902A-B327-48E1-BBE5-2D19DA7BE414}"/>
              </a:ext>
            </a:extLst>
          </p:cNvPr>
          <p:cNvSpPr/>
          <p:nvPr/>
        </p:nvSpPr>
        <p:spPr>
          <a:xfrm>
            <a:off x="9966649" y="3354751"/>
            <a:ext cx="2181809" cy="519173"/>
          </a:xfrm>
          <a:prstGeom prst="rect">
            <a:avLst/>
          </a:prstGeom>
          <a:noFill/>
          <a:ln w="571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80"/>
          </a:p>
        </p:txBody>
      </p:sp>
    </p:spTree>
    <p:extLst>
      <p:ext uri="{BB962C8B-B14F-4D97-AF65-F5344CB8AC3E}">
        <p14:creationId xmlns:p14="http://schemas.microsoft.com/office/powerpoint/2010/main" val="1101664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7ECC0-228C-4258-A43A-31697DBAD112}"/>
              </a:ext>
            </a:extLst>
          </p:cNvPr>
          <p:cNvSpPr>
            <a:spLocks noGrp="1"/>
          </p:cNvSpPr>
          <p:nvPr>
            <p:ph type="title" idx="4294967295"/>
          </p:nvPr>
        </p:nvSpPr>
        <p:spPr>
          <a:xfrm>
            <a:off x="2524125" y="344488"/>
            <a:ext cx="10617109" cy="649287"/>
          </a:xfrm>
          <a:prstGeom prst="rect">
            <a:avLst/>
          </a:prstGeom>
        </p:spPr>
        <p:txBody>
          <a:bodyPr/>
          <a:lstStyle/>
          <a:p>
            <a:r>
              <a:rPr lang="en-US" sz="3840" dirty="0"/>
              <a:t>Hypothetical household bandwidth needs - Mbps</a:t>
            </a:r>
          </a:p>
        </p:txBody>
      </p:sp>
      <p:graphicFrame>
        <p:nvGraphicFramePr>
          <p:cNvPr id="7" name="Chart 6">
            <a:extLst>
              <a:ext uri="{FF2B5EF4-FFF2-40B4-BE49-F238E27FC236}">
                <a16:creationId xmlns:a16="http://schemas.microsoft.com/office/drawing/2014/main" id="{98E62212-9391-4DC5-9693-EC0FD8DF8225}"/>
              </a:ext>
            </a:extLst>
          </p:cNvPr>
          <p:cNvGraphicFramePr/>
          <p:nvPr>
            <p:extLst>
              <p:ext uri="{D42A27DB-BD31-4B8C-83A1-F6EECF244321}">
                <p14:modId xmlns:p14="http://schemas.microsoft.com/office/powerpoint/2010/main" val="2955860392"/>
              </p:ext>
            </p:extLst>
          </p:nvPr>
        </p:nvGraphicFramePr>
        <p:xfrm>
          <a:off x="91439" y="1235164"/>
          <a:ext cx="7001691" cy="595172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a:extLst>
              <a:ext uri="{FF2B5EF4-FFF2-40B4-BE49-F238E27FC236}">
                <a16:creationId xmlns:a16="http://schemas.microsoft.com/office/drawing/2014/main" id="{504742EC-4BC5-4A1E-AFF5-44BB27D064AC}"/>
              </a:ext>
            </a:extLst>
          </p:cNvPr>
          <p:cNvGraphicFramePr/>
          <p:nvPr>
            <p:extLst>
              <p:ext uri="{D42A27DB-BD31-4B8C-83A1-F6EECF244321}">
                <p14:modId xmlns:p14="http://schemas.microsoft.com/office/powerpoint/2010/main" val="227525470"/>
              </p:ext>
            </p:extLst>
          </p:nvPr>
        </p:nvGraphicFramePr>
        <p:xfrm>
          <a:off x="6869611" y="1331392"/>
          <a:ext cx="7669350" cy="575927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05475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Technology adoption continues to get faster</a:t>
            </a:r>
          </a:p>
        </p:txBody>
      </p:sp>
      <p:sp>
        <p:nvSpPr>
          <p:cNvPr id="4" name="Content Placeholder 3"/>
          <p:cNvSpPr>
            <a:spLocks noGrp="1"/>
          </p:cNvSpPr>
          <p:nvPr>
            <p:ph idx="1"/>
          </p:nvPr>
        </p:nvSpPr>
        <p:spPr>
          <a:xfrm>
            <a:off x="457201" y="2752471"/>
            <a:ext cx="4880610" cy="1899919"/>
          </a:xfrm>
        </p:spPr>
        <p:txBody>
          <a:bodyPr/>
          <a:lstStyle/>
          <a:p>
            <a:r>
              <a:rPr lang="en-US" dirty="0"/>
              <a:t>From Mary </a:t>
            </a:r>
            <a:r>
              <a:rPr lang="en-US" dirty="0" err="1"/>
              <a:t>Meeker’s</a:t>
            </a:r>
            <a:r>
              <a:rPr lang="en-US" dirty="0"/>
              <a:t> (</a:t>
            </a:r>
            <a:r>
              <a:rPr lang="en-US" dirty="0" err="1"/>
              <a:t>Kleiner</a:t>
            </a:r>
            <a:r>
              <a:rPr lang="en-US" dirty="0"/>
              <a:t> Perkins) “Internet Trends 2018” presentation</a:t>
            </a:r>
          </a:p>
          <a:p>
            <a:r>
              <a:rPr lang="en-US" dirty="0"/>
              <a:t>Time until 25% adoption is dropping dramatically for new technologies</a:t>
            </a:r>
          </a:p>
        </p:txBody>
      </p:sp>
      <p:pic>
        <p:nvPicPr>
          <p:cNvPr id="5124" name="Picture 4"/>
          <p:cNvPicPr>
            <a:picLocks noGrp="1" noChangeAspect="1" noChangeArrowheads="1"/>
          </p:cNvPicPr>
          <p:nvPr>
            <p:ph sz="half" idx="4294967295"/>
          </p:nvPr>
        </p:nvPicPr>
        <p:blipFill>
          <a:blip r:embed="rId2">
            <a:extLst>
              <a:ext uri="{28A0092B-C50C-407E-A947-70E740481C1C}">
                <a14:useLocalDpi xmlns:a14="http://schemas.microsoft.com/office/drawing/2010/main"/>
              </a:ext>
            </a:extLst>
          </a:blip>
          <a:srcRect/>
          <a:stretch>
            <a:fillRect/>
          </a:stretch>
        </p:blipFill>
        <p:spPr bwMode="auto">
          <a:xfrm>
            <a:off x="5680710" y="1312546"/>
            <a:ext cx="8778240" cy="5907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06600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1576" y="343925"/>
            <a:ext cx="10565239" cy="696206"/>
          </a:xfrm>
        </p:spPr>
        <p:txBody>
          <a:bodyPr vert="horz" lIns="109728" tIns="54864" rIns="109728" bIns="54864" rtlCol="0" anchor="b" anchorCtr="0">
            <a:noAutofit/>
          </a:bodyPr>
          <a:lstStyle/>
          <a:p>
            <a:r>
              <a:rPr lang="en-US" sz="3840" dirty="0"/>
              <a:t>Why Fiber?</a:t>
            </a:r>
          </a:p>
        </p:txBody>
      </p:sp>
      <p:pic>
        <p:nvPicPr>
          <p:cNvPr id="307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988379" y="1747481"/>
            <a:ext cx="9167403" cy="4919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168950" y="2634729"/>
            <a:ext cx="3763220" cy="3693317"/>
          </a:xfrm>
          <a:prstGeom prst="rect">
            <a:avLst/>
          </a:prstGeom>
          <a:noFill/>
        </p:spPr>
        <p:txBody>
          <a:bodyPr wrap="square" lIns="146300" tIns="73151" rIns="146300" bIns="73151" rtlCol="0">
            <a:spAutoFit/>
          </a:bodyPr>
          <a:lstStyle/>
          <a:p>
            <a:r>
              <a:rPr lang="en-US" sz="2880" dirty="0">
                <a:latin typeface="+mj-lt"/>
                <a:cs typeface="Arial" panose="020B0604020202020204" pitchFamily="34" charset="0"/>
              </a:rPr>
              <a:t>Less</a:t>
            </a:r>
          </a:p>
          <a:p>
            <a:endParaRPr lang="en-US" sz="2880" dirty="0">
              <a:latin typeface="+mj-lt"/>
              <a:cs typeface="Arial" panose="020B0604020202020204" pitchFamily="34" charset="0"/>
            </a:endParaRPr>
          </a:p>
          <a:p>
            <a:r>
              <a:rPr lang="en-US" sz="2880" dirty="0">
                <a:latin typeface="+mj-lt"/>
                <a:cs typeface="Arial" panose="020B0604020202020204" pitchFamily="34" charset="0"/>
              </a:rPr>
              <a:t>Cost/bit</a:t>
            </a:r>
          </a:p>
          <a:p>
            <a:r>
              <a:rPr lang="en-US" sz="2880" dirty="0">
                <a:latin typeface="+mj-lt"/>
                <a:cs typeface="Arial" panose="020B0604020202020204" pitchFamily="34" charset="0"/>
              </a:rPr>
              <a:t>Size</a:t>
            </a:r>
          </a:p>
          <a:p>
            <a:r>
              <a:rPr lang="en-US" sz="2880" dirty="0">
                <a:latin typeface="+mj-lt"/>
                <a:cs typeface="Arial" panose="020B0604020202020204" pitchFamily="34" charset="0"/>
              </a:rPr>
              <a:t>Weight</a:t>
            </a:r>
          </a:p>
          <a:p>
            <a:r>
              <a:rPr lang="en-US" sz="2880" dirty="0">
                <a:latin typeface="+mj-lt"/>
                <a:cs typeface="Arial" panose="020B0604020202020204" pitchFamily="34" charset="0"/>
              </a:rPr>
              <a:t>Interference</a:t>
            </a:r>
          </a:p>
          <a:p>
            <a:r>
              <a:rPr lang="en-US" sz="2880" dirty="0">
                <a:latin typeface="+mj-lt"/>
                <a:cs typeface="Arial" panose="020B0604020202020204" pitchFamily="34" charset="0"/>
              </a:rPr>
              <a:t>Conductivity (no power needed)</a:t>
            </a:r>
          </a:p>
        </p:txBody>
      </p:sp>
      <p:sp>
        <p:nvSpPr>
          <p:cNvPr id="6" name="TextBox 5"/>
          <p:cNvSpPr txBox="1"/>
          <p:nvPr/>
        </p:nvSpPr>
        <p:spPr>
          <a:xfrm>
            <a:off x="121921" y="2634729"/>
            <a:ext cx="1985023" cy="1920524"/>
          </a:xfrm>
          <a:prstGeom prst="rect">
            <a:avLst/>
          </a:prstGeom>
          <a:noFill/>
        </p:spPr>
        <p:txBody>
          <a:bodyPr wrap="none" lIns="146300" tIns="73151" rIns="146300" bIns="73151" rtlCol="0">
            <a:spAutoFit/>
          </a:bodyPr>
          <a:lstStyle/>
          <a:p>
            <a:r>
              <a:rPr lang="en-US" sz="2880" dirty="0">
                <a:latin typeface="+mj-lt"/>
                <a:cs typeface="Arial" panose="020B0604020202020204" pitchFamily="34" charset="0"/>
              </a:rPr>
              <a:t>More</a:t>
            </a:r>
          </a:p>
          <a:p>
            <a:endParaRPr lang="en-US" sz="2880" dirty="0">
              <a:latin typeface="+mj-lt"/>
              <a:cs typeface="Arial" panose="020B0604020202020204" pitchFamily="34" charset="0"/>
            </a:endParaRPr>
          </a:p>
          <a:p>
            <a:r>
              <a:rPr lang="en-US" sz="2880" dirty="0">
                <a:latin typeface="+mj-lt"/>
                <a:cs typeface="Arial" panose="020B0604020202020204" pitchFamily="34" charset="0"/>
              </a:rPr>
              <a:t>Bandwidth</a:t>
            </a:r>
          </a:p>
          <a:p>
            <a:r>
              <a:rPr lang="en-US" sz="2880" dirty="0">
                <a:latin typeface="+mj-lt"/>
                <a:cs typeface="Arial" panose="020B0604020202020204" pitchFamily="34" charset="0"/>
              </a:rPr>
              <a:t>Distance</a:t>
            </a:r>
          </a:p>
        </p:txBody>
      </p:sp>
      <p:sp>
        <p:nvSpPr>
          <p:cNvPr id="7" name="Slide Number Placeholder 4"/>
          <p:cNvSpPr txBox="1">
            <a:spLocks/>
          </p:cNvSpPr>
          <p:nvPr/>
        </p:nvSpPr>
        <p:spPr>
          <a:xfrm>
            <a:off x="7723163" y="7740370"/>
            <a:ext cx="609600" cy="438150"/>
          </a:xfrm>
          <a:prstGeom prst="rect">
            <a:avLst/>
          </a:prstGeom>
        </p:spPr>
        <p:txBody>
          <a:bodyPr lIns="146300" tIns="73151" rIns="146300" bIns="73151"/>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D8B8FC6-801F-4484-882E-589AFAAB9056}" type="slidenum">
              <a:rPr lang="en-US" sz="2240">
                <a:solidFill>
                  <a:schemeClr val="bg2">
                    <a:lumMod val="50000"/>
                  </a:schemeClr>
                </a:solidFill>
                <a:latin typeface="Arial" panose="020B0604020202020204" pitchFamily="34" charset="0"/>
                <a:cs typeface="Arial" panose="020B0604020202020204" pitchFamily="34" charset="0"/>
              </a:rPr>
              <a:pPr/>
              <a:t>16</a:t>
            </a:fld>
            <a:endParaRPr lang="en-US" sz="2240" dirty="0">
              <a:solidFill>
                <a:schemeClr val="bg2">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20191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2126" y="343924"/>
            <a:ext cx="11074690" cy="730496"/>
          </a:xfrm>
        </p:spPr>
        <p:txBody>
          <a:bodyPr vert="horz" lIns="109728" tIns="54864" rIns="109728" bIns="54864" rtlCol="0" anchor="b" anchorCtr="0">
            <a:noAutofit/>
          </a:bodyPr>
          <a:lstStyle/>
          <a:p>
            <a:r>
              <a:rPr lang="en-US" sz="3840" dirty="0"/>
              <a:t>Technology evolution</a:t>
            </a:r>
          </a:p>
        </p:txBody>
      </p:sp>
      <p:sp>
        <p:nvSpPr>
          <p:cNvPr id="10" name="Subtitle 3"/>
          <p:cNvSpPr txBox="1">
            <a:spLocks/>
          </p:cNvSpPr>
          <p:nvPr/>
        </p:nvSpPr>
        <p:spPr>
          <a:xfrm>
            <a:off x="4185139" y="3703582"/>
            <a:ext cx="12618720" cy="461665"/>
          </a:xfrm>
          <a:prstGeom prst="rect">
            <a:avLst/>
          </a:prstGeom>
        </p:spPr>
        <p:txBody>
          <a:bodyPr lIns="146300" tIns="73151" rIns="146300" bIns="73151"/>
          <a:lstStyle>
            <a:lvl1pPr marL="342900" indent="-342900" algn="l" defTabSz="457200" rtl="0" eaLnBrk="1" latinLnBrk="0" hangingPunct="1">
              <a:spcBef>
                <a:spcPct val="20000"/>
              </a:spcBef>
              <a:buClr>
                <a:schemeClr val="accent1"/>
              </a:buClr>
              <a:buFont typeface="Arial"/>
              <a:buChar char="•"/>
              <a:defRPr sz="1800" kern="1200">
                <a:solidFill>
                  <a:srgbClr val="101844"/>
                </a:solidFill>
                <a:latin typeface=""/>
                <a:ea typeface="+mn-ea"/>
                <a:cs typeface="+mn-cs"/>
              </a:defRPr>
            </a:lvl1pPr>
            <a:lvl2pPr marL="742950" indent="-285750" algn="l" defTabSz="457200" rtl="0" eaLnBrk="1" latinLnBrk="0" hangingPunct="1">
              <a:spcBef>
                <a:spcPct val="20000"/>
              </a:spcBef>
              <a:buClr>
                <a:srgbClr val="71AA3F"/>
              </a:buClr>
              <a:buFont typeface="Arial"/>
              <a:buChar char="–"/>
              <a:defRPr sz="1800" kern="1200">
                <a:solidFill>
                  <a:srgbClr val="101844"/>
                </a:solidFill>
                <a:latin typeface=""/>
                <a:ea typeface="+mn-ea"/>
                <a:cs typeface="+mn-cs"/>
              </a:defRPr>
            </a:lvl2pPr>
            <a:lvl3pPr marL="1143000" indent="-228600" algn="l" defTabSz="457200" rtl="0" eaLnBrk="1" latinLnBrk="0" hangingPunct="1">
              <a:spcBef>
                <a:spcPct val="20000"/>
              </a:spcBef>
              <a:buClr>
                <a:schemeClr val="tx2"/>
              </a:buClr>
              <a:buFont typeface="Arial"/>
              <a:buChar char="•"/>
              <a:defRPr sz="1800" kern="1200">
                <a:solidFill>
                  <a:srgbClr val="101844"/>
                </a:solidFill>
                <a:latin typeface=""/>
                <a:ea typeface="+mn-ea"/>
                <a:cs typeface="+mn-cs"/>
              </a:defRPr>
            </a:lvl3pPr>
            <a:lvl4pPr marL="1600200" indent="-228600" algn="l" defTabSz="457200" rtl="0" eaLnBrk="1" latinLnBrk="0" hangingPunct="1">
              <a:spcBef>
                <a:spcPct val="20000"/>
              </a:spcBef>
              <a:buClr>
                <a:srgbClr val="71AA3F"/>
              </a:buClr>
              <a:buFont typeface="Arial"/>
              <a:buChar char="–"/>
              <a:defRPr sz="1600" kern="1200">
                <a:solidFill>
                  <a:srgbClr val="101844"/>
                </a:solidFill>
                <a:latin typeface=""/>
                <a:ea typeface="+mn-ea"/>
                <a:cs typeface="+mn-cs"/>
              </a:defRPr>
            </a:lvl4pPr>
            <a:lvl5pPr marL="2057400" indent="-228600" algn="l" defTabSz="457200" rtl="0" eaLnBrk="1" latinLnBrk="0" hangingPunct="1">
              <a:spcBef>
                <a:spcPct val="20000"/>
              </a:spcBef>
              <a:buClr>
                <a:schemeClr val="tx2"/>
              </a:buClr>
              <a:buFont typeface="Arial"/>
              <a:buChar char="»"/>
              <a:defRPr sz="1600" kern="1200">
                <a:solidFill>
                  <a:srgbClr val="101844"/>
                </a:solidFill>
                <a:latin typeface=""/>
                <a:ea typeface="+mn-ea"/>
                <a:cs typeface="+mn-cs"/>
              </a:defRPr>
            </a:lvl5pPr>
            <a:lvl6pPr marL="2514600" indent="-228600" algn="l" defTabSz="457200" rtl="0" eaLnBrk="1" latinLnBrk="0" hangingPunct="1">
              <a:spcBef>
                <a:spcPct val="20000"/>
              </a:spcBef>
              <a:buFont typeface="Arial"/>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tx1"/>
                </a:solidFill>
                <a:latin typeface="+mn-lt"/>
                <a:ea typeface="+mn-ea"/>
                <a:cs typeface="+mn-cs"/>
              </a:defRPr>
            </a:lvl9pPr>
          </a:lstStyle>
          <a:p>
            <a:r>
              <a:rPr lang="en-US" sz="2880" dirty="0"/>
              <a:t>How Long Will Your Building Last?</a:t>
            </a:r>
          </a:p>
        </p:txBody>
      </p:sp>
      <p:graphicFrame>
        <p:nvGraphicFramePr>
          <p:cNvPr id="11" name="Table 10"/>
          <p:cNvGraphicFramePr>
            <a:graphicFrameLocks noGrp="1"/>
          </p:cNvGraphicFramePr>
          <p:nvPr/>
        </p:nvGraphicFramePr>
        <p:xfrm>
          <a:off x="1749229" y="1330551"/>
          <a:ext cx="10633124" cy="5207726"/>
        </p:xfrm>
        <a:graphic>
          <a:graphicData uri="http://schemas.openxmlformats.org/drawingml/2006/table">
            <a:tbl>
              <a:tblPr firstRow="1" bandRow="1">
                <a:tableStyleId>{0660B408-B3CF-4A94-85FC-2B1E0A45F4A2}</a:tableStyleId>
              </a:tblPr>
              <a:tblGrid>
                <a:gridCol w="1901131">
                  <a:extLst>
                    <a:ext uri="{9D8B030D-6E8A-4147-A177-3AD203B41FA5}">
                      <a16:colId xmlns:a16="http://schemas.microsoft.com/office/drawing/2014/main" val="20000"/>
                    </a:ext>
                  </a:extLst>
                </a:gridCol>
                <a:gridCol w="2114861">
                  <a:extLst>
                    <a:ext uri="{9D8B030D-6E8A-4147-A177-3AD203B41FA5}">
                      <a16:colId xmlns:a16="http://schemas.microsoft.com/office/drawing/2014/main" val="20001"/>
                    </a:ext>
                  </a:extLst>
                </a:gridCol>
                <a:gridCol w="3451902">
                  <a:extLst>
                    <a:ext uri="{9D8B030D-6E8A-4147-A177-3AD203B41FA5}">
                      <a16:colId xmlns:a16="http://schemas.microsoft.com/office/drawing/2014/main" val="20002"/>
                    </a:ext>
                  </a:extLst>
                </a:gridCol>
                <a:gridCol w="3165230">
                  <a:extLst>
                    <a:ext uri="{9D8B030D-6E8A-4147-A177-3AD203B41FA5}">
                      <a16:colId xmlns:a16="http://schemas.microsoft.com/office/drawing/2014/main" val="20003"/>
                    </a:ext>
                  </a:extLst>
                </a:gridCol>
              </a:tblGrid>
              <a:tr h="481584">
                <a:tc>
                  <a:txBody>
                    <a:bodyPr/>
                    <a:lstStyle/>
                    <a:p>
                      <a:endParaRPr lang="en-US" sz="2500" dirty="0">
                        <a:latin typeface="Arial" charset="0"/>
                        <a:ea typeface="Arial" charset="0"/>
                        <a:cs typeface="Arial"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D1221"/>
                    </a:solidFill>
                  </a:tcPr>
                </a:tc>
                <a:tc>
                  <a:txBody>
                    <a:bodyPr/>
                    <a:lstStyle/>
                    <a:p>
                      <a:pPr algn="ctr"/>
                      <a:r>
                        <a:rPr lang="en-US" sz="2500" dirty="0">
                          <a:solidFill>
                            <a:schemeClr val="bg1"/>
                          </a:solidFill>
                          <a:latin typeface="Arial" charset="0"/>
                          <a:ea typeface="Arial" charset="0"/>
                          <a:cs typeface="Arial" charset="0"/>
                        </a:rPr>
                        <a:t>Copper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D1221"/>
                    </a:solidFill>
                  </a:tcPr>
                </a:tc>
                <a:tc>
                  <a:txBody>
                    <a:bodyPr/>
                    <a:lstStyle/>
                    <a:p>
                      <a:pPr algn="ctr"/>
                      <a:r>
                        <a:rPr lang="en-US" sz="2500" dirty="0">
                          <a:solidFill>
                            <a:schemeClr val="bg1"/>
                          </a:solidFill>
                          <a:latin typeface="Arial" charset="0"/>
                          <a:ea typeface="Arial" charset="0"/>
                          <a:cs typeface="Arial" charset="0"/>
                        </a:rPr>
                        <a:t>Wireless</a:t>
                      </a:r>
                      <a:r>
                        <a:rPr lang="en-US" sz="2500" baseline="0" dirty="0">
                          <a:solidFill>
                            <a:schemeClr val="bg1"/>
                          </a:solidFill>
                          <a:latin typeface="Arial" charset="0"/>
                          <a:ea typeface="Arial" charset="0"/>
                          <a:cs typeface="Arial" charset="0"/>
                        </a:rPr>
                        <a:t> - Cellular</a:t>
                      </a:r>
                      <a:endParaRPr lang="en-US" sz="2500" dirty="0">
                        <a:solidFill>
                          <a:schemeClr val="bg1"/>
                        </a:solidFill>
                        <a:latin typeface="Arial" charset="0"/>
                        <a:ea typeface="Arial" charset="0"/>
                        <a:cs typeface="Arial"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D1221"/>
                    </a:solidFill>
                  </a:tcPr>
                </a:tc>
                <a:tc>
                  <a:txBody>
                    <a:bodyPr/>
                    <a:lstStyle/>
                    <a:p>
                      <a:pPr algn="ctr"/>
                      <a:r>
                        <a:rPr lang="en-US" sz="2500" dirty="0">
                          <a:solidFill>
                            <a:schemeClr val="bg1"/>
                          </a:solidFill>
                          <a:latin typeface="Arial" charset="0"/>
                          <a:ea typeface="Arial" charset="0"/>
                          <a:cs typeface="Arial" charset="0"/>
                        </a:rPr>
                        <a:t>Fiber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D1221"/>
                    </a:solidFill>
                  </a:tcPr>
                </a:tc>
                <a:extLst>
                  <a:ext uri="{0D108BD9-81ED-4DB2-BD59-A6C34878D82A}">
                    <a16:rowId xmlns:a16="http://schemas.microsoft.com/office/drawing/2014/main" val="10000"/>
                  </a:ext>
                </a:extLst>
              </a:tr>
              <a:tr h="871728">
                <a:tc>
                  <a:txBody>
                    <a:bodyPr/>
                    <a:lstStyle/>
                    <a:p>
                      <a:pPr algn="ctr"/>
                      <a:r>
                        <a:rPr lang="en-US" sz="2500" dirty="0">
                          <a:latin typeface="Arial" charset="0"/>
                          <a:ea typeface="Arial" charset="0"/>
                          <a:cs typeface="Arial" charset="0"/>
                        </a:rPr>
                        <a:t>Mid-20</a:t>
                      </a:r>
                      <a:r>
                        <a:rPr lang="en-US" sz="2500" baseline="30000" dirty="0">
                          <a:latin typeface="Arial" charset="0"/>
                          <a:ea typeface="Arial" charset="0"/>
                          <a:cs typeface="Arial" charset="0"/>
                        </a:rPr>
                        <a:t>th</a:t>
                      </a:r>
                      <a:r>
                        <a:rPr lang="en-US" sz="2500" baseline="0" dirty="0">
                          <a:latin typeface="Arial" charset="0"/>
                          <a:ea typeface="Arial" charset="0"/>
                          <a:cs typeface="Arial" charset="0"/>
                        </a:rPr>
                        <a:t> century</a:t>
                      </a:r>
                      <a:endParaRPr lang="en-US" sz="2500" dirty="0">
                        <a:latin typeface="Arial" charset="0"/>
                        <a:ea typeface="Arial" charset="0"/>
                        <a:cs typeface="Arial"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lang="en-US" sz="2500" dirty="0">
                          <a:solidFill>
                            <a:schemeClr val="bg1"/>
                          </a:solidFill>
                          <a:latin typeface="Arial" charset="0"/>
                          <a:ea typeface="Arial" charset="0"/>
                          <a:cs typeface="Arial" charset="0"/>
                        </a:rPr>
                        <a:t>Phone grade</a:t>
                      </a:r>
                      <a:r>
                        <a:rPr lang="en-US" sz="2500" baseline="0" dirty="0">
                          <a:solidFill>
                            <a:schemeClr val="bg1"/>
                          </a:solidFill>
                          <a:latin typeface="Arial" charset="0"/>
                          <a:ea typeface="Arial" charset="0"/>
                          <a:cs typeface="Arial" charset="0"/>
                        </a:rPr>
                        <a:t> copper</a:t>
                      </a:r>
                      <a:endParaRPr lang="en-US" sz="2500" dirty="0">
                        <a:solidFill>
                          <a:schemeClr val="bg1"/>
                        </a:solidFill>
                        <a:latin typeface="Arial" charset="0"/>
                        <a:ea typeface="Arial" charset="0"/>
                        <a:cs typeface="Arial"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algn="ctr"/>
                      <a:endParaRPr lang="en-US" sz="2500" b="1" dirty="0">
                        <a:solidFill>
                          <a:schemeClr val="bg1"/>
                        </a:solidFill>
                        <a:latin typeface="Arial" charset="0"/>
                        <a:ea typeface="Arial" charset="0"/>
                        <a:cs typeface="Arial"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4957"/>
                    </a:solidFill>
                  </a:tcPr>
                </a:tc>
                <a:tc>
                  <a:txBody>
                    <a:bodyPr/>
                    <a:lstStyle/>
                    <a:p>
                      <a:pPr algn="ctr"/>
                      <a:endParaRPr lang="en-US" sz="2500" b="1" dirty="0">
                        <a:solidFill>
                          <a:schemeClr val="bg1"/>
                        </a:solidFill>
                        <a:latin typeface="Arial" charset="0"/>
                        <a:ea typeface="Arial" charset="0"/>
                        <a:cs typeface="Arial"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4957"/>
                    </a:solidFill>
                  </a:tcPr>
                </a:tc>
                <a:extLst>
                  <a:ext uri="{0D108BD9-81ED-4DB2-BD59-A6C34878D82A}">
                    <a16:rowId xmlns:a16="http://schemas.microsoft.com/office/drawing/2014/main" val="10001"/>
                  </a:ext>
                </a:extLst>
              </a:tr>
              <a:tr h="483326">
                <a:tc>
                  <a:txBody>
                    <a:bodyPr/>
                    <a:lstStyle/>
                    <a:p>
                      <a:pPr algn="ctr"/>
                      <a:r>
                        <a:rPr lang="en-US" sz="2500" dirty="0">
                          <a:latin typeface="Arial" charset="0"/>
                          <a:ea typeface="Arial" charset="0"/>
                          <a:cs typeface="Arial" charset="0"/>
                        </a:rPr>
                        <a:t>Early</a:t>
                      </a:r>
                      <a:r>
                        <a:rPr lang="en-US" sz="2500" baseline="0" dirty="0">
                          <a:latin typeface="Arial" charset="0"/>
                          <a:ea typeface="Arial" charset="0"/>
                          <a:cs typeface="Arial" charset="0"/>
                        </a:rPr>
                        <a:t> 1980s</a:t>
                      </a:r>
                      <a:endParaRPr lang="en-US" sz="2500" dirty="0">
                        <a:latin typeface="Arial" charset="0"/>
                        <a:ea typeface="Arial" charset="0"/>
                        <a:cs typeface="Arial"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sz="1600" dirty="0"/>
                    </a:p>
                  </a:txBody>
                  <a:tcPr/>
                </a:tc>
                <a:tc rowSpan="3">
                  <a:txBody>
                    <a:bodyPr/>
                    <a:lstStyle/>
                    <a:p>
                      <a:pPr algn="ctr"/>
                      <a:r>
                        <a:rPr lang="en-US" sz="2500" b="1" dirty="0">
                          <a:solidFill>
                            <a:schemeClr val="bg1"/>
                          </a:solidFill>
                          <a:latin typeface="Arial" panose="020B0604020202020204" pitchFamily="34" charset="0"/>
                          <a:ea typeface="Arial" charset="0"/>
                          <a:cs typeface="Arial" panose="020B0604020202020204" pitchFamily="34" charset="0"/>
                        </a:rPr>
                        <a:t>1G -2G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rowSpan="8">
                  <a:txBody>
                    <a:bodyPr/>
                    <a:lstStyle/>
                    <a:p>
                      <a:pPr algn="ctr"/>
                      <a:r>
                        <a:rPr lang="en-US" sz="2500" dirty="0">
                          <a:solidFill>
                            <a:schemeClr val="bg1"/>
                          </a:solidFill>
                          <a:latin typeface="Arial" charset="0"/>
                          <a:ea typeface="Arial" charset="0"/>
                          <a:cs typeface="Arial" charset="0"/>
                        </a:rPr>
                        <a:t>Single-mode</a:t>
                      </a:r>
                      <a:r>
                        <a:rPr lang="en-US" sz="2500" baseline="0" dirty="0">
                          <a:solidFill>
                            <a:schemeClr val="bg1"/>
                          </a:solidFill>
                          <a:latin typeface="Arial" charset="0"/>
                          <a:ea typeface="Arial" charset="0"/>
                          <a:cs typeface="Arial" charset="0"/>
                        </a:rPr>
                        <a:t> fiber</a:t>
                      </a:r>
                      <a:br>
                        <a:rPr lang="en-US" sz="2500" baseline="0" dirty="0">
                          <a:solidFill>
                            <a:schemeClr val="bg1"/>
                          </a:solidFill>
                          <a:latin typeface="Arial" charset="0"/>
                          <a:ea typeface="Arial" charset="0"/>
                          <a:cs typeface="Arial" charset="0"/>
                        </a:rPr>
                      </a:br>
                      <a:r>
                        <a:rPr lang="en-US" sz="2500" baseline="0" dirty="0">
                          <a:solidFill>
                            <a:schemeClr val="bg1"/>
                          </a:solidFill>
                          <a:latin typeface="Arial" charset="0"/>
                          <a:ea typeface="Arial" charset="0"/>
                          <a:cs typeface="Arial" charset="0"/>
                        </a:rPr>
                        <a:t>introduced in early 1980s,</a:t>
                      </a:r>
                      <a:br>
                        <a:rPr lang="en-US" sz="2500" baseline="0" dirty="0">
                          <a:solidFill>
                            <a:schemeClr val="bg1"/>
                          </a:solidFill>
                          <a:latin typeface="Arial" charset="0"/>
                          <a:ea typeface="Arial" charset="0"/>
                          <a:cs typeface="Arial" charset="0"/>
                        </a:rPr>
                      </a:br>
                      <a:r>
                        <a:rPr lang="en-US" sz="2500" baseline="0" dirty="0">
                          <a:solidFill>
                            <a:schemeClr val="bg1"/>
                          </a:solidFill>
                          <a:latin typeface="Arial" charset="0"/>
                          <a:ea typeface="Arial" charset="0"/>
                          <a:cs typeface="Arial" charset="0"/>
                        </a:rPr>
                        <a:t>still viable and compatible today,</a:t>
                      </a:r>
                      <a:br>
                        <a:rPr lang="en-US" sz="2500" baseline="0" dirty="0">
                          <a:solidFill>
                            <a:schemeClr val="bg1"/>
                          </a:solidFill>
                          <a:latin typeface="Arial" charset="0"/>
                          <a:ea typeface="Arial" charset="0"/>
                          <a:cs typeface="Arial" charset="0"/>
                        </a:rPr>
                      </a:br>
                      <a:r>
                        <a:rPr lang="en-US" sz="2500" b="1" i="1" baseline="0" dirty="0">
                          <a:solidFill>
                            <a:schemeClr val="bg1"/>
                          </a:solidFill>
                          <a:latin typeface="Arial" charset="0"/>
                          <a:ea typeface="Arial" charset="0"/>
                          <a:cs typeface="Arial" charset="0"/>
                        </a:rPr>
                        <a:t>100</a:t>
                      </a:r>
                      <a:r>
                        <a:rPr lang="en-US" sz="2500" b="1" baseline="0" dirty="0">
                          <a:solidFill>
                            <a:schemeClr val="bg1"/>
                          </a:solidFill>
                          <a:latin typeface="Arial" charset="0"/>
                          <a:ea typeface="Arial" charset="0"/>
                          <a:cs typeface="Arial" charset="0"/>
                        </a:rPr>
                        <a:t> </a:t>
                      </a:r>
                      <a:r>
                        <a:rPr lang="en-US" sz="2500" b="1" baseline="0" dirty="0" err="1">
                          <a:solidFill>
                            <a:schemeClr val="bg1"/>
                          </a:solidFill>
                          <a:latin typeface="Arial" charset="0"/>
                          <a:ea typeface="Arial" charset="0"/>
                          <a:cs typeface="Arial" charset="0"/>
                        </a:rPr>
                        <a:t>Gbps</a:t>
                      </a:r>
                      <a:r>
                        <a:rPr lang="en-US" sz="2500" b="1" baseline="0" dirty="0">
                          <a:solidFill>
                            <a:schemeClr val="bg1"/>
                          </a:solidFill>
                          <a:latin typeface="Arial" charset="0"/>
                          <a:ea typeface="Arial" charset="0"/>
                          <a:cs typeface="Arial" charset="0"/>
                        </a:rPr>
                        <a:t>+</a:t>
                      </a:r>
                      <a:endParaRPr lang="en-US" sz="2500" b="1" dirty="0">
                        <a:solidFill>
                          <a:schemeClr val="bg1"/>
                        </a:solidFill>
                        <a:latin typeface="Arial" charset="0"/>
                        <a:ea typeface="Arial" charset="0"/>
                        <a:cs typeface="Arial"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9B45F"/>
                    </a:solidFill>
                  </a:tcPr>
                </a:tc>
                <a:extLst>
                  <a:ext uri="{0D108BD9-81ED-4DB2-BD59-A6C34878D82A}">
                    <a16:rowId xmlns:a16="http://schemas.microsoft.com/office/drawing/2014/main" val="10002"/>
                  </a:ext>
                </a:extLst>
              </a:tr>
              <a:tr h="481584">
                <a:tc>
                  <a:txBody>
                    <a:bodyPr/>
                    <a:lstStyle/>
                    <a:p>
                      <a:pPr algn="ctr"/>
                      <a:r>
                        <a:rPr lang="en-US" sz="2500" dirty="0">
                          <a:latin typeface="Arial" charset="0"/>
                          <a:ea typeface="Arial" charset="0"/>
                          <a:cs typeface="Arial" charset="0"/>
                        </a:rPr>
                        <a:t>Early 1990s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500" dirty="0">
                          <a:solidFill>
                            <a:schemeClr val="bg1"/>
                          </a:solidFill>
                          <a:latin typeface="Arial" charset="0"/>
                          <a:ea typeface="Arial" charset="0"/>
                          <a:cs typeface="Arial" charset="0"/>
                        </a:rPr>
                        <a:t>Category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vMerge="1">
                  <a:txBody>
                    <a:bodyPr/>
                    <a:lstStyle/>
                    <a:p>
                      <a:endParaRPr lang="en-US"/>
                    </a:p>
                  </a:txBody>
                  <a:tcPr/>
                </a:tc>
                <a:tc vMerge="1">
                  <a:txBody>
                    <a:bodyPr/>
                    <a:lstStyle/>
                    <a:p>
                      <a:endParaRPr lang="en-US" sz="1600" dirty="0"/>
                    </a:p>
                  </a:txBody>
                  <a:tcPr/>
                </a:tc>
                <a:extLst>
                  <a:ext uri="{0D108BD9-81ED-4DB2-BD59-A6C34878D82A}">
                    <a16:rowId xmlns:a16="http://schemas.microsoft.com/office/drawing/2014/main" val="10003"/>
                  </a:ext>
                </a:extLst>
              </a:tr>
              <a:tr h="481584">
                <a:tc>
                  <a:txBody>
                    <a:bodyPr/>
                    <a:lstStyle/>
                    <a:p>
                      <a:pPr algn="ctr"/>
                      <a:r>
                        <a:rPr lang="en-US" sz="2500" dirty="0">
                          <a:latin typeface="Arial" charset="0"/>
                          <a:ea typeface="Arial" charset="0"/>
                          <a:cs typeface="Arial" charset="0"/>
                        </a:rPr>
                        <a:t>1995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500" dirty="0">
                          <a:solidFill>
                            <a:schemeClr val="bg1"/>
                          </a:solidFill>
                          <a:latin typeface="Arial" charset="0"/>
                          <a:ea typeface="Arial" charset="0"/>
                          <a:cs typeface="Arial" charset="0"/>
                        </a:rPr>
                        <a:t>Cat 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vMerge="1">
                  <a:txBody>
                    <a:bodyPr/>
                    <a:lstStyle/>
                    <a:p>
                      <a:endParaRPr lang="en-US"/>
                    </a:p>
                  </a:txBody>
                  <a:tcPr/>
                </a:tc>
                <a:tc vMerge="1">
                  <a:txBody>
                    <a:bodyPr/>
                    <a:lstStyle/>
                    <a:p>
                      <a:endParaRPr lang="en-US" sz="1600" dirty="0"/>
                    </a:p>
                  </a:txBody>
                  <a:tcPr/>
                </a:tc>
                <a:extLst>
                  <a:ext uri="{0D108BD9-81ED-4DB2-BD59-A6C34878D82A}">
                    <a16:rowId xmlns:a16="http://schemas.microsoft.com/office/drawing/2014/main" val="10004"/>
                  </a:ext>
                </a:extLst>
              </a:tr>
              <a:tr h="481584">
                <a:tc>
                  <a:txBody>
                    <a:bodyPr/>
                    <a:lstStyle/>
                    <a:p>
                      <a:pPr algn="ctr"/>
                      <a:r>
                        <a:rPr lang="en-US" sz="2500" dirty="0">
                          <a:latin typeface="Arial" charset="0"/>
                          <a:ea typeface="Arial" charset="0"/>
                          <a:cs typeface="Arial" charset="0"/>
                        </a:rPr>
                        <a:t>1999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500" dirty="0">
                          <a:solidFill>
                            <a:schemeClr val="bg1"/>
                          </a:solidFill>
                          <a:latin typeface="Arial" charset="0"/>
                          <a:ea typeface="Arial" charset="0"/>
                          <a:cs typeface="Arial" charset="0"/>
                        </a:rPr>
                        <a:t>Cat 5E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rowSpan="3">
                  <a:txBody>
                    <a:bodyPr/>
                    <a:lstStyle/>
                    <a:p>
                      <a:pPr algn="ctr"/>
                      <a:r>
                        <a:rPr lang="en-US" sz="2500" b="1" dirty="0">
                          <a:solidFill>
                            <a:schemeClr val="bg1"/>
                          </a:solidFill>
                          <a:latin typeface="Arial" panose="020B0604020202020204" pitchFamily="34" charset="0"/>
                          <a:cs typeface="Arial" panose="020B0604020202020204" pitchFamily="34" charset="0"/>
                        </a:rPr>
                        <a:t>2G-3G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vMerge="1">
                  <a:txBody>
                    <a:bodyPr/>
                    <a:lstStyle/>
                    <a:p>
                      <a:endParaRPr lang="en-US" sz="1600" dirty="0"/>
                    </a:p>
                  </a:txBody>
                  <a:tcPr/>
                </a:tc>
                <a:extLst>
                  <a:ext uri="{0D108BD9-81ED-4DB2-BD59-A6C34878D82A}">
                    <a16:rowId xmlns:a16="http://schemas.microsoft.com/office/drawing/2014/main" val="10005"/>
                  </a:ext>
                </a:extLst>
              </a:tr>
              <a:tr h="481584">
                <a:tc>
                  <a:txBody>
                    <a:bodyPr/>
                    <a:lstStyle/>
                    <a:p>
                      <a:pPr algn="ctr"/>
                      <a:r>
                        <a:rPr lang="en-US" sz="2500" dirty="0">
                          <a:latin typeface="Arial" charset="0"/>
                          <a:ea typeface="Arial" charset="0"/>
                          <a:cs typeface="Arial" charset="0"/>
                        </a:rPr>
                        <a:t>2002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500" dirty="0">
                          <a:solidFill>
                            <a:schemeClr val="bg1"/>
                          </a:solidFill>
                          <a:latin typeface="Arial" charset="0"/>
                          <a:ea typeface="Arial" charset="0"/>
                          <a:cs typeface="Arial" charset="0"/>
                        </a:rPr>
                        <a:t>Cat 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vMerge="1">
                  <a:txBody>
                    <a:bodyPr/>
                    <a:lstStyle/>
                    <a:p>
                      <a:endParaRPr lang="en-US"/>
                    </a:p>
                  </a:txBody>
                  <a:tcPr/>
                </a:tc>
                <a:tc vMerge="1">
                  <a:txBody>
                    <a:bodyPr/>
                    <a:lstStyle/>
                    <a:p>
                      <a:endParaRPr lang="en-US" sz="1600" dirty="0"/>
                    </a:p>
                  </a:txBody>
                  <a:tcPr/>
                </a:tc>
                <a:extLst>
                  <a:ext uri="{0D108BD9-81ED-4DB2-BD59-A6C34878D82A}">
                    <a16:rowId xmlns:a16="http://schemas.microsoft.com/office/drawing/2014/main" val="10006"/>
                  </a:ext>
                </a:extLst>
              </a:tr>
              <a:tr h="276575">
                <a:tc rowSpan="2">
                  <a:txBody>
                    <a:bodyPr/>
                    <a:lstStyle/>
                    <a:p>
                      <a:pPr algn="ctr"/>
                      <a:r>
                        <a:rPr lang="en-US" sz="2500" dirty="0">
                          <a:latin typeface="Arial" charset="0"/>
                          <a:ea typeface="Arial" charset="0"/>
                          <a:cs typeface="Arial" charset="0"/>
                        </a:rPr>
                        <a:t>2009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lang="en-US" sz="2500" dirty="0">
                          <a:solidFill>
                            <a:schemeClr val="bg1"/>
                          </a:solidFill>
                          <a:latin typeface="Arial" charset="0"/>
                          <a:ea typeface="Arial" charset="0"/>
                          <a:cs typeface="Arial" charset="0"/>
                        </a:rPr>
                        <a:t>Cat 6A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vMerge="1">
                  <a:txBody>
                    <a:bodyPr/>
                    <a:lstStyle/>
                    <a:p>
                      <a:endParaRPr lang="en-US"/>
                    </a:p>
                  </a:txBody>
                  <a:tcPr/>
                </a:tc>
                <a:tc vMerge="1">
                  <a:txBody>
                    <a:bodyPr/>
                    <a:lstStyle/>
                    <a:p>
                      <a:endParaRPr lang="en-US" sz="1600" dirty="0"/>
                    </a:p>
                  </a:txBody>
                  <a:tcPr/>
                </a:tc>
                <a:extLst>
                  <a:ext uri="{0D108BD9-81ED-4DB2-BD59-A6C34878D82A}">
                    <a16:rowId xmlns:a16="http://schemas.microsoft.com/office/drawing/2014/main" val="10007"/>
                  </a:ext>
                </a:extLst>
              </a:tr>
              <a:tr h="205009">
                <a:tc vMerge="1">
                  <a:txBody>
                    <a:bodyPr/>
                    <a:lstStyle/>
                    <a:p>
                      <a:endParaRPr lang="en-US"/>
                    </a:p>
                  </a:txBody>
                  <a:tcPr/>
                </a:tc>
                <a:tc vMerge="1">
                  <a:txBody>
                    <a:bodyPr/>
                    <a:lstStyle/>
                    <a:p>
                      <a:endParaRPr lang="en-US"/>
                    </a:p>
                  </a:txBody>
                  <a:tcPr/>
                </a:tc>
                <a:tc rowSpan="2">
                  <a:txBody>
                    <a:bodyPr/>
                    <a:lstStyle/>
                    <a:p>
                      <a:pPr algn="ctr"/>
                      <a:r>
                        <a:rPr lang="en-US" sz="2500" b="1" dirty="0">
                          <a:solidFill>
                            <a:schemeClr val="bg1"/>
                          </a:solidFill>
                          <a:latin typeface="Arial" panose="020B0604020202020204" pitchFamily="34" charset="0"/>
                          <a:cs typeface="Arial" panose="020B0604020202020204" pitchFamily="34" charset="0"/>
                        </a:rPr>
                        <a:t>4G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vMerge="1">
                  <a:txBody>
                    <a:bodyPr/>
                    <a:lstStyle/>
                    <a:p>
                      <a:endParaRPr lang="en-US"/>
                    </a:p>
                  </a:txBody>
                  <a:tcPr/>
                </a:tc>
                <a:extLst>
                  <a:ext uri="{0D108BD9-81ED-4DB2-BD59-A6C34878D82A}">
                    <a16:rowId xmlns:a16="http://schemas.microsoft.com/office/drawing/2014/main" val="10008"/>
                  </a:ext>
                </a:extLst>
              </a:tr>
              <a:tr h="481584">
                <a:tc>
                  <a:txBody>
                    <a:bodyPr/>
                    <a:lstStyle/>
                    <a:p>
                      <a:pPr algn="ctr"/>
                      <a:r>
                        <a:rPr lang="en-US" sz="2500" dirty="0">
                          <a:latin typeface="Arial" charset="0"/>
                          <a:ea typeface="Arial" charset="0"/>
                          <a:cs typeface="Arial" charset="0"/>
                        </a:rPr>
                        <a:t>2016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lang="en-US" sz="2500" dirty="0">
                          <a:solidFill>
                            <a:schemeClr val="bg1"/>
                          </a:solidFill>
                          <a:latin typeface="Arial" charset="0"/>
                          <a:ea typeface="Arial" charset="0"/>
                          <a:cs typeface="Arial" charset="0"/>
                        </a:rPr>
                        <a:t>Cat</a:t>
                      </a:r>
                      <a:r>
                        <a:rPr lang="en-US" sz="2500" baseline="0" dirty="0">
                          <a:solidFill>
                            <a:schemeClr val="bg1"/>
                          </a:solidFill>
                          <a:latin typeface="Arial" charset="0"/>
                          <a:ea typeface="Arial" charset="0"/>
                          <a:cs typeface="Arial" charset="0"/>
                        </a:rPr>
                        <a:t> 8</a:t>
                      </a:r>
                      <a:endParaRPr lang="en-US" sz="2500" dirty="0">
                        <a:solidFill>
                          <a:schemeClr val="bg1"/>
                        </a:solidFill>
                        <a:latin typeface="Arial" charset="0"/>
                        <a:ea typeface="Arial" charset="0"/>
                        <a:cs typeface="Arial"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vMerge="1">
                  <a:txBody>
                    <a:bodyPr/>
                    <a:lstStyle/>
                    <a:p>
                      <a:endParaRPr lang="en-US" dirty="0"/>
                    </a:p>
                  </a:txBody>
                  <a:tcPr/>
                </a:tc>
                <a:tc vMerge="1">
                  <a:txBody>
                    <a:bodyPr/>
                    <a:lstStyle/>
                    <a:p>
                      <a:endParaRPr lang="en-US" sz="1600" dirty="0"/>
                    </a:p>
                  </a:txBody>
                  <a:tcPr/>
                </a:tc>
                <a:extLst>
                  <a:ext uri="{0D108BD9-81ED-4DB2-BD59-A6C34878D82A}">
                    <a16:rowId xmlns:a16="http://schemas.microsoft.com/office/drawing/2014/main" val="10009"/>
                  </a:ext>
                </a:extLst>
              </a:tr>
              <a:tr h="481584">
                <a:tc>
                  <a:txBody>
                    <a:bodyPr/>
                    <a:lstStyle/>
                    <a:p>
                      <a:pPr algn="ctr"/>
                      <a:r>
                        <a:rPr lang="en-US" sz="2500" dirty="0">
                          <a:latin typeface="Arial" charset="0"/>
                          <a:ea typeface="Arial" charset="0"/>
                          <a:cs typeface="Arial" charset="0"/>
                        </a:rPr>
                        <a:t>2018-2020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lang="en-US" sz="1600" dirty="0">
                        <a:solidFill>
                          <a:schemeClr val="bg1"/>
                        </a:solidFill>
                        <a:latin typeface="Arial" charset="0"/>
                        <a:ea typeface="Arial" charset="0"/>
                        <a:cs typeface="Arial" charset="0"/>
                      </a:endParaRPr>
                    </a:p>
                  </a:txBody>
                  <a:tcPr marL="57150" marR="57150"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en-US" sz="2500" b="1" dirty="0">
                          <a:solidFill>
                            <a:schemeClr val="bg1"/>
                          </a:solidFill>
                          <a:latin typeface="Arial" panose="020B0604020202020204" pitchFamily="34" charset="0"/>
                          <a:cs typeface="Arial" panose="020B0604020202020204" pitchFamily="34" charset="0"/>
                        </a:rPr>
                        <a:t>5G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endParaRPr lang="en-US" sz="2500" b="1" dirty="0">
                        <a:solidFill>
                          <a:schemeClr val="bg1"/>
                        </a:solidFill>
                        <a:latin typeface="Arial" charset="0"/>
                        <a:ea typeface="Arial" charset="0"/>
                        <a:cs typeface="Arial"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9B45F"/>
                    </a:solidFill>
                  </a:tcPr>
                </a:tc>
                <a:extLst>
                  <a:ext uri="{0D108BD9-81ED-4DB2-BD59-A6C34878D82A}">
                    <a16:rowId xmlns:a16="http://schemas.microsoft.com/office/drawing/2014/main" val="10010"/>
                  </a:ext>
                </a:extLst>
              </a:tr>
            </a:tbl>
          </a:graphicData>
        </a:graphic>
      </p:graphicFrame>
      <p:sp>
        <p:nvSpPr>
          <p:cNvPr id="12" name="Subtitle 3"/>
          <p:cNvSpPr txBox="1">
            <a:spLocks/>
          </p:cNvSpPr>
          <p:nvPr/>
        </p:nvSpPr>
        <p:spPr>
          <a:xfrm>
            <a:off x="1005840" y="6788539"/>
            <a:ext cx="12618720" cy="624143"/>
          </a:xfrm>
          <a:prstGeom prst="rect">
            <a:avLst/>
          </a:prstGeom>
          <a:noFill/>
        </p:spPr>
        <p:txBody>
          <a:bodyPr lIns="91439" tIns="45719" rIns="91439" bIns="45719">
            <a:spAutoFit/>
          </a:bodyPr>
          <a:lstStyle>
            <a:lvl1pPr marL="0" indent="0" algn="ctr" defTabSz="1097253" rtl="0" eaLnBrk="1" latinLnBrk="0" hangingPunct="1">
              <a:lnSpc>
                <a:spcPct val="90000"/>
              </a:lnSpc>
              <a:spcBef>
                <a:spcPts val="1200"/>
              </a:spcBef>
              <a:buFont typeface="Arial" panose="020B0604020202020204" pitchFamily="34" charset="0"/>
              <a:buNone/>
              <a:defRPr sz="2400" b="0" i="0" kern="1200">
                <a:solidFill>
                  <a:schemeClr val="tx1"/>
                </a:solidFill>
                <a:latin typeface="Arial" charset="0"/>
                <a:ea typeface="Arial" charset="0"/>
                <a:cs typeface="Arial" charset="0"/>
              </a:defRPr>
            </a:lvl1pPr>
            <a:lvl2pPr marL="548626" indent="0" algn="ctr" defTabSz="1097253" rtl="0" eaLnBrk="1" latinLnBrk="0" hangingPunct="1">
              <a:lnSpc>
                <a:spcPct val="90000"/>
              </a:lnSpc>
              <a:spcBef>
                <a:spcPts val="600"/>
              </a:spcBef>
              <a:buFont typeface="Arial" panose="020B0604020202020204" pitchFamily="34" charset="0"/>
              <a:buNone/>
              <a:defRPr sz="2400" kern="1200">
                <a:solidFill>
                  <a:schemeClr val="tx1"/>
                </a:solidFill>
                <a:latin typeface="Avenir Next" charset="0"/>
                <a:ea typeface="Avenir Next" charset="0"/>
                <a:cs typeface="Avenir Next" charset="0"/>
              </a:defRPr>
            </a:lvl2pPr>
            <a:lvl3pPr marL="1097253" indent="0" algn="ctr" defTabSz="1097253" rtl="0" eaLnBrk="1" latinLnBrk="0" hangingPunct="1">
              <a:lnSpc>
                <a:spcPct val="90000"/>
              </a:lnSpc>
              <a:spcBef>
                <a:spcPts val="600"/>
              </a:spcBef>
              <a:buFont typeface="Arial" panose="020B0604020202020204" pitchFamily="34" charset="0"/>
              <a:buNone/>
              <a:defRPr sz="2160" kern="1200">
                <a:solidFill>
                  <a:schemeClr val="tx1"/>
                </a:solidFill>
                <a:latin typeface="Avenir Next" charset="0"/>
                <a:ea typeface="Avenir Next" charset="0"/>
                <a:cs typeface="Avenir Next" charset="0"/>
              </a:defRPr>
            </a:lvl3pPr>
            <a:lvl4pPr marL="1645879" indent="0" algn="ctr" defTabSz="1097253" rtl="0" eaLnBrk="1" latinLnBrk="0" hangingPunct="1">
              <a:lnSpc>
                <a:spcPct val="90000"/>
              </a:lnSpc>
              <a:spcBef>
                <a:spcPts val="600"/>
              </a:spcBef>
              <a:buFont typeface="Arial" panose="020B0604020202020204" pitchFamily="34" charset="0"/>
              <a:buNone/>
              <a:defRPr sz="1920" kern="1200">
                <a:solidFill>
                  <a:schemeClr val="tx1"/>
                </a:solidFill>
                <a:latin typeface="Avenir Next" charset="0"/>
                <a:ea typeface="Avenir Next" charset="0"/>
                <a:cs typeface="Avenir Next" charset="0"/>
              </a:defRPr>
            </a:lvl4pPr>
            <a:lvl5pPr marL="2194505" indent="0" algn="ctr" defTabSz="1097253" rtl="0" eaLnBrk="1" latinLnBrk="0" hangingPunct="1">
              <a:lnSpc>
                <a:spcPct val="90000"/>
              </a:lnSpc>
              <a:spcBef>
                <a:spcPts val="600"/>
              </a:spcBef>
              <a:buFont typeface="Arial" panose="020B0604020202020204" pitchFamily="34" charset="0"/>
              <a:buNone/>
              <a:defRPr sz="1920" kern="1200">
                <a:solidFill>
                  <a:schemeClr val="tx1"/>
                </a:solidFill>
                <a:latin typeface="Avenir Next" charset="0"/>
                <a:ea typeface="Avenir Next" charset="0"/>
                <a:cs typeface="Avenir Next" charset="0"/>
              </a:defRPr>
            </a:lvl5pPr>
            <a:lvl6pPr marL="2743131" indent="0" algn="ctr" defTabSz="1097253" rtl="0" eaLnBrk="1" latinLnBrk="0" hangingPunct="1">
              <a:lnSpc>
                <a:spcPct val="90000"/>
              </a:lnSpc>
              <a:spcBef>
                <a:spcPts val="600"/>
              </a:spcBef>
              <a:buFont typeface="Arial" panose="020B0604020202020204" pitchFamily="34" charset="0"/>
              <a:buNone/>
              <a:defRPr sz="1920" kern="1200">
                <a:solidFill>
                  <a:schemeClr val="tx1"/>
                </a:solidFill>
                <a:latin typeface="+mn-lt"/>
                <a:ea typeface="+mn-ea"/>
                <a:cs typeface="+mn-cs"/>
              </a:defRPr>
            </a:lvl6pPr>
            <a:lvl7pPr marL="3291758" indent="0" algn="ctr" defTabSz="1097253" rtl="0" eaLnBrk="1" latinLnBrk="0" hangingPunct="1">
              <a:lnSpc>
                <a:spcPct val="90000"/>
              </a:lnSpc>
              <a:spcBef>
                <a:spcPts val="600"/>
              </a:spcBef>
              <a:buFont typeface="Arial" panose="020B0604020202020204" pitchFamily="34" charset="0"/>
              <a:buNone/>
              <a:defRPr sz="1920" kern="1200">
                <a:solidFill>
                  <a:schemeClr val="tx1"/>
                </a:solidFill>
                <a:latin typeface="+mn-lt"/>
                <a:ea typeface="+mn-ea"/>
                <a:cs typeface="+mn-cs"/>
              </a:defRPr>
            </a:lvl7pPr>
            <a:lvl8pPr marL="3840384" indent="0" algn="ctr" defTabSz="1097253" rtl="0" eaLnBrk="1" latinLnBrk="0" hangingPunct="1">
              <a:lnSpc>
                <a:spcPct val="90000"/>
              </a:lnSpc>
              <a:spcBef>
                <a:spcPts val="600"/>
              </a:spcBef>
              <a:buFont typeface="Arial" panose="020B0604020202020204" pitchFamily="34" charset="0"/>
              <a:buNone/>
              <a:defRPr sz="1920" kern="1200">
                <a:solidFill>
                  <a:schemeClr val="tx1"/>
                </a:solidFill>
                <a:latin typeface="+mn-lt"/>
                <a:ea typeface="+mn-ea"/>
                <a:cs typeface="+mn-cs"/>
              </a:defRPr>
            </a:lvl8pPr>
            <a:lvl9pPr marL="4389010" indent="0" algn="ctr" defTabSz="1097253" rtl="0" eaLnBrk="1" latinLnBrk="0" hangingPunct="1">
              <a:lnSpc>
                <a:spcPct val="90000"/>
              </a:lnSpc>
              <a:spcBef>
                <a:spcPts val="600"/>
              </a:spcBef>
              <a:buFont typeface="Arial" panose="020B0604020202020204" pitchFamily="34" charset="0"/>
              <a:buNone/>
              <a:defRPr sz="1920" kern="1200">
                <a:solidFill>
                  <a:schemeClr val="tx1"/>
                </a:solidFill>
                <a:latin typeface="+mn-lt"/>
                <a:ea typeface="+mn-ea"/>
                <a:cs typeface="+mn-cs"/>
              </a:defRPr>
            </a:lvl9pPr>
          </a:lstStyle>
          <a:p>
            <a:r>
              <a:rPr lang="en-US" sz="3840" dirty="0">
                <a:latin typeface="Arial" panose="020B0604020202020204" pitchFamily="34" charset="0"/>
                <a:ea typeface="Times New Roman" charset="0"/>
                <a:cs typeface="Arial" panose="020B0604020202020204" pitchFamily="34" charset="0"/>
              </a:rPr>
              <a:t>Single-mode fiber stands the test of time.</a:t>
            </a:r>
          </a:p>
        </p:txBody>
      </p:sp>
      <p:sp>
        <p:nvSpPr>
          <p:cNvPr id="6" name="Slide Number Placeholder 4"/>
          <p:cNvSpPr txBox="1">
            <a:spLocks/>
          </p:cNvSpPr>
          <p:nvPr/>
        </p:nvSpPr>
        <p:spPr>
          <a:xfrm>
            <a:off x="293078" y="7521296"/>
            <a:ext cx="609600" cy="438150"/>
          </a:xfrm>
          <a:prstGeom prst="rect">
            <a:avLst/>
          </a:prstGeom>
        </p:spPr>
        <p:txBody>
          <a:bodyPr lIns="146300" tIns="73151" rIns="146300" bIns="73151"/>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D8B8FC6-801F-4484-882E-589AFAAB9056}" type="slidenum">
              <a:rPr lang="en-US" sz="2240">
                <a:solidFill>
                  <a:schemeClr val="bg2">
                    <a:lumMod val="50000"/>
                  </a:schemeClr>
                </a:solidFill>
                <a:latin typeface="Arial" panose="020B0604020202020204" pitchFamily="34" charset="0"/>
                <a:cs typeface="Arial" panose="020B0604020202020204" pitchFamily="34" charset="0"/>
              </a:rPr>
              <a:pPr/>
              <a:t>17</a:t>
            </a:fld>
            <a:endParaRPr lang="en-US" sz="2240" dirty="0">
              <a:solidFill>
                <a:schemeClr val="bg2">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3587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2525E-BF2C-402F-8825-E06146592EDE}"/>
              </a:ext>
            </a:extLst>
          </p:cNvPr>
          <p:cNvSpPr>
            <a:spLocks noGrp="1"/>
          </p:cNvSpPr>
          <p:nvPr>
            <p:ph type="title"/>
          </p:nvPr>
        </p:nvSpPr>
        <p:spPr>
          <a:xfrm>
            <a:off x="2139696" y="371616"/>
            <a:ext cx="5619641" cy="730496"/>
          </a:xfrm>
        </p:spPr>
        <p:txBody>
          <a:bodyPr/>
          <a:lstStyle/>
          <a:p>
            <a:r>
              <a:rPr lang="en-US" sz="3840" dirty="0"/>
              <a:t>Data is the new power</a:t>
            </a:r>
          </a:p>
        </p:txBody>
      </p:sp>
      <p:pic>
        <p:nvPicPr>
          <p:cNvPr id="3" name="Picture 2">
            <a:extLst>
              <a:ext uri="{FF2B5EF4-FFF2-40B4-BE49-F238E27FC236}">
                <a16:creationId xmlns:a16="http://schemas.microsoft.com/office/drawing/2014/main" id="{038DF7BE-94CB-4AE2-8703-AA71C572AE3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48128" y="1340483"/>
            <a:ext cx="3246324" cy="4560312"/>
          </a:xfrm>
          <a:prstGeom prst="rect">
            <a:avLst/>
          </a:prstGeom>
        </p:spPr>
      </p:pic>
      <p:pic>
        <p:nvPicPr>
          <p:cNvPr id="4" name="Picture 3">
            <a:extLst>
              <a:ext uri="{FF2B5EF4-FFF2-40B4-BE49-F238E27FC236}">
                <a16:creationId xmlns:a16="http://schemas.microsoft.com/office/drawing/2014/main" id="{CC697050-D278-4661-A2D9-B843FDC677B7}"/>
              </a:ext>
            </a:extLst>
          </p:cNvPr>
          <p:cNvPicPr>
            <a:picLocks noChangeAspect="1"/>
          </p:cNvPicPr>
          <p:nvPr/>
        </p:nvPicPr>
        <p:blipFill>
          <a:blip r:embed="rId3"/>
          <a:stretch>
            <a:fillRect/>
          </a:stretch>
        </p:blipFill>
        <p:spPr>
          <a:xfrm>
            <a:off x="5399884" y="3260832"/>
            <a:ext cx="1594648" cy="2589803"/>
          </a:xfrm>
          <a:prstGeom prst="rect">
            <a:avLst/>
          </a:prstGeom>
        </p:spPr>
      </p:pic>
      <p:pic>
        <p:nvPicPr>
          <p:cNvPr id="5" name="Picture 4">
            <a:extLst>
              <a:ext uri="{FF2B5EF4-FFF2-40B4-BE49-F238E27FC236}">
                <a16:creationId xmlns:a16="http://schemas.microsoft.com/office/drawing/2014/main" id="{A5FF776F-6850-4F66-8771-FD37F848B36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64446" y="1340484"/>
            <a:ext cx="1665527" cy="1875908"/>
          </a:xfrm>
          <a:prstGeom prst="rect">
            <a:avLst/>
          </a:prstGeom>
        </p:spPr>
      </p:pic>
      <p:pic>
        <p:nvPicPr>
          <p:cNvPr id="9" name="Picture 8" descr="A picture containing water, skiing, blue, snow&#10;&#10;Description automatically generated">
            <a:extLst>
              <a:ext uri="{FF2B5EF4-FFF2-40B4-BE49-F238E27FC236}">
                <a16:creationId xmlns:a16="http://schemas.microsoft.com/office/drawing/2014/main" id="{37075D0C-1296-450B-AB76-68344656E73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344020" y="3761440"/>
            <a:ext cx="3570728" cy="2664313"/>
          </a:xfrm>
          <a:prstGeom prst="rect">
            <a:avLst/>
          </a:prstGeom>
        </p:spPr>
      </p:pic>
      <p:pic>
        <p:nvPicPr>
          <p:cNvPr id="10" name="Picture 9">
            <a:extLst>
              <a:ext uri="{FF2B5EF4-FFF2-40B4-BE49-F238E27FC236}">
                <a16:creationId xmlns:a16="http://schemas.microsoft.com/office/drawing/2014/main" id="{402EDA84-BCAF-4464-9CEE-1F21DB9F2C1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061820" y="1242913"/>
            <a:ext cx="4233512" cy="2377726"/>
          </a:xfrm>
          <a:prstGeom prst="rect">
            <a:avLst/>
          </a:prstGeom>
        </p:spPr>
      </p:pic>
      <p:sp>
        <p:nvSpPr>
          <p:cNvPr id="11" name="TextBox 10">
            <a:extLst>
              <a:ext uri="{FF2B5EF4-FFF2-40B4-BE49-F238E27FC236}">
                <a16:creationId xmlns:a16="http://schemas.microsoft.com/office/drawing/2014/main" id="{6CF296E6-3AD1-49FE-9A36-203E43684E34}"/>
              </a:ext>
            </a:extLst>
          </p:cNvPr>
          <p:cNvSpPr txBox="1"/>
          <p:nvPr/>
        </p:nvSpPr>
        <p:spPr>
          <a:xfrm>
            <a:off x="2345107" y="6588617"/>
            <a:ext cx="10345653" cy="978729"/>
          </a:xfrm>
          <a:prstGeom prst="rect">
            <a:avLst/>
          </a:prstGeom>
          <a:noFill/>
        </p:spPr>
        <p:txBody>
          <a:bodyPr wrap="none" rtlCol="0">
            <a:spAutoFit/>
          </a:bodyPr>
          <a:lstStyle/>
          <a:p>
            <a:pPr algn="ctr"/>
            <a:r>
              <a:rPr lang="en-US" sz="2880" dirty="0">
                <a:latin typeface="+mj-lt"/>
              </a:rPr>
              <a:t>We can run refrigerators and air conditioners at the same time.  </a:t>
            </a:r>
          </a:p>
          <a:p>
            <a:pPr algn="ctr"/>
            <a:r>
              <a:rPr lang="en-US" sz="2880" dirty="0">
                <a:latin typeface="+mj-lt"/>
              </a:rPr>
              <a:t>We need bandwidth to meet communications needs also!</a:t>
            </a:r>
          </a:p>
        </p:txBody>
      </p:sp>
    </p:spTree>
    <p:extLst>
      <p:ext uri="{BB962C8B-B14F-4D97-AF65-F5344CB8AC3E}">
        <p14:creationId xmlns:p14="http://schemas.microsoft.com/office/powerpoint/2010/main" val="4057085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9070" y="370256"/>
            <a:ext cx="13033288" cy="920308"/>
          </a:xfrm>
        </p:spPr>
        <p:txBody>
          <a:bodyPr>
            <a:noAutofit/>
          </a:bodyPr>
          <a:lstStyle/>
          <a:p>
            <a:r>
              <a:rPr lang="en-US" sz="3840" dirty="0"/>
              <a:t>Fiber - the core of most phone, cable, power networks </a:t>
            </a:r>
          </a:p>
        </p:txBody>
      </p:sp>
      <p:sp>
        <p:nvSpPr>
          <p:cNvPr id="3" name="Oval 2"/>
          <p:cNvSpPr/>
          <p:nvPr/>
        </p:nvSpPr>
        <p:spPr>
          <a:xfrm>
            <a:off x="847742" y="2814983"/>
            <a:ext cx="9475578" cy="2720981"/>
          </a:xfrm>
          <a:prstGeom prst="ellipse">
            <a:avLst/>
          </a:prstGeom>
          <a:noFill/>
          <a:ln w="57150"/>
          <a:effectLst/>
        </p:spPr>
        <p:style>
          <a:lnRef idx="1">
            <a:schemeClr val="accent1"/>
          </a:lnRef>
          <a:fillRef idx="3">
            <a:schemeClr val="accent1"/>
          </a:fillRef>
          <a:effectRef idx="2">
            <a:schemeClr val="accent1"/>
          </a:effectRef>
          <a:fontRef idx="minor">
            <a:schemeClr val="lt1"/>
          </a:fontRef>
        </p:style>
        <p:txBody>
          <a:bodyPr lIns="146300" tIns="73150" rIns="146300" bIns="73150" rtlCol="0" anchor="ctr"/>
          <a:lstStyle/>
          <a:p>
            <a:pPr algn="ctr"/>
            <a:endParaRPr lang="en-US" sz="2592"/>
          </a:p>
        </p:txBody>
      </p:sp>
      <p:graphicFrame>
        <p:nvGraphicFramePr>
          <p:cNvPr id="4" name="Object 3">
            <a:hlinkClick r:id="" action="ppaction://ole?verb=0"/>
          </p:cNvPr>
          <p:cNvGraphicFramePr>
            <a:graphicFrameLocks noChangeAspect="1"/>
          </p:cNvGraphicFramePr>
          <p:nvPr/>
        </p:nvGraphicFramePr>
        <p:xfrm>
          <a:off x="12221278" y="4602529"/>
          <a:ext cx="1391579" cy="1112899"/>
        </p:xfrm>
        <a:graphic>
          <a:graphicData uri="http://schemas.openxmlformats.org/presentationml/2006/ole">
            <mc:AlternateContent xmlns:mc="http://schemas.openxmlformats.org/markup-compatibility/2006">
              <mc:Choice xmlns:v="urn:schemas-microsoft-com:vml" Requires="v">
                <p:oleObj spid="_x0000_s6248" name="Clip" r:id="rId3" imgW="969866" imgH="862103" progId="MS_ClipArt_Gallery.2">
                  <p:embed/>
                </p:oleObj>
              </mc:Choice>
              <mc:Fallback>
                <p:oleObj name="Clip" r:id="rId3" imgW="969866" imgH="862103" progId="MS_ClipArt_Gallery.2">
                  <p:embed/>
                  <p:pic>
                    <p:nvPicPr>
                      <p:cNvPr id="4" name="Object 3">
                        <a:hlinkClick r:id="" action="ppaction://ole?verb=0"/>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21278" y="4602529"/>
                        <a:ext cx="1391579" cy="1112899"/>
                      </a:xfrm>
                      <a:prstGeom prst="rect">
                        <a:avLst/>
                      </a:prstGeom>
                      <a:noFill/>
                      <a:ln>
                        <a:noFill/>
                      </a:ln>
                      <a:effectLst/>
                    </p:spPr>
                  </p:pic>
                </p:oleObj>
              </mc:Fallback>
            </mc:AlternateContent>
          </a:graphicData>
        </a:graphic>
      </p:graphicFrame>
      <p:graphicFrame>
        <p:nvGraphicFramePr>
          <p:cNvPr id="5" name="Object 4">
            <a:hlinkClick r:id="" action="ppaction://ole?verb=0"/>
          </p:cNvPr>
          <p:cNvGraphicFramePr>
            <a:graphicFrameLocks noChangeAspect="1"/>
          </p:cNvGraphicFramePr>
          <p:nvPr/>
        </p:nvGraphicFramePr>
        <p:xfrm>
          <a:off x="12494744" y="3387460"/>
          <a:ext cx="1391920" cy="1112520"/>
        </p:xfrm>
        <a:graphic>
          <a:graphicData uri="http://schemas.openxmlformats.org/presentationml/2006/ole">
            <mc:AlternateContent xmlns:mc="http://schemas.openxmlformats.org/markup-compatibility/2006">
              <mc:Choice xmlns:v="urn:schemas-microsoft-com:vml" Requires="v">
                <p:oleObj spid="_x0000_s6249" name="Clip" r:id="rId5" imgW="969866" imgH="862103" progId="MS_ClipArt_Gallery.2">
                  <p:embed/>
                </p:oleObj>
              </mc:Choice>
              <mc:Fallback>
                <p:oleObj name="Clip" r:id="rId5" imgW="969866" imgH="862103" progId="MS_ClipArt_Gallery.2">
                  <p:embed/>
                  <p:pic>
                    <p:nvPicPr>
                      <p:cNvPr id="5" name="Object 4">
                        <a:hlinkClick r:id="" action="ppaction://ole?verb=0"/>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94744" y="3387460"/>
                        <a:ext cx="1391920" cy="1112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Object 5">
            <a:hlinkClick r:id="" action="ppaction://ole?verb=0"/>
          </p:cNvPr>
          <p:cNvGraphicFramePr>
            <a:graphicFrameLocks noChangeAspect="1"/>
          </p:cNvGraphicFramePr>
          <p:nvPr/>
        </p:nvGraphicFramePr>
        <p:xfrm>
          <a:off x="11934138" y="2258723"/>
          <a:ext cx="1391920" cy="1112520"/>
        </p:xfrm>
        <a:graphic>
          <a:graphicData uri="http://schemas.openxmlformats.org/presentationml/2006/ole">
            <mc:AlternateContent xmlns:mc="http://schemas.openxmlformats.org/markup-compatibility/2006">
              <mc:Choice xmlns:v="urn:schemas-microsoft-com:vml" Requires="v">
                <p:oleObj spid="_x0000_s6250" name="Clip" r:id="rId6" imgW="969866" imgH="862103" progId="MS_ClipArt_Gallery.2">
                  <p:embed/>
                </p:oleObj>
              </mc:Choice>
              <mc:Fallback>
                <p:oleObj name="Clip" r:id="rId6" imgW="969866" imgH="862103" progId="MS_ClipArt_Gallery.2">
                  <p:embed/>
                  <p:pic>
                    <p:nvPicPr>
                      <p:cNvPr id="6" name="Object 5">
                        <a:hlinkClick r:id="" action="ppaction://ole?verb=0"/>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34138" y="2258723"/>
                        <a:ext cx="1391920" cy="1112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Oval 7"/>
          <p:cNvSpPr/>
          <p:nvPr/>
        </p:nvSpPr>
        <p:spPr>
          <a:xfrm>
            <a:off x="8108249" y="3090160"/>
            <a:ext cx="3281586" cy="1355981"/>
          </a:xfrm>
          <a:prstGeom prst="ellipse">
            <a:avLst/>
          </a:prstGeom>
          <a:effectLst/>
        </p:spPr>
        <p:style>
          <a:lnRef idx="1">
            <a:schemeClr val="accent1"/>
          </a:lnRef>
          <a:fillRef idx="3">
            <a:schemeClr val="accent1"/>
          </a:fillRef>
          <a:effectRef idx="2">
            <a:schemeClr val="accent1"/>
          </a:effectRef>
          <a:fontRef idx="minor">
            <a:schemeClr val="lt1"/>
          </a:fontRef>
        </p:style>
        <p:txBody>
          <a:bodyPr lIns="146300" tIns="73150" rIns="146300" bIns="73150" rtlCol="0" anchor="ctr"/>
          <a:lstStyle/>
          <a:p>
            <a:pPr marL="457188" indent="-457188">
              <a:buFont typeface="Arial" panose="020B0604020202020204" pitchFamily="34" charset="0"/>
              <a:buChar char="•"/>
            </a:pPr>
            <a:r>
              <a:rPr lang="en-US" sz="2520" dirty="0">
                <a:solidFill>
                  <a:schemeClr val="tx1"/>
                </a:solidFill>
              </a:rPr>
              <a:t>Node</a:t>
            </a:r>
          </a:p>
          <a:p>
            <a:pPr marL="457188" indent="-457188">
              <a:buFont typeface="Arial" panose="020B0604020202020204" pitchFamily="34" charset="0"/>
              <a:buChar char="•"/>
            </a:pPr>
            <a:r>
              <a:rPr lang="en-US" sz="2520" dirty="0">
                <a:solidFill>
                  <a:schemeClr val="tx1"/>
                </a:solidFill>
              </a:rPr>
              <a:t>Cabinet</a:t>
            </a:r>
          </a:p>
          <a:p>
            <a:pPr marL="457188" indent="-457188">
              <a:buFont typeface="Arial" panose="020B0604020202020204" pitchFamily="34" charset="0"/>
              <a:buChar char="•"/>
            </a:pPr>
            <a:r>
              <a:rPr lang="en-US" sz="2520" dirty="0">
                <a:solidFill>
                  <a:schemeClr val="tx1"/>
                </a:solidFill>
              </a:rPr>
              <a:t>Substation</a:t>
            </a:r>
          </a:p>
        </p:txBody>
      </p:sp>
      <p:sp>
        <p:nvSpPr>
          <p:cNvPr id="9" name="Oval 8"/>
          <p:cNvSpPr/>
          <p:nvPr/>
        </p:nvSpPr>
        <p:spPr>
          <a:xfrm>
            <a:off x="84627" y="4076464"/>
            <a:ext cx="3281586" cy="1355981"/>
          </a:xfrm>
          <a:prstGeom prst="ellipse">
            <a:avLst/>
          </a:prstGeom>
          <a:effectLst/>
        </p:spPr>
        <p:style>
          <a:lnRef idx="1">
            <a:schemeClr val="accent1"/>
          </a:lnRef>
          <a:fillRef idx="3">
            <a:schemeClr val="accent1"/>
          </a:fillRef>
          <a:effectRef idx="2">
            <a:schemeClr val="accent1"/>
          </a:effectRef>
          <a:fontRef idx="minor">
            <a:schemeClr val="lt1"/>
          </a:fontRef>
        </p:style>
        <p:txBody>
          <a:bodyPr lIns="146300" tIns="73150" rIns="146300" bIns="73150" rtlCol="0" anchor="ctr"/>
          <a:lstStyle/>
          <a:p>
            <a:pPr marL="457188" indent="-457188">
              <a:buFont typeface="Arial" panose="020B0604020202020204" pitchFamily="34" charset="0"/>
              <a:buChar char="•"/>
            </a:pPr>
            <a:r>
              <a:rPr lang="en-US" sz="2520" dirty="0">
                <a:solidFill>
                  <a:schemeClr val="tx1"/>
                </a:solidFill>
              </a:rPr>
              <a:t>Node</a:t>
            </a:r>
          </a:p>
          <a:p>
            <a:pPr marL="457188" indent="-457188">
              <a:buFont typeface="Arial" panose="020B0604020202020204" pitchFamily="34" charset="0"/>
              <a:buChar char="•"/>
            </a:pPr>
            <a:r>
              <a:rPr lang="en-US" sz="2520" dirty="0">
                <a:solidFill>
                  <a:schemeClr val="tx1"/>
                </a:solidFill>
              </a:rPr>
              <a:t>Cabinet</a:t>
            </a:r>
          </a:p>
          <a:p>
            <a:pPr marL="457188" indent="-457188">
              <a:buFont typeface="Arial" panose="020B0604020202020204" pitchFamily="34" charset="0"/>
              <a:buChar char="•"/>
            </a:pPr>
            <a:r>
              <a:rPr lang="en-US" sz="2520" dirty="0">
                <a:solidFill>
                  <a:schemeClr val="tx1"/>
                </a:solidFill>
              </a:rPr>
              <a:t>Substation</a:t>
            </a:r>
          </a:p>
        </p:txBody>
      </p:sp>
      <p:sp>
        <p:nvSpPr>
          <p:cNvPr id="10" name="TextBox 9"/>
          <p:cNvSpPr txBox="1"/>
          <p:nvPr/>
        </p:nvSpPr>
        <p:spPr>
          <a:xfrm>
            <a:off x="4457488" y="2258721"/>
            <a:ext cx="2839424" cy="546620"/>
          </a:xfrm>
          <a:prstGeom prst="rect">
            <a:avLst/>
          </a:prstGeom>
          <a:noFill/>
        </p:spPr>
        <p:txBody>
          <a:bodyPr wrap="none" lIns="146300" tIns="73150" rIns="146300" bIns="73150" rtlCol="0">
            <a:spAutoFit/>
          </a:bodyPr>
          <a:lstStyle/>
          <a:p>
            <a:r>
              <a:rPr lang="en-US" sz="2592" dirty="0"/>
              <a:t>Fiber ring or mesh</a:t>
            </a:r>
          </a:p>
        </p:txBody>
      </p:sp>
      <p:cxnSp>
        <p:nvCxnSpPr>
          <p:cNvPr id="12" name="Straight Connector 11"/>
          <p:cNvCxnSpPr>
            <a:endCxn id="6" idx="1"/>
          </p:cNvCxnSpPr>
          <p:nvPr/>
        </p:nvCxnSpPr>
        <p:spPr>
          <a:xfrm flipV="1">
            <a:off x="11786360" y="2814982"/>
            <a:ext cx="147778" cy="1054568"/>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a:endCxn id="5" idx="1"/>
          </p:cNvCxnSpPr>
          <p:nvPr/>
        </p:nvCxnSpPr>
        <p:spPr>
          <a:xfrm>
            <a:off x="11373534" y="3795382"/>
            <a:ext cx="1121209" cy="148338"/>
          </a:xfrm>
          <a:prstGeom prst="line">
            <a:avLst/>
          </a:prstGeom>
        </p:spPr>
        <p:style>
          <a:lnRef idx="2">
            <a:schemeClr val="accent1"/>
          </a:lnRef>
          <a:fillRef idx="0">
            <a:schemeClr val="accent1"/>
          </a:fillRef>
          <a:effectRef idx="1">
            <a:schemeClr val="accent1"/>
          </a:effectRef>
          <a:fontRef idx="minor">
            <a:schemeClr val="tx1"/>
          </a:fontRef>
        </p:style>
      </p:cxnSp>
      <p:sp>
        <p:nvSpPr>
          <p:cNvPr id="19" name="Title 1"/>
          <p:cNvSpPr txBox="1">
            <a:spLocks/>
          </p:cNvSpPr>
          <p:nvPr/>
        </p:nvSpPr>
        <p:spPr>
          <a:xfrm>
            <a:off x="2103021" y="6084657"/>
            <a:ext cx="8220298" cy="920308"/>
          </a:xfrm>
          <a:prstGeom prst="rect">
            <a:avLst/>
          </a:prstGeom>
        </p:spPr>
        <p:txBody>
          <a:bodyPr lIns="146300" tIns="73150" rIns="146300" bIns="73150" anchor="b" anchorCtr="0">
            <a:noAutofit/>
          </a:bodyPr>
          <a:lstStyle>
            <a:lvl1pPr algn="l" defTabSz="457200" rtl="0" eaLnBrk="1" latinLnBrk="0" hangingPunct="1">
              <a:spcBef>
                <a:spcPct val="0"/>
              </a:spcBef>
              <a:buNone/>
              <a:defRPr sz="2400" b="1" i="0" kern="1200">
                <a:solidFill>
                  <a:srgbClr val="143285"/>
                </a:solidFill>
                <a:latin typeface="Arial"/>
                <a:ea typeface="+mj-ea"/>
                <a:cs typeface="+mj-cs"/>
              </a:defRPr>
            </a:lvl1pPr>
          </a:lstStyle>
          <a:p>
            <a:pPr algn="ctr"/>
            <a:r>
              <a:rPr lang="en-US" sz="2880" dirty="0"/>
              <a:t>Node sizes continue to fall </a:t>
            </a:r>
          </a:p>
          <a:p>
            <a:pPr algn="ctr"/>
            <a:r>
              <a:rPr lang="en-US" sz="2880" dirty="0"/>
              <a:t>FTTH = Node size = 1</a:t>
            </a:r>
          </a:p>
        </p:txBody>
      </p:sp>
      <p:sp>
        <p:nvSpPr>
          <p:cNvPr id="20" name="TextBox 19"/>
          <p:cNvSpPr txBox="1"/>
          <p:nvPr/>
        </p:nvSpPr>
        <p:spPr>
          <a:xfrm>
            <a:off x="10637534" y="4602529"/>
            <a:ext cx="1451223" cy="1698923"/>
          </a:xfrm>
          <a:prstGeom prst="rect">
            <a:avLst/>
          </a:prstGeom>
          <a:noFill/>
        </p:spPr>
        <p:txBody>
          <a:bodyPr wrap="none" lIns="146300" tIns="73150" rIns="146300" bIns="73150" rtlCol="0">
            <a:spAutoFit/>
          </a:bodyPr>
          <a:lstStyle/>
          <a:p>
            <a:r>
              <a:rPr lang="en-US" sz="2520" dirty="0"/>
              <a:t>Fiber</a:t>
            </a:r>
          </a:p>
          <a:p>
            <a:r>
              <a:rPr lang="en-US" sz="2520" dirty="0"/>
              <a:t>Copper</a:t>
            </a:r>
          </a:p>
          <a:p>
            <a:r>
              <a:rPr lang="en-US" sz="2520" dirty="0"/>
              <a:t>Coax</a:t>
            </a:r>
          </a:p>
          <a:p>
            <a:r>
              <a:rPr lang="en-US" sz="2520" dirty="0"/>
              <a:t>Wireless</a:t>
            </a:r>
          </a:p>
        </p:txBody>
      </p:sp>
      <p:cxnSp>
        <p:nvCxnSpPr>
          <p:cNvPr id="22" name="Straight Connector 21"/>
          <p:cNvCxnSpPr/>
          <p:nvPr/>
        </p:nvCxnSpPr>
        <p:spPr>
          <a:xfrm flipH="1" flipV="1">
            <a:off x="11934137" y="3869551"/>
            <a:ext cx="287141" cy="884904"/>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V="1">
            <a:off x="11497909" y="4076467"/>
            <a:ext cx="436230" cy="677989"/>
          </a:xfrm>
          <a:prstGeom prst="straightConnector1">
            <a:avLst/>
          </a:prstGeom>
          <a:ln>
            <a:solidFill>
              <a:schemeClr val="tx1"/>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27" name="Slide Number Placeholder 4"/>
          <p:cNvSpPr txBox="1">
            <a:spLocks/>
          </p:cNvSpPr>
          <p:nvPr/>
        </p:nvSpPr>
        <p:spPr>
          <a:xfrm>
            <a:off x="7723163" y="7740369"/>
            <a:ext cx="609600" cy="438150"/>
          </a:xfrm>
          <a:prstGeom prst="rect">
            <a:avLst/>
          </a:prstGeom>
        </p:spPr>
        <p:txBody>
          <a:bodyPr lIns="146300" tIns="73150" rIns="146300" bIns="7315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D8B8FC6-801F-4484-882E-589AFAAB9056}" type="slidenum">
              <a:rPr lang="en-US" sz="2280">
                <a:solidFill>
                  <a:schemeClr val="bg2">
                    <a:lumMod val="50000"/>
                  </a:schemeClr>
                </a:solidFill>
                <a:latin typeface="Arial" panose="020B0604020202020204" pitchFamily="34" charset="0"/>
                <a:cs typeface="Arial" panose="020B0604020202020204" pitchFamily="34" charset="0"/>
              </a:rPr>
              <a:pPr/>
              <a:t>19</a:t>
            </a:fld>
            <a:endParaRPr lang="en-US" sz="2280" dirty="0">
              <a:solidFill>
                <a:schemeClr val="bg2">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88092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9620" y="352426"/>
            <a:ext cx="11094720" cy="861925"/>
          </a:xfrm>
        </p:spPr>
        <p:txBody>
          <a:bodyPr lIns="117226" tIns="58613" rIns="117226" bIns="58613">
            <a:noAutofit/>
          </a:bodyPr>
          <a:lstStyle/>
          <a:p>
            <a:r>
              <a:rPr lang="en-US" sz="2800" dirty="0">
                <a:solidFill>
                  <a:schemeClr val="tx1"/>
                </a:solidFill>
                <a:latin typeface="+mn-lt"/>
              </a:rPr>
              <a:t>Agenda</a:t>
            </a:r>
          </a:p>
        </p:txBody>
      </p:sp>
      <p:sp>
        <p:nvSpPr>
          <p:cNvPr id="5" name="Text Placeholder 4">
            <a:extLst>
              <a:ext uri="{FF2B5EF4-FFF2-40B4-BE49-F238E27FC236}">
                <a16:creationId xmlns:a16="http://schemas.microsoft.com/office/drawing/2014/main" id="{4086D025-3C4C-4C43-AE63-2DD5E085AB4F}"/>
              </a:ext>
            </a:extLst>
          </p:cNvPr>
          <p:cNvSpPr>
            <a:spLocks noGrp="1"/>
          </p:cNvSpPr>
          <p:nvPr>
            <p:ph type="body" sz="quarter" idx="12"/>
          </p:nvPr>
        </p:nvSpPr>
        <p:spPr>
          <a:xfrm>
            <a:off x="2849517" y="1382783"/>
            <a:ext cx="7810500" cy="4523507"/>
          </a:xfrm>
        </p:spPr>
        <p:txBody>
          <a:bodyPr/>
          <a:lstStyle/>
          <a:p>
            <a:r>
              <a:rPr lang="en-US" dirty="0"/>
              <a:t>Why fiber?</a:t>
            </a:r>
          </a:p>
          <a:p>
            <a:r>
              <a:rPr lang="en-US" dirty="0"/>
              <a:t>Optical networks introduction</a:t>
            </a:r>
          </a:p>
          <a:p>
            <a:pPr lvl="1"/>
            <a:r>
              <a:rPr lang="en-US" dirty="0"/>
              <a:t>Fiber feeds everything</a:t>
            </a:r>
          </a:p>
          <a:p>
            <a:pPr lvl="1"/>
            <a:r>
              <a:rPr lang="en-US" dirty="0"/>
              <a:t>Brief discussion of 5G</a:t>
            </a:r>
          </a:p>
          <a:p>
            <a:r>
              <a:rPr lang="en-US" dirty="0"/>
              <a:t>Common FTTH Network Types</a:t>
            </a:r>
          </a:p>
          <a:p>
            <a:pPr lvl="1"/>
            <a:r>
              <a:rPr lang="en-US" dirty="0"/>
              <a:t>PON</a:t>
            </a:r>
          </a:p>
          <a:p>
            <a:pPr lvl="1"/>
            <a:r>
              <a:rPr lang="en-US" dirty="0"/>
              <a:t>PTP</a:t>
            </a:r>
          </a:p>
          <a:p>
            <a:r>
              <a:rPr lang="en-US" dirty="0"/>
              <a:t>PON network design introduction</a:t>
            </a:r>
          </a:p>
          <a:p>
            <a:pPr lvl="1"/>
            <a:r>
              <a:rPr lang="en-US" dirty="0"/>
              <a:t>Architecture discussion</a:t>
            </a:r>
          </a:p>
          <a:p>
            <a:r>
              <a:rPr lang="en-US" dirty="0"/>
              <a:t>Optical loss budgeting</a:t>
            </a:r>
          </a:p>
        </p:txBody>
      </p:sp>
    </p:spTree>
    <p:extLst>
      <p:ext uri="{BB962C8B-B14F-4D97-AF65-F5344CB8AC3E}">
        <p14:creationId xmlns:p14="http://schemas.microsoft.com/office/powerpoint/2010/main" val="4759178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A28BD-85B2-471B-857B-4332FBB9E8F0}"/>
              </a:ext>
            </a:extLst>
          </p:cNvPr>
          <p:cNvSpPr>
            <a:spLocks noGrp="1"/>
          </p:cNvSpPr>
          <p:nvPr>
            <p:ph type="title"/>
          </p:nvPr>
        </p:nvSpPr>
        <p:spPr>
          <a:xfrm>
            <a:off x="2230120" y="352426"/>
            <a:ext cx="11094720" cy="861925"/>
          </a:xfrm>
        </p:spPr>
        <p:txBody>
          <a:bodyPr/>
          <a:lstStyle/>
          <a:p>
            <a:r>
              <a:rPr lang="en-US" sz="3200" dirty="0">
                <a:solidFill>
                  <a:schemeClr val="tx1"/>
                </a:solidFill>
              </a:rPr>
              <a:t>All traffic is converging to “Internet Protocol” and “Ethernet”</a:t>
            </a:r>
          </a:p>
        </p:txBody>
      </p:sp>
      <p:sp>
        <p:nvSpPr>
          <p:cNvPr id="6" name="TextBox 5">
            <a:extLst>
              <a:ext uri="{FF2B5EF4-FFF2-40B4-BE49-F238E27FC236}">
                <a16:creationId xmlns:a16="http://schemas.microsoft.com/office/drawing/2014/main" id="{1FCBB7A8-D1D7-4F6F-86E3-D6DF31E77228}"/>
              </a:ext>
            </a:extLst>
          </p:cNvPr>
          <p:cNvSpPr txBox="1"/>
          <p:nvPr/>
        </p:nvSpPr>
        <p:spPr>
          <a:xfrm>
            <a:off x="10031972" y="1713230"/>
            <a:ext cx="1519968" cy="646331"/>
          </a:xfrm>
          <a:prstGeom prst="rect">
            <a:avLst/>
          </a:prstGeom>
          <a:noFill/>
        </p:spPr>
        <p:txBody>
          <a:bodyPr wrap="none" rtlCol="0">
            <a:spAutoFit/>
          </a:bodyPr>
          <a:lstStyle/>
          <a:p>
            <a:r>
              <a:rPr lang="en-US" sz="3600" dirty="0"/>
              <a:t>SONET</a:t>
            </a:r>
          </a:p>
        </p:txBody>
      </p:sp>
      <p:sp>
        <p:nvSpPr>
          <p:cNvPr id="7" name="TextBox 6">
            <a:extLst>
              <a:ext uri="{FF2B5EF4-FFF2-40B4-BE49-F238E27FC236}">
                <a16:creationId xmlns:a16="http://schemas.microsoft.com/office/drawing/2014/main" id="{5A7004F5-4443-400C-879C-4FCA03137CBE}"/>
              </a:ext>
            </a:extLst>
          </p:cNvPr>
          <p:cNvSpPr txBox="1"/>
          <p:nvPr/>
        </p:nvSpPr>
        <p:spPr>
          <a:xfrm>
            <a:off x="4455121" y="1458383"/>
            <a:ext cx="998094" cy="646331"/>
          </a:xfrm>
          <a:prstGeom prst="rect">
            <a:avLst/>
          </a:prstGeom>
          <a:noFill/>
        </p:spPr>
        <p:txBody>
          <a:bodyPr wrap="none" rtlCol="0">
            <a:spAutoFit/>
          </a:bodyPr>
          <a:lstStyle/>
          <a:p>
            <a:r>
              <a:rPr lang="en-US" sz="3600" dirty="0"/>
              <a:t>ATM</a:t>
            </a:r>
          </a:p>
        </p:txBody>
      </p:sp>
      <p:sp>
        <p:nvSpPr>
          <p:cNvPr id="8" name="TextBox 7">
            <a:extLst>
              <a:ext uri="{FF2B5EF4-FFF2-40B4-BE49-F238E27FC236}">
                <a16:creationId xmlns:a16="http://schemas.microsoft.com/office/drawing/2014/main" id="{9D1705D0-775C-4DEA-9FC2-35A5D2BB4EB3}"/>
              </a:ext>
            </a:extLst>
          </p:cNvPr>
          <p:cNvSpPr txBox="1"/>
          <p:nvPr/>
        </p:nvSpPr>
        <p:spPr>
          <a:xfrm>
            <a:off x="11588228" y="2784107"/>
            <a:ext cx="1854354" cy="646331"/>
          </a:xfrm>
          <a:prstGeom prst="rect">
            <a:avLst/>
          </a:prstGeom>
          <a:noFill/>
        </p:spPr>
        <p:txBody>
          <a:bodyPr wrap="none" rtlCol="0">
            <a:spAutoFit/>
          </a:bodyPr>
          <a:lstStyle/>
          <a:p>
            <a:r>
              <a:rPr lang="en-US" sz="3600" dirty="0"/>
              <a:t>Ethernet</a:t>
            </a:r>
          </a:p>
        </p:txBody>
      </p:sp>
      <p:pic>
        <p:nvPicPr>
          <p:cNvPr id="10" name="Picture 9">
            <a:extLst>
              <a:ext uri="{FF2B5EF4-FFF2-40B4-BE49-F238E27FC236}">
                <a16:creationId xmlns:a16="http://schemas.microsoft.com/office/drawing/2014/main" id="{E5372924-F815-4367-9DF8-2DD23371CAD5}"/>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036800" y="3429688"/>
            <a:ext cx="2855062" cy="4030675"/>
          </a:xfrm>
          <a:prstGeom prst="rect">
            <a:avLst/>
          </a:prstGeom>
        </p:spPr>
      </p:pic>
      <p:sp>
        <p:nvSpPr>
          <p:cNvPr id="11" name="TextBox 10">
            <a:extLst>
              <a:ext uri="{FF2B5EF4-FFF2-40B4-BE49-F238E27FC236}">
                <a16:creationId xmlns:a16="http://schemas.microsoft.com/office/drawing/2014/main" id="{C880BA0E-495F-492D-8AF2-3A1CA4D4D56A}"/>
              </a:ext>
            </a:extLst>
          </p:cNvPr>
          <p:cNvSpPr txBox="1"/>
          <p:nvPr/>
        </p:nvSpPr>
        <p:spPr>
          <a:xfrm>
            <a:off x="6558556" y="6890541"/>
            <a:ext cx="2437847" cy="646331"/>
          </a:xfrm>
          <a:prstGeom prst="rect">
            <a:avLst/>
          </a:prstGeom>
          <a:noFill/>
        </p:spPr>
        <p:txBody>
          <a:bodyPr wrap="none" rtlCol="0">
            <a:spAutoFit/>
          </a:bodyPr>
          <a:lstStyle/>
          <a:p>
            <a:r>
              <a:rPr lang="en-US" sz="3600" dirty="0"/>
              <a:t>IP/Ethernet</a:t>
            </a:r>
          </a:p>
        </p:txBody>
      </p:sp>
      <p:sp>
        <p:nvSpPr>
          <p:cNvPr id="14" name="TextBox 13">
            <a:extLst>
              <a:ext uri="{FF2B5EF4-FFF2-40B4-BE49-F238E27FC236}">
                <a16:creationId xmlns:a16="http://schemas.microsoft.com/office/drawing/2014/main" id="{B986C7A5-3EC8-43C0-9F31-7E3A337051B2}"/>
              </a:ext>
            </a:extLst>
          </p:cNvPr>
          <p:cNvSpPr txBox="1"/>
          <p:nvPr/>
        </p:nvSpPr>
        <p:spPr>
          <a:xfrm>
            <a:off x="1835965" y="8229600"/>
            <a:ext cx="10958470" cy="230832"/>
          </a:xfrm>
          <a:prstGeom prst="rect">
            <a:avLst/>
          </a:prstGeom>
          <a:noFill/>
        </p:spPr>
        <p:txBody>
          <a:bodyPr wrap="square" rtlCol="0">
            <a:spAutoFit/>
          </a:bodyPr>
          <a:lstStyle/>
          <a:p>
            <a:r>
              <a:rPr lang="en-US" sz="900">
                <a:hlinkClick r:id="rId4" tooltip="http://commons.wikimedia.org/wiki/File:LG%EC%A0%84%EC%9E%90,_%EC%84%B8%EA%B3%84%EC%B5%9C%EB%8C%80_%ED%92%80LED_72%EC%9D%B8%EC%B9%98_%E2%80%98%EC%8B%9C%EB%84%A4%EB%A7%88_3D_%EC%8A%A4%EB%A7%88%ED%8A%B8_TV%E2%80%99_%EC%B6%9C%EC%8B%9C.jpg"/>
              </a:rPr>
              <a:t>This Photo</a:t>
            </a:r>
            <a:r>
              <a:rPr lang="en-US" sz="900"/>
              <a:t> by Unknown Author is licensed under </a:t>
            </a:r>
            <a:r>
              <a:rPr lang="en-US" sz="900">
                <a:hlinkClick r:id="rId5" tooltip="https://creativecommons.org/licenses/by-sa/3.0/"/>
              </a:rPr>
              <a:t>CC BY-SA</a:t>
            </a:r>
            <a:endParaRPr lang="en-US" sz="900"/>
          </a:p>
        </p:txBody>
      </p:sp>
      <p:grpSp>
        <p:nvGrpSpPr>
          <p:cNvPr id="36" name="Group 35">
            <a:extLst>
              <a:ext uri="{FF2B5EF4-FFF2-40B4-BE49-F238E27FC236}">
                <a16:creationId xmlns:a16="http://schemas.microsoft.com/office/drawing/2014/main" id="{2BADBD73-7C4B-4DC2-B1A1-9624F5B913B7}"/>
              </a:ext>
            </a:extLst>
          </p:cNvPr>
          <p:cNvGrpSpPr/>
          <p:nvPr/>
        </p:nvGrpSpPr>
        <p:grpSpPr>
          <a:xfrm>
            <a:off x="756172" y="3672116"/>
            <a:ext cx="4014301" cy="2702126"/>
            <a:chOff x="-125996" y="4607424"/>
            <a:chExt cx="4014301" cy="2702126"/>
          </a:xfrm>
        </p:grpSpPr>
        <p:sp>
          <p:nvSpPr>
            <p:cNvPr id="5" name="TextBox 4">
              <a:extLst>
                <a:ext uri="{FF2B5EF4-FFF2-40B4-BE49-F238E27FC236}">
                  <a16:creationId xmlns:a16="http://schemas.microsoft.com/office/drawing/2014/main" id="{DE2CFFC9-F3FA-4FBD-92B8-90DD1DE3CC04}"/>
                </a:ext>
              </a:extLst>
            </p:cNvPr>
            <p:cNvSpPr txBox="1"/>
            <p:nvPr/>
          </p:nvSpPr>
          <p:spPr>
            <a:xfrm>
              <a:off x="459458" y="5660380"/>
              <a:ext cx="2138727" cy="646331"/>
            </a:xfrm>
            <a:prstGeom prst="rect">
              <a:avLst/>
            </a:prstGeom>
            <a:noFill/>
          </p:spPr>
          <p:txBody>
            <a:bodyPr wrap="none" rtlCol="0">
              <a:spAutoFit/>
            </a:bodyPr>
            <a:lstStyle/>
            <a:p>
              <a:r>
                <a:rPr lang="en-US" sz="3600" dirty="0"/>
                <a:t>RF/Digital</a:t>
              </a:r>
            </a:p>
          </p:txBody>
        </p:sp>
        <p:pic>
          <p:nvPicPr>
            <p:cNvPr id="16" name="Picture 15">
              <a:extLst>
                <a:ext uri="{FF2B5EF4-FFF2-40B4-BE49-F238E27FC236}">
                  <a16:creationId xmlns:a16="http://schemas.microsoft.com/office/drawing/2014/main" id="{8B99D89C-C4E8-4B6C-BCCA-6C37A5025C41}"/>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125996" y="4607424"/>
              <a:ext cx="4014301" cy="2702126"/>
            </a:xfrm>
            <a:prstGeom prst="rect">
              <a:avLst/>
            </a:prstGeom>
          </p:spPr>
        </p:pic>
      </p:grpSp>
      <p:sp>
        <p:nvSpPr>
          <p:cNvPr id="17" name="TextBox 16">
            <a:extLst>
              <a:ext uri="{FF2B5EF4-FFF2-40B4-BE49-F238E27FC236}">
                <a16:creationId xmlns:a16="http://schemas.microsoft.com/office/drawing/2014/main" id="{E9191EC8-1044-415F-A6D6-AB50FEA86997}"/>
              </a:ext>
            </a:extLst>
          </p:cNvPr>
          <p:cNvSpPr txBox="1"/>
          <p:nvPr/>
        </p:nvSpPr>
        <p:spPr>
          <a:xfrm>
            <a:off x="1352219" y="8379600"/>
            <a:ext cx="12225961" cy="230832"/>
          </a:xfrm>
          <a:prstGeom prst="rect">
            <a:avLst/>
          </a:prstGeom>
          <a:noFill/>
        </p:spPr>
        <p:txBody>
          <a:bodyPr wrap="square" rtlCol="0">
            <a:spAutoFit/>
          </a:bodyPr>
          <a:lstStyle/>
          <a:p>
            <a:r>
              <a:rPr lang="en-US" sz="900">
                <a:hlinkClick r:id="rId7" tooltip="http://drydenart.weebly.com/fugleblog/retro-tv-effect-with-green-screen-app"/>
              </a:rPr>
              <a:t>This Photo</a:t>
            </a:r>
            <a:r>
              <a:rPr lang="en-US" sz="900"/>
              <a:t> by Unknown Author is licensed under </a:t>
            </a:r>
            <a:r>
              <a:rPr lang="en-US" sz="900">
                <a:hlinkClick r:id="rId8" tooltip="https://creativecommons.org/licenses/by-nc-sa/3.0/"/>
              </a:rPr>
              <a:t>CC BY-SA-NC</a:t>
            </a:r>
            <a:endParaRPr lang="en-US" sz="900"/>
          </a:p>
        </p:txBody>
      </p:sp>
      <p:pic>
        <p:nvPicPr>
          <p:cNvPr id="19" name="Picture 18">
            <a:extLst>
              <a:ext uri="{FF2B5EF4-FFF2-40B4-BE49-F238E27FC236}">
                <a16:creationId xmlns:a16="http://schemas.microsoft.com/office/drawing/2014/main" id="{C992882A-366E-4A3F-A6B0-AE73704364E8}"/>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7164556" y="1731638"/>
            <a:ext cx="1727306" cy="1112385"/>
          </a:xfrm>
          <a:prstGeom prst="rect">
            <a:avLst/>
          </a:prstGeom>
        </p:spPr>
      </p:pic>
      <p:pic>
        <p:nvPicPr>
          <p:cNvPr id="25" name="Picture 24">
            <a:extLst>
              <a:ext uri="{FF2B5EF4-FFF2-40B4-BE49-F238E27FC236}">
                <a16:creationId xmlns:a16="http://schemas.microsoft.com/office/drawing/2014/main" id="{48A729A5-2AB9-4C5C-9163-14E208DE5A08}"/>
              </a:ext>
            </a:extLst>
          </p:cNvPr>
          <p:cNvPicPr>
            <a:picLocks noChangeAspect="1"/>
          </p:cNvPicPr>
          <p:nvPr/>
        </p:nvPicPr>
        <p:blipFill>
          <a:blip r:embed="rId11">
            <a:extLst>
              <a:ext uri="{837473B0-CC2E-450A-ABE3-18F120FF3D39}">
                <a1611:picAttrSrcUrl xmlns:a1611="http://schemas.microsoft.com/office/drawing/2016/11/main" r:id="rId12"/>
              </a:ext>
            </a:extLst>
          </a:blip>
          <a:stretch>
            <a:fillRect/>
          </a:stretch>
        </p:blipFill>
        <p:spPr>
          <a:xfrm>
            <a:off x="11244938" y="3610405"/>
            <a:ext cx="2286000" cy="2133600"/>
          </a:xfrm>
          <a:prstGeom prst="rect">
            <a:avLst/>
          </a:prstGeom>
        </p:spPr>
      </p:pic>
      <p:cxnSp>
        <p:nvCxnSpPr>
          <p:cNvPr id="28" name="Straight Arrow Connector 27">
            <a:extLst>
              <a:ext uri="{FF2B5EF4-FFF2-40B4-BE49-F238E27FC236}">
                <a16:creationId xmlns:a16="http://schemas.microsoft.com/office/drawing/2014/main" id="{DF631A36-352C-49BE-A054-0967EC6EBDF5}"/>
              </a:ext>
            </a:extLst>
          </p:cNvPr>
          <p:cNvCxnSpPr>
            <a:cxnSpLocks/>
          </p:cNvCxnSpPr>
          <p:nvPr/>
        </p:nvCxnSpPr>
        <p:spPr>
          <a:xfrm>
            <a:off x="4896690" y="4322416"/>
            <a:ext cx="2567641" cy="15955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3002A364-B20C-4A7A-A110-818ECC85E854}"/>
              </a:ext>
            </a:extLst>
          </p:cNvPr>
          <p:cNvCxnSpPr>
            <a:cxnSpLocks/>
          </p:cNvCxnSpPr>
          <p:nvPr/>
        </p:nvCxnSpPr>
        <p:spPr>
          <a:xfrm>
            <a:off x="5183692" y="2274538"/>
            <a:ext cx="2049089" cy="203110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0175BA00-5975-444C-8A4E-C4C2D3D4EF26}"/>
              </a:ext>
            </a:extLst>
          </p:cNvPr>
          <p:cNvCxnSpPr>
            <a:cxnSpLocks/>
          </p:cNvCxnSpPr>
          <p:nvPr/>
        </p:nvCxnSpPr>
        <p:spPr>
          <a:xfrm flipH="1">
            <a:off x="7538731" y="2600347"/>
            <a:ext cx="2493242" cy="176457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4E926DE9-D249-4915-A797-DB0726E6E5B4}"/>
              </a:ext>
            </a:extLst>
          </p:cNvPr>
          <p:cNvSpPr txBox="1"/>
          <p:nvPr/>
        </p:nvSpPr>
        <p:spPr>
          <a:xfrm>
            <a:off x="6970001" y="1028769"/>
            <a:ext cx="1223797" cy="646331"/>
          </a:xfrm>
          <a:prstGeom prst="rect">
            <a:avLst/>
          </a:prstGeom>
          <a:noFill/>
        </p:spPr>
        <p:txBody>
          <a:bodyPr wrap="none" rtlCol="0">
            <a:spAutoFit/>
          </a:bodyPr>
          <a:lstStyle/>
          <a:p>
            <a:r>
              <a:rPr lang="en-US" sz="3600" dirty="0"/>
              <a:t>PSTN</a:t>
            </a:r>
          </a:p>
        </p:txBody>
      </p:sp>
      <p:cxnSp>
        <p:nvCxnSpPr>
          <p:cNvPr id="39" name="Straight Arrow Connector 38">
            <a:extLst>
              <a:ext uri="{FF2B5EF4-FFF2-40B4-BE49-F238E27FC236}">
                <a16:creationId xmlns:a16="http://schemas.microsoft.com/office/drawing/2014/main" id="{19EEA389-974B-4C13-9F92-3FE5C2E61F3F}"/>
              </a:ext>
            </a:extLst>
          </p:cNvPr>
          <p:cNvCxnSpPr>
            <a:cxnSpLocks/>
          </p:cNvCxnSpPr>
          <p:nvPr/>
        </p:nvCxnSpPr>
        <p:spPr>
          <a:xfrm>
            <a:off x="6970001" y="1825100"/>
            <a:ext cx="525560" cy="258309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3A97970E-CB23-477A-9320-BBF028928E81}"/>
              </a:ext>
            </a:extLst>
          </p:cNvPr>
          <p:cNvCxnSpPr>
            <a:cxnSpLocks/>
          </p:cNvCxnSpPr>
          <p:nvPr/>
        </p:nvCxnSpPr>
        <p:spPr>
          <a:xfrm flipH="1">
            <a:off x="7625070" y="3846702"/>
            <a:ext cx="3627131" cy="56148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1051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569672" y="1526567"/>
            <a:ext cx="6600450" cy="5033807"/>
          </a:xfrm>
          <a:prstGeom prst="rect">
            <a:avLst/>
          </a:prstGeom>
        </p:spPr>
      </p:pic>
      <p:sp>
        <p:nvSpPr>
          <p:cNvPr id="88" name="Rectangle 87"/>
          <p:cNvSpPr/>
          <p:nvPr/>
        </p:nvSpPr>
        <p:spPr>
          <a:xfrm>
            <a:off x="7583514" y="1516922"/>
            <a:ext cx="6600450" cy="5033807"/>
          </a:xfrm>
          <a:prstGeom prst="rect">
            <a:avLst/>
          </a:prstGeom>
          <a:solidFill>
            <a:schemeClr val="bg1">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2" name="Content Placeholder 1"/>
          <p:cNvSpPr>
            <a:spLocks noGrp="1"/>
          </p:cNvSpPr>
          <p:nvPr>
            <p:ph sz="half" idx="1"/>
          </p:nvPr>
        </p:nvSpPr>
        <p:spPr>
          <a:xfrm>
            <a:off x="556487" y="1791141"/>
            <a:ext cx="6302795" cy="5518678"/>
          </a:xfrm>
        </p:spPr>
        <p:txBody>
          <a:bodyPr>
            <a:normAutofit fontScale="92500" lnSpcReduction="10000"/>
          </a:bodyPr>
          <a:lstStyle/>
          <a:p>
            <a:r>
              <a:rPr lang="en-US" dirty="0"/>
              <a:t>“Backhaul” refers to the backbone networks feeding end sites</a:t>
            </a:r>
          </a:p>
          <a:p>
            <a:r>
              <a:rPr lang="en-US" dirty="0"/>
              <a:t>End sites</a:t>
            </a:r>
          </a:p>
          <a:p>
            <a:pPr lvl="1"/>
            <a:r>
              <a:rPr lang="en-US" dirty="0"/>
              <a:t>Cell towers – </a:t>
            </a:r>
          </a:p>
          <a:p>
            <a:pPr lvl="1"/>
            <a:r>
              <a:rPr lang="en-US" dirty="0"/>
              <a:t>FTTH equipment cabinets</a:t>
            </a:r>
          </a:p>
          <a:p>
            <a:pPr lvl="1"/>
            <a:r>
              <a:rPr lang="en-US" dirty="0"/>
              <a:t>DSL equipment cabinets</a:t>
            </a:r>
          </a:p>
          <a:p>
            <a:pPr lvl="1"/>
            <a:r>
              <a:rPr lang="en-US" dirty="0"/>
              <a:t>Cable modem nodes</a:t>
            </a:r>
          </a:p>
          <a:p>
            <a:r>
              <a:rPr lang="en-US" dirty="0"/>
              <a:t>Often structured in rings</a:t>
            </a:r>
          </a:p>
          <a:p>
            <a:pPr lvl="1"/>
            <a:r>
              <a:rPr lang="en-US" dirty="0"/>
              <a:t>Traffic can be rerouted in case of a break</a:t>
            </a:r>
          </a:p>
          <a:p>
            <a:r>
              <a:rPr lang="en-US" dirty="0"/>
              <a:t>Most commonly 2 fibers</a:t>
            </a:r>
          </a:p>
          <a:p>
            <a:pPr lvl="1"/>
            <a:r>
              <a:rPr lang="en-US" dirty="0"/>
              <a:t>Variety of wavelengths used</a:t>
            </a:r>
          </a:p>
          <a:p>
            <a:pPr lvl="1"/>
            <a:r>
              <a:rPr lang="en-US" dirty="0"/>
              <a:t>1550 nm most common, but other wavelengths becoming more important </a:t>
            </a:r>
          </a:p>
        </p:txBody>
      </p:sp>
      <p:sp>
        <p:nvSpPr>
          <p:cNvPr id="3074" name="Title 4"/>
          <p:cNvSpPr>
            <a:spLocks noGrp="1"/>
          </p:cNvSpPr>
          <p:nvPr>
            <p:ph type="title"/>
          </p:nvPr>
        </p:nvSpPr>
        <p:spPr>
          <a:xfrm>
            <a:off x="2201607" y="441696"/>
            <a:ext cx="4083746" cy="478086"/>
          </a:xfrm>
        </p:spPr>
        <p:txBody>
          <a:bodyPr/>
          <a:lstStyle/>
          <a:p>
            <a:r>
              <a:rPr lang="en-US" altLang="en-US" sz="2800" dirty="0">
                <a:solidFill>
                  <a:schemeClr val="tx1"/>
                </a:solidFill>
              </a:rPr>
              <a:t>Backhaul Networks</a:t>
            </a:r>
          </a:p>
        </p:txBody>
      </p:sp>
      <p:grpSp>
        <p:nvGrpSpPr>
          <p:cNvPr id="111" name="Group 110"/>
          <p:cNvGrpSpPr/>
          <p:nvPr/>
        </p:nvGrpSpPr>
        <p:grpSpPr>
          <a:xfrm>
            <a:off x="8947594" y="397408"/>
            <a:ext cx="4846164" cy="6098846"/>
            <a:chOff x="4673920" y="415798"/>
            <a:chExt cx="4038470" cy="5082372"/>
          </a:xfrm>
        </p:grpSpPr>
        <p:pic>
          <p:nvPicPr>
            <p:cNvPr id="22"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957012" y="415798"/>
              <a:ext cx="591299" cy="619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TextBox 25"/>
            <p:cNvSpPr txBox="1"/>
            <p:nvPr/>
          </p:nvSpPr>
          <p:spPr>
            <a:xfrm>
              <a:off x="5865607" y="1049375"/>
              <a:ext cx="843532" cy="261610"/>
            </a:xfrm>
            <a:prstGeom prst="rect">
              <a:avLst/>
            </a:prstGeom>
            <a:solidFill>
              <a:schemeClr val="bg1"/>
            </a:solidFill>
          </p:spPr>
          <p:txBody>
            <a:bodyPr wrap="square" rtlCol="0">
              <a:spAutoFit/>
            </a:bodyPr>
            <a:lstStyle/>
            <a:p>
              <a:r>
                <a:rPr lang="en-US" sz="1440" dirty="0"/>
                <a:t>PON OLT</a:t>
              </a:r>
            </a:p>
          </p:txBody>
        </p:sp>
        <p:grpSp>
          <p:nvGrpSpPr>
            <p:cNvPr id="85" name="Group 84"/>
            <p:cNvGrpSpPr/>
            <p:nvPr/>
          </p:nvGrpSpPr>
          <p:grpSpPr>
            <a:xfrm>
              <a:off x="4673920" y="1187874"/>
              <a:ext cx="4038470" cy="4310296"/>
              <a:chOff x="4724531" y="1154672"/>
              <a:chExt cx="4038470" cy="4310296"/>
            </a:xfrm>
          </p:grpSpPr>
          <p:pic>
            <p:nvPicPr>
              <p:cNvPr id="5" name="Picture 8"/>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5052433" y="2415391"/>
                <a:ext cx="196993" cy="70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8520597" y="3122769"/>
                <a:ext cx="242404" cy="862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7678393" y="2538890"/>
                <a:ext cx="214123" cy="761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6831246" y="3526071"/>
                <a:ext cx="188679" cy="671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4724531" y="4354418"/>
                <a:ext cx="404813" cy="423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8"/>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8089344" y="1154672"/>
                <a:ext cx="259131" cy="922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2"/>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6833813" y="1541843"/>
                <a:ext cx="372224" cy="3897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 name="Picture 2"/>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5691163" y="5041105"/>
                <a:ext cx="404813" cy="423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6" name="Picture 2"/>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5196849" y="1600984"/>
                <a:ext cx="372224" cy="3897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grpSp>
        <p:nvGrpSpPr>
          <p:cNvPr id="123" name="Group 122"/>
          <p:cNvGrpSpPr/>
          <p:nvPr/>
        </p:nvGrpSpPr>
        <p:grpSpPr>
          <a:xfrm>
            <a:off x="7457283" y="443128"/>
            <a:ext cx="6511508" cy="5481787"/>
            <a:chOff x="3431994" y="453898"/>
            <a:chExt cx="5426257" cy="4568156"/>
          </a:xfrm>
        </p:grpSpPr>
        <p:grpSp>
          <p:nvGrpSpPr>
            <p:cNvPr id="84" name="Group 83"/>
            <p:cNvGrpSpPr/>
            <p:nvPr/>
          </p:nvGrpSpPr>
          <p:grpSpPr>
            <a:xfrm>
              <a:off x="4171798" y="453898"/>
              <a:ext cx="4686453" cy="4568156"/>
              <a:chOff x="4171798" y="453898"/>
              <a:chExt cx="4686453" cy="4568156"/>
            </a:xfrm>
          </p:grpSpPr>
          <p:pic>
            <p:nvPicPr>
              <p:cNvPr id="1027" name="Picture 3"/>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4204105" y="453898"/>
                <a:ext cx="952500" cy="58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 name="TextBox 34"/>
              <p:cNvSpPr txBox="1"/>
              <p:nvPr/>
            </p:nvSpPr>
            <p:spPr>
              <a:xfrm>
                <a:off x="4171798" y="1034923"/>
                <a:ext cx="1581718" cy="230833"/>
              </a:xfrm>
              <a:prstGeom prst="rect">
                <a:avLst/>
              </a:prstGeom>
              <a:noFill/>
            </p:spPr>
            <p:txBody>
              <a:bodyPr wrap="square" rtlCol="0">
                <a:spAutoFit/>
              </a:bodyPr>
              <a:lstStyle/>
              <a:p>
                <a:r>
                  <a:rPr lang="en-US" sz="1200" dirty="0"/>
                  <a:t>Backhaul Equipment</a:t>
                </a:r>
              </a:p>
            </p:txBody>
          </p:sp>
          <p:grpSp>
            <p:nvGrpSpPr>
              <p:cNvPr id="81" name="Group 80"/>
              <p:cNvGrpSpPr/>
              <p:nvPr/>
            </p:nvGrpSpPr>
            <p:grpSpPr>
              <a:xfrm>
                <a:off x="4724531" y="1931585"/>
                <a:ext cx="4133720" cy="3090469"/>
                <a:chOff x="4724531" y="1931585"/>
                <a:chExt cx="4133720" cy="3090469"/>
              </a:xfrm>
            </p:grpSpPr>
            <p:grpSp>
              <p:nvGrpSpPr>
                <p:cNvPr id="75" name="Group 74"/>
                <p:cNvGrpSpPr/>
                <p:nvPr/>
              </p:nvGrpSpPr>
              <p:grpSpPr>
                <a:xfrm>
                  <a:off x="4724531" y="1931585"/>
                  <a:ext cx="4133720" cy="3090469"/>
                  <a:chOff x="4724531" y="1931585"/>
                  <a:chExt cx="4133720" cy="3090469"/>
                </a:xfrm>
              </p:grpSpPr>
              <p:pic>
                <p:nvPicPr>
                  <p:cNvPr id="37" name="Picture 3"/>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6037713" y="3300888"/>
                    <a:ext cx="476251" cy="290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 name="Picture 3"/>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7905749" y="2080202"/>
                    <a:ext cx="476251" cy="290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 name="Picture 3"/>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4724531" y="4063905"/>
                    <a:ext cx="476251" cy="290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2" name="Picture 3"/>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4962656" y="3122769"/>
                    <a:ext cx="476251" cy="290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 name="Picture 3"/>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6709139" y="4165223"/>
                    <a:ext cx="476251" cy="290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3" name="Group 72"/>
                  <p:cNvGrpSpPr/>
                  <p:nvPr/>
                </p:nvGrpSpPr>
                <p:grpSpPr>
                  <a:xfrm>
                    <a:off x="5156605" y="1931585"/>
                    <a:ext cx="3701646" cy="3090469"/>
                    <a:chOff x="5156605" y="1931585"/>
                    <a:chExt cx="3701646" cy="3090469"/>
                  </a:xfrm>
                </p:grpSpPr>
                <p:pic>
                  <p:nvPicPr>
                    <p:cNvPr id="36" name="Picture 3"/>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5156605" y="1981200"/>
                      <a:ext cx="476251" cy="290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 name="Picture 3"/>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6781800" y="1931585"/>
                      <a:ext cx="476251" cy="290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 name="Picture 3"/>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7440268" y="3300888"/>
                      <a:ext cx="476251" cy="290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 name="Picture 3"/>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5655445" y="4731541"/>
                      <a:ext cx="476251" cy="290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2" name="Straight Connector 31"/>
                    <p:cNvCxnSpPr/>
                    <p:nvPr/>
                  </p:nvCxnSpPr>
                  <p:spPr>
                    <a:xfrm>
                      <a:off x="5632856" y="2271713"/>
                      <a:ext cx="654517" cy="1029175"/>
                    </a:xfrm>
                    <a:prstGeom prst="line">
                      <a:avLst/>
                    </a:prstGeom>
                    <a:ln w="76200" cap="rnd">
                      <a:solidFill>
                        <a:srgbClr val="FF0000"/>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a:stCxn id="37" idx="2"/>
                    </p:cNvCxnSpPr>
                    <p:nvPr/>
                  </p:nvCxnSpPr>
                  <p:spPr>
                    <a:xfrm>
                      <a:off x="6275839" y="3591401"/>
                      <a:ext cx="510374" cy="560543"/>
                    </a:xfrm>
                    <a:prstGeom prst="line">
                      <a:avLst/>
                    </a:prstGeom>
                    <a:ln w="76200" cap="rnd">
                      <a:solidFill>
                        <a:srgbClr val="FF0000"/>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7074611" y="3657600"/>
                      <a:ext cx="365657" cy="494343"/>
                    </a:xfrm>
                    <a:prstGeom prst="line">
                      <a:avLst/>
                    </a:prstGeom>
                    <a:ln w="76200" cap="rnd">
                      <a:solidFill>
                        <a:srgbClr val="FF0000"/>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flipV="1">
                      <a:off x="6531026" y="3413282"/>
                      <a:ext cx="878814" cy="32863"/>
                    </a:xfrm>
                    <a:prstGeom prst="line">
                      <a:avLst/>
                    </a:prstGeom>
                    <a:ln w="76200" cap="rnd">
                      <a:solidFill>
                        <a:srgbClr val="FF0000"/>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a:off x="5613162" y="2076841"/>
                      <a:ext cx="1168638" cy="145258"/>
                    </a:xfrm>
                    <a:prstGeom prst="line">
                      <a:avLst/>
                    </a:prstGeom>
                    <a:ln w="76200" cap="rnd">
                      <a:solidFill>
                        <a:srgbClr val="FF0000"/>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H="1" flipV="1">
                      <a:off x="7251453" y="2199085"/>
                      <a:ext cx="368547" cy="1068940"/>
                    </a:xfrm>
                    <a:prstGeom prst="line">
                      <a:avLst/>
                    </a:prstGeom>
                    <a:ln w="76200" cap="rnd">
                      <a:solidFill>
                        <a:srgbClr val="FF0000"/>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pic>
                  <p:nvPicPr>
                    <p:cNvPr id="61" name="Picture 3"/>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8382000" y="4006686"/>
                      <a:ext cx="476251" cy="290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2" name="Straight Connector 61"/>
                    <p:cNvCxnSpPr/>
                    <p:nvPr/>
                  </p:nvCxnSpPr>
                  <p:spPr>
                    <a:xfrm>
                      <a:off x="7841602" y="3591401"/>
                      <a:ext cx="540398" cy="472504"/>
                    </a:xfrm>
                    <a:prstGeom prst="line">
                      <a:avLst/>
                    </a:prstGeom>
                    <a:ln w="76200" cap="rnd">
                      <a:solidFill>
                        <a:srgbClr val="FF0000"/>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a:stCxn id="44" idx="3"/>
                    </p:cNvCxnSpPr>
                    <p:nvPr/>
                  </p:nvCxnSpPr>
                  <p:spPr>
                    <a:xfrm flipV="1">
                      <a:off x="7185390" y="4242938"/>
                      <a:ext cx="1196610" cy="67542"/>
                    </a:xfrm>
                    <a:prstGeom prst="line">
                      <a:avLst/>
                    </a:prstGeom>
                    <a:ln w="76200" cap="rnd">
                      <a:solidFill>
                        <a:srgbClr val="FF0000"/>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V="1">
                      <a:off x="6110834" y="4455736"/>
                      <a:ext cx="598305" cy="273841"/>
                    </a:xfrm>
                    <a:prstGeom prst="line">
                      <a:avLst/>
                    </a:prstGeom>
                    <a:ln w="76200" cap="rnd">
                      <a:solidFill>
                        <a:srgbClr val="FF0000"/>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5454363" y="3268025"/>
                      <a:ext cx="598305" cy="186456"/>
                    </a:xfrm>
                    <a:prstGeom prst="line">
                      <a:avLst/>
                    </a:prstGeom>
                    <a:ln w="76200" cap="rnd">
                      <a:solidFill>
                        <a:srgbClr val="FF0000"/>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5196849" y="4280528"/>
                      <a:ext cx="436007" cy="497753"/>
                    </a:xfrm>
                    <a:prstGeom prst="line">
                      <a:avLst/>
                    </a:prstGeom>
                    <a:ln w="76200" cap="rnd">
                      <a:solidFill>
                        <a:srgbClr val="FF0000"/>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V="1">
                      <a:off x="5196849" y="3429713"/>
                      <a:ext cx="3933" cy="665190"/>
                    </a:xfrm>
                    <a:prstGeom prst="line">
                      <a:avLst/>
                    </a:prstGeom>
                    <a:ln w="76200" cap="rnd">
                      <a:solidFill>
                        <a:srgbClr val="FF0000"/>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5289914" y="2271713"/>
                      <a:ext cx="0" cy="851056"/>
                    </a:xfrm>
                    <a:prstGeom prst="line">
                      <a:avLst/>
                    </a:prstGeom>
                    <a:ln w="76200" cap="rnd">
                      <a:solidFill>
                        <a:srgbClr val="FF0000"/>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grpSp>
            </p:grpSp>
            <p:cxnSp>
              <p:nvCxnSpPr>
                <p:cNvPr id="90" name="Straight Connector 89"/>
                <p:cNvCxnSpPr>
                  <a:stCxn id="39" idx="1"/>
                </p:cNvCxnSpPr>
                <p:nvPr/>
              </p:nvCxnSpPr>
              <p:spPr>
                <a:xfrm flipH="1" flipV="1">
                  <a:off x="7292950" y="1981200"/>
                  <a:ext cx="612799" cy="244259"/>
                </a:xfrm>
                <a:prstGeom prst="line">
                  <a:avLst/>
                </a:prstGeom>
                <a:ln w="76200" cap="rnd">
                  <a:solidFill>
                    <a:srgbClr val="FF0000"/>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8058150" y="2377860"/>
                  <a:ext cx="462447" cy="1628826"/>
                </a:xfrm>
                <a:prstGeom prst="line">
                  <a:avLst/>
                </a:prstGeom>
                <a:ln w="76200" cap="rnd">
                  <a:solidFill>
                    <a:srgbClr val="FF0000"/>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grpSp>
        </p:grpSp>
        <p:sp>
          <p:nvSpPr>
            <p:cNvPr id="114" name="TextBox 113"/>
            <p:cNvSpPr txBox="1"/>
            <p:nvPr/>
          </p:nvSpPr>
          <p:spPr>
            <a:xfrm>
              <a:off x="3431994" y="1621743"/>
              <a:ext cx="1434640" cy="507832"/>
            </a:xfrm>
            <a:prstGeom prst="rect">
              <a:avLst/>
            </a:prstGeom>
            <a:noFill/>
          </p:spPr>
          <p:txBody>
            <a:bodyPr wrap="square" rtlCol="0">
              <a:spAutoFit/>
            </a:bodyPr>
            <a:lstStyle/>
            <a:p>
              <a:r>
                <a:rPr lang="en-US" sz="1680" dirty="0"/>
                <a:t>2 fibers typical per connection</a:t>
              </a:r>
            </a:p>
          </p:txBody>
        </p:sp>
        <p:cxnSp>
          <p:nvCxnSpPr>
            <p:cNvPr id="118" name="Straight Arrow Connector 117"/>
            <p:cNvCxnSpPr/>
            <p:nvPr/>
          </p:nvCxnSpPr>
          <p:spPr>
            <a:xfrm>
              <a:off x="4673920" y="2023927"/>
              <a:ext cx="587367" cy="353933"/>
            </a:xfrm>
            <a:prstGeom prst="straightConnector1">
              <a:avLst/>
            </a:prstGeom>
            <a:ln w="28575" cap="rnd">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126" name="Group 125"/>
          <p:cNvGrpSpPr/>
          <p:nvPr/>
        </p:nvGrpSpPr>
        <p:grpSpPr>
          <a:xfrm>
            <a:off x="7377772" y="3180860"/>
            <a:ext cx="7182509" cy="4343490"/>
            <a:chOff x="3365735" y="2735341"/>
            <a:chExt cx="5985424" cy="3619575"/>
          </a:xfrm>
        </p:grpSpPr>
        <p:grpSp>
          <p:nvGrpSpPr>
            <p:cNvPr id="125" name="Group 124"/>
            <p:cNvGrpSpPr/>
            <p:nvPr/>
          </p:nvGrpSpPr>
          <p:grpSpPr>
            <a:xfrm>
              <a:off x="3365735" y="2735341"/>
              <a:ext cx="5985424" cy="3560477"/>
              <a:chOff x="3365735" y="2735341"/>
              <a:chExt cx="5985424" cy="3560477"/>
            </a:xfrm>
          </p:grpSpPr>
          <p:grpSp>
            <p:nvGrpSpPr>
              <p:cNvPr id="112" name="Group 111"/>
              <p:cNvGrpSpPr/>
              <p:nvPr/>
            </p:nvGrpSpPr>
            <p:grpSpPr>
              <a:xfrm>
                <a:off x="3365735" y="2735341"/>
                <a:ext cx="4778139" cy="3560477"/>
                <a:chOff x="3365735" y="2735341"/>
                <a:chExt cx="4778139" cy="3560477"/>
              </a:xfrm>
            </p:grpSpPr>
            <p:pic>
              <p:nvPicPr>
                <p:cNvPr id="14" name="Picture 13"/>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6131696" y="5725647"/>
                  <a:ext cx="523875" cy="521547"/>
                </a:xfrm>
                <a:prstGeom prst="rect">
                  <a:avLst/>
                </a:prstGeom>
              </p:spPr>
            </p:pic>
            <p:pic>
              <p:nvPicPr>
                <p:cNvPr id="33" name="Picture 32"/>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3365735" y="3603997"/>
                  <a:ext cx="461961" cy="459908"/>
                </a:xfrm>
                <a:prstGeom prst="rect">
                  <a:avLst/>
                </a:prstGeom>
              </p:spPr>
            </p:pic>
            <p:pic>
              <p:nvPicPr>
                <p:cNvPr id="76" name="Picture 75"/>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3596715" y="4161464"/>
                  <a:ext cx="461961" cy="459908"/>
                </a:xfrm>
                <a:prstGeom prst="rect">
                  <a:avLst/>
                </a:prstGeom>
              </p:spPr>
            </p:pic>
            <p:pic>
              <p:nvPicPr>
                <p:cNvPr id="77" name="Picture 76"/>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7619999" y="4500507"/>
                  <a:ext cx="523875" cy="521547"/>
                </a:xfrm>
                <a:prstGeom prst="rect">
                  <a:avLst/>
                </a:prstGeom>
              </p:spPr>
            </p:pic>
            <p:pic>
              <p:nvPicPr>
                <p:cNvPr id="1028" name="Picture 4" descr="C:\Users\mboxer\AppData\Local\Microsoft\Windows\Temporary Internet Files\Content.IE5\BAF7BX3J\MC900434847[1].png"/>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4388319" y="5143694"/>
                  <a:ext cx="872968" cy="872968"/>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mboxer\AppData\Local\Microsoft\Windows\Temporary Internet Files\Content.IE5\4XJ1G9QE\MC900311346[1].wmf"/>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3504852" y="4930146"/>
                  <a:ext cx="645688" cy="53482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mboxer\AppData\Local\Microsoft\Windows\Temporary Internet Files\Content.IE5\9RHPH3WY\MC900434215[1].wmf"/>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6898253" y="5177391"/>
                  <a:ext cx="1143000" cy="983374"/>
                </a:xfrm>
                <a:prstGeom prst="rect">
                  <a:avLst/>
                </a:prstGeom>
                <a:noFill/>
                <a:extLst>
                  <a:ext uri="{909E8E84-426E-40DD-AFC4-6F175D3DCCD1}">
                    <a14:hiddenFill xmlns:a14="http://schemas.microsoft.com/office/drawing/2010/main">
                      <a:solidFill>
                        <a:srgbClr val="FFFFFF"/>
                      </a:solidFill>
                    </a14:hiddenFill>
                  </a:ext>
                </a:extLst>
              </p:spPr>
            </p:pic>
            <p:sp>
              <p:nvSpPr>
                <p:cNvPr id="82" name="TextBox 81"/>
                <p:cNvSpPr txBox="1"/>
                <p:nvPr/>
              </p:nvSpPr>
              <p:spPr>
                <a:xfrm>
                  <a:off x="4284925" y="5847085"/>
                  <a:ext cx="790859" cy="384721"/>
                </a:xfrm>
                <a:prstGeom prst="rect">
                  <a:avLst/>
                </a:prstGeom>
                <a:solidFill>
                  <a:schemeClr val="bg1"/>
                </a:solidFill>
              </p:spPr>
              <p:txBody>
                <a:bodyPr wrap="square" rtlCol="0">
                  <a:spAutoFit/>
                </a:bodyPr>
                <a:lstStyle/>
                <a:p>
                  <a:r>
                    <a:rPr lang="en-US" sz="1200" dirty="0"/>
                    <a:t>Office buildings</a:t>
                  </a:r>
                </a:p>
              </p:txBody>
            </p:sp>
            <p:sp>
              <p:nvSpPr>
                <p:cNvPr id="83" name="TextBox 82"/>
                <p:cNvSpPr txBox="1"/>
                <p:nvPr/>
              </p:nvSpPr>
              <p:spPr>
                <a:xfrm>
                  <a:off x="3413246" y="5434312"/>
                  <a:ext cx="790859" cy="384721"/>
                </a:xfrm>
                <a:prstGeom prst="rect">
                  <a:avLst/>
                </a:prstGeom>
                <a:solidFill>
                  <a:schemeClr val="bg1"/>
                </a:solidFill>
              </p:spPr>
              <p:txBody>
                <a:bodyPr wrap="square" rtlCol="0">
                  <a:spAutoFit/>
                </a:bodyPr>
                <a:lstStyle/>
                <a:p>
                  <a:r>
                    <a:rPr lang="en-US" sz="1200" dirty="0"/>
                    <a:t>Apartment buildings</a:t>
                  </a:r>
                </a:p>
              </p:txBody>
            </p:sp>
            <p:pic>
              <p:nvPicPr>
                <p:cNvPr id="1032" name="Picture 8" descr="C:\Users\mboxer\AppData\Local\Microsoft\Windows\Temporary Internet Files\Content.IE5\3G0SSY81\MC900297279[1].wmf"/>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5348666" y="5634367"/>
                  <a:ext cx="568380" cy="541773"/>
                </a:xfrm>
                <a:prstGeom prst="rect">
                  <a:avLst/>
                </a:prstGeom>
                <a:noFill/>
                <a:extLst>
                  <a:ext uri="{909E8E84-426E-40DD-AFC4-6F175D3DCCD1}">
                    <a14:hiddenFill xmlns:a14="http://schemas.microsoft.com/office/drawing/2010/main">
                      <a:solidFill>
                        <a:srgbClr val="FFFFFF"/>
                      </a:solidFill>
                    </a14:hiddenFill>
                  </a:ext>
                </a:extLst>
              </p:spPr>
            </p:pic>
            <p:sp>
              <p:nvSpPr>
                <p:cNvPr id="86" name="TextBox 85"/>
                <p:cNvSpPr txBox="1"/>
                <p:nvPr/>
              </p:nvSpPr>
              <p:spPr>
                <a:xfrm>
                  <a:off x="7162894" y="6064985"/>
                  <a:ext cx="790859" cy="230833"/>
                </a:xfrm>
                <a:prstGeom prst="rect">
                  <a:avLst/>
                </a:prstGeom>
                <a:solidFill>
                  <a:schemeClr val="bg1"/>
                </a:solidFill>
              </p:spPr>
              <p:txBody>
                <a:bodyPr wrap="square" rtlCol="0">
                  <a:spAutoFit/>
                </a:bodyPr>
                <a:lstStyle/>
                <a:p>
                  <a:r>
                    <a:rPr lang="en-US" sz="1200" dirty="0"/>
                    <a:t>Schools</a:t>
                  </a:r>
                </a:p>
              </p:txBody>
            </p:sp>
            <p:sp>
              <p:nvSpPr>
                <p:cNvPr id="87" name="TextBox 86"/>
                <p:cNvSpPr txBox="1"/>
                <p:nvPr/>
              </p:nvSpPr>
              <p:spPr>
                <a:xfrm>
                  <a:off x="5319975" y="6064985"/>
                  <a:ext cx="790859" cy="230833"/>
                </a:xfrm>
                <a:prstGeom prst="rect">
                  <a:avLst/>
                </a:prstGeom>
                <a:solidFill>
                  <a:schemeClr val="bg1"/>
                </a:solidFill>
              </p:spPr>
              <p:txBody>
                <a:bodyPr wrap="square" rtlCol="0">
                  <a:spAutoFit/>
                </a:bodyPr>
                <a:lstStyle/>
                <a:p>
                  <a:r>
                    <a:rPr lang="en-US" sz="1200" dirty="0"/>
                    <a:t>Stores</a:t>
                  </a:r>
                </a:p>
              </p:txBody>
            </p:sp>
            <p:cxnSp>
              <p:nvCxnSpPr>
                <p:cNvPr id="91" name="Straight Connector 90"/>
                <p:cNvCxnSpPr>
                  <a:cxnSpLocks/>
                  <a:stCxn id="27" idx="1"/>
                  <a:endCxn id="33" idx="3"/>
                </p:cNvCxnSpPr>
                <p:nvPr/>
              </p:nvCxnSpPr>
              <p:spPr>
                <a:xfrm flipH="1" flipV="1">
                  <a:off x="3827696" y="3833951"/>
                  <a:ext cx="846224" cy="765600"/>
                </a:xfrm>
                <a:prstGeom prst="line">
                  <a:avLst/>
                </a:prstGeom>
                <a:ln w="28575" cap="rnd">
                  <a:solidFill>
                    <a:srgbClr val="FF0000"/>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flipH="1" flipV="1">
                  <a:off x="4058677" y="4455736"/>
                  <a:ext cx="665854" cy="136920"/>
                </a:xfrm>
                <a:prstGeom prst="line">
                  <a:avLst/>
                </a:prstGeom>
                <a:ln w="28575" cap="rnd">
                  <a:solidFill>
                    <a:srgbClr val="FF0000"/>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flipH="1">
                  <a:off x="4058676" y="4729577"/>
                  <a:ext cx="665855" cy="523459"/>
                </a:xfrm>
                <a:prstGeom prst="line">
                  <a:avLst/>
                </a:prstGeom>
                <a:ln w="28575" cap="rnd">
                  <a:solidFill>
                    <a:srgbClr val="FF0000"/>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a:endCxn id="1028" idx="0"/>
                </p:cNvCxnSpPr>
                <p:nvPr/>
              </p:nvCxnSpPr>
              <p:spPr>
                <a:xfrm flipH="1">
                  <a:off x="4824803" y="4779375"/>
                  <a:ext cx="102713" cy="364319"/>
                </a:xfrm>
                <a:prstGeom prst="line">
                  <a:avLst/>
                </a:prstGeom>
                <a:ln w="28575" cap="rnd">
                  <a:solidFill>
                    <a:srgbClr val="FF0000"/>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flipH="1">
                  <a:off x="5818118" y="5290829"/>
                  <a:ext cx="75452" cy="442933"/>
                </a:xfrm>
                <a:prstGeom prst="line">
                  <a:avLst/>
                </a:prstGeom>
                <a:ln w="28575" cap="rnd">
                  <a:solidFill>
                    <a:srgbClr val="FF0000"/>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a:endCxn id="14" idx="0"/>
                </p:cNvCxnSpPr>
                <p:nvPr/>
              </p:nvCxnSpPr>
              <p:spPr>
                <a:xfrm>
                  <a:off x="6045970" y="5443229"/>
                  <a:ext cx="347664" cy="282418"/>
                </a:xfrm>
                <a:prstGeom prst="line">
                  <a:avLst/>
                </a:prstGeom>
                <a:ln w="28575" cap="rnd">
                  <a:solidFill>
                    <a:srgbClr val="FF0000"/>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a:off x="6078829" y="5111827"/>
                  <a:ext cx="469482" cy="85730"/>
                </a:xfrm>
                <a:prstGeom prst="line">
                  <a:avLst/>
                </a:prstGeom>
                <a:ln w="28575" cap="rnd">
                  <a:solidFill>
                    <a:srgbClr val="FF0000"/>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6078829" y="5111827"/>
                  <a:ext cx="891604" cy="793426"/>
                </a:xfrm>
                <a:prstGeom prst="line">
                  <a:avLst/>
                </a:prstGeom>
                <a:ln w="28575" cap="rnd">
                  <a:solidFill>
                    <a:srgbClr val="FF0000"/>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pic>
              <p:nvPicPr>
                <p:cNvPr id="120" name="Picture 8"/>
                <p:cNvPicPr>
                  <a:picLocks noChangeAspect="1"/>
                </p:cNvPicPr>
                <p:nvPr/>
              </p:nvPicPr>
              <p:blipFill>
                <a:blip r:embed="rId20" cstate="email">
                  <a:extLst>
                    <a:ext uri="{28A0092B-C50C-407E-A947-70E740481C1C}">
                      <a14:useLocalDpi xmlns:a14="http://schemas.microsoft.com/office/drawing/2010/main"/>
                    </a:ext>
                  </a:extLst>
                </a:blip>
                <a:srcRect/>
                <a:stretch>
                  <a:fillRect/>
                </a:stretch>
              </p:blipFill>
              <p:spPr bwMode="auto">
                <a:xfrm>
                  <a:off x="4138672" y="2735341"/>
                  <a:ext cx="274881" cy="978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 name="Picture 8"/>
                <p:cNvPicPr>
                  <a:picLocks noChangeAspect="1"/>
                </p:cNvPicPr>
                <p:nvPr/>
              </p:nvPicPr>
              <p:blipFill>
                <a:blip r:embed="rId21" cstate="email">
                  <a:extLst>
                    <a:ext uri="{28A0092B-C50C-407E-A947-70E740481C1C}">
                      <a14:useLocalDpi xmlns:a14="http://schemas.microsoft.com/office/drawing/2010/main"/>
                    </a:ext>
                  </a:extLst>
                </a:blip>
                <a:srcRect/>
                <a:stretch>
                  <a:fillRect/>
                </a:stretch>
              </p:blipFill>
              <p:spPr bwMode="auto">
                <a:xfrm>
                  <a:off x="6583339" y="5015237"/>
                  <a:ext cx="142766" cy="508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2" name="Straight Connector 121"/>
                <p:cNvCxnSpPr/>
                <p:nvPr/>
              </p:nvCxnSpPr>
              <p:spPr>
                <a:xfrm flipV="1">
                  <a:off x="6094471" y="4731541"/>
                  <a:ext cx="1504878" cy="360120"/>
                </a:xfrm>
                <a:prstGeom prst="line">
                  <a:avLst/>
                </a:prstGeom>
                <a:ln w="28575" cap="rnd">
                  <a:solidFill>
                    <a:srgbClr val="FF0000"/>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4284925" y="3554090"/>
                  <a:ext cx="395430" cy="1038566"/>
                </a:xfrm>
                <a:prstGeom prst="line">
                  <a:avLst/>
                </a:prstGeom>
                <a:ln w="28575" cap="rnd">
                  <a:solidFill>
                    <a:srgbClr val="FF0000"/>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grpSp>
          <p:sp>
            <p:nvSpPr>
              <p:cNvPr id="131" name="TextBox 130"/>
              <p:cNvSpPr txBox="1"/>
              <p:nvPr/>
            </p:nvSpPr>
            <p:spPr>
              <a:xfrm>
                <a:off x="7916519" y="4941748"/>
                <a:ext cx="1434640" cy="507832"/>
              </a:xfrm>
              <a:prstGeom prst="rect">
                <a:avLst/>
              </a:prstGeom>
              <a:noFill/>
            </p:spPr>
            <p:txBody>
              <a:bodyPr wrap="square" rtlCol="0">
                <a:spAutoFit/>
              </a:bodyPr>
              <a:lstStyle/>
              <a:p>
                <a:r>
                  <a:rPr lang="en-US" sz="1680" dirty="0"/>
                  <a:t>1 fiber typical per connection</a:t>
                </a:r>
              </a:p>
            </p:txBody>
          </p:sp>
          <p:cxnSp>
            <p:nvCxnSpPr>
              <p:cNvPr id="132" name="Straight Arrow Connector 131"/>
              <p:cNvCxnSpPr/>
              <p:nvPr/>
            </p:nvCxnSpPr>
            <p:spPr>
              <a:xfrm flipH="1" flipV="1">
                <a:off x="7155426" y="4876797"/>
                <a:ext cx="761093" cy="281565"/>
              </a:xfrm>
              <a:prstGeom prst="straightConnector1">
                <a:avLst/>
              </a:prstGeom>
              <a:ln w="28575" cap="rnd">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134" name="TextBox 133"/>
            <p:cNvSpPr txBox="1"/>
            <p:nvPr/>
          </p:nvSpPr>
          <p:spPr>
            <a:xfrm>
              <a:off x="6056051" y="6124083"/>
              <a:ext cx="790859" cy="230833"/>
            </a:xfrm>
            <a:prstGeom prst="rect">
              <a:avLst/>
            </a:prstGeom>
            <a:solidFill>
              <a:schemeClr val="bg1"/>
            </a:solidFill>
          </p:spPr>
          <p:txBody>
            <a:bodyPr wrap="square" rtlCol="0">
              <a:spAutoFit/>
            </a:bodyPr>
            <a:lstStyle/>
            <a:p>
              <a:r>
                <a:rPr lang="en-US" sz="1200" dirty="0"/>
                <a:t>Homes</a:t>
              </a:r>
            </a:p>
          </p:txBody>
        </p:sp>
      </p:grpSp>
    </p:spTree>
    <p:extLst>
      <p:ext uri="{BB962C8B-B14F-4D97-AF65-F5344CB8AC3E}">
        <p14:creationId xmlns:p14="http://schemas.microsoft.com/office/powerpoint/2010/main" val="4110278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3"/>
                                        </p:tgtEl>
                                        <p:attrNameLst>
                                          <p:attrName>style.visibility</p:attrName>
                                        </p:attrNameLst>
                                      </p:cBhvr>
                                      <p:to>
                                        <p:strVal val="visible"/>
                                      </p:to>
                                    </p:set>
                                    <p:animEffect transition="in" filter="fade">
                                      <p:cBhvr>
                                        <p:cTn id="7" dur="500"/>
                                        <p:tgtEl>
                                          <p:spTgt spid="1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1"/>
                                        </p:tgtEl>
                                        <p:attrNameLst>
                                          <p:attrName>style.visibility</p:attrName>
                                        </p:attrNameLst>
                                      </p:cBhvr>
                                      <p:to>
                                        <p:strVal val="visible"/>
                                      </p:to>
                                    </p:set>
                                    <p:animEffect transition="in" filter="fade">
                                      <p:cBhvr>
                                        <p:cTn id="12" dur="500"/>
                                        <p:tgtEl>
                                          <p:spTgt spid="1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6"/>
                                        </p:tgtEl>
                                        <p:attrNameLst>
                                          <p:attrName>style.visibility</p:attrName>
                                        </p:attrNameLst>
                                      </p:cBhvr>
                                      <p:to>
                                        <p:strVal val="visible"/>
                                      </p:to>
                                    </p:set>
                                    <p:animEffect transition="in" filter="fade">
                                      <p:cBhvr>
                                        <p:cTn id="17" dur="500"/>
                                        <p:tgtEl>
                                          <p:spTgt spid="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7D9E375-3018-465E-9FF3-0EC553789C31}"/>
              </a:ext>
            </a:extLst>
          </p:cNvPr>
          <p:cNvPicPr>
            <a:picLocks noChangeAspect="1"/>
          </p:cNvPicPr>
          <p:nvPr/>
        </p:nvPicPr>
        <p:blipFill>
          <a:blip r:embed="rId2"/>
          <a:stretch>
            <a:fillRect/>
          </a:stretch>
        </p:blipFill>
        <p:spPr>
          <a:xfrm>
            <a:off x="9423400" y="352426"/>
            <a:ext cx="4902200" cy="6823994"/>
          </a:xfrm>
          <a:prstGeom prst="rect">
            <a:avLst/>
          </a:prstGeom>
        </p:spPr>
      </p:pic>
      <p:sp>
        <p:nvSpPr>
          <p:cNvPr id="3" name="Title 2">
            <a:extLst>
              <a:ext uri="{FF2B5EF4-FFF2-40B4-BE49-F238E27FC236}">
                <a16:creationId xmlns:a16="http://schemas.microsoft.com/office/drawing/2014/main" id="{259EFC71-A17F-4F7F-804D-18A851504C89}"/>
              </a:ext>
            </a:extLst>
          </p:cNvPr>
          <p:cNvSpPr>
            <a:spLocks noGrp="1"/>
          </p:cNvSpPr>
          <p:nvPr>
            <p:ph type="title"/>
          </p:nvPr>
        </p:nvSpPr>
        <p:spPr>
          <a:xfrm>
            <a:off x="2418080" y="352426"/>
            <a:ext cx="4770298" cy="606188"/>
          </a:xfrm>
        </p:spPr>
        <p:txBody>
          <a:bodyPr/>
          <a:lstStyle/>
          <a:p>
            <a:r>
              <a:rPr lang="en-US" sz="3200" dirty="0">
                <a:solidFill>
                  <a:schemeClr val="tx1"/>
                </a:solidFill>
              </a:rPr>
              <a:t>Backhaul equipment</a:t>
            </a:r>
          </a:p>
        </p:txBody>
      </p:sp>
      <p:sp>
        <p:nvSpPr>
          <p:cNvPr id="4" name="Text Placeholder 3">
            <a:extLst>
              <a:ext uri="{FF2B5EF4-FFF2-40B4-BE49-F238E27FC236}">
                <a16:creationId xmlns:a16="http://schemas.microsoft.com/office/drawing/2014/main" id="{737E67D8-8796-43C0-A428-8404CC4A47CA}"/>
              </a:ext>
            </a:extLst>
          </p:cNvPr>
          <p:cNvSpPr>
            <a:spLocks noGrp="1"/>
          </p:cNvSpPr>
          <p:nvPr>
            <p:ph type="body" sz="quarter" idx="12"/>
          </p:nvPr>
        </p:nvSpPr>
        <p:spPr>
          <a:xfrm>
            <a:off x="200415" y="2024496"/>
            <a:ext cx="6744652" cy="4002807"/>
          </a:xfrm>
        </p:spPr>
        <p:txBody>
          <a:bodyPr/>
          <a:lstStyle/>
          <a:p>
            <a:r>
              <a:rPr lang="en-US" sz="2800" dirty="0"/>
              <a:t>Equipment comes in different shapes and sizes and capacities/functions</a:t>
            </a:r>
          </a:p>
          <a:p>
            <a:r>
              <a:rPr lang="en-US" sz="2800" dirty="0"/>
              <a:t>Often either 120V AC or 48V DC power</a:t>
            </a:r>
          </a:p>
          <a:p>
            <a:r>
              <a:rPr lang="en-US" sz="2800" dirty="0"/>
              <a:t>Cooling is very important</a:t>
            </a:r>
          </a:p>
          <a:p>
            <a:r>
              <a:rPr lang="en-US" sz="2800" dirty="0"/>
              <a:t>Fiber is often connected using a “small form-factor pluggable” (SFP)</a:t>
            </a:r>
          </a:p>
          <a:p>
            <a:pPr lvl="1"/>
            <a:r>
              <a:rPr lang="en-US" sz="2800" dirty="0"/>
              <a:t>Includes laser and detector</a:t>
            </a:r>
          </a:p>
          <a:p>
            <a:pPr lvl="1"/>
            <a:r>
              <a:rPr lang="en-US" sz="2800" dirty="0"/>
              <a:t>Vary in speeds, wavelengths, and distances</a:t>
            </a:r>
          </a:p>
          <a:p>
            <a:endParaRPr lang="en-US" sz="2800" dirty="0"/>
          </a:p>
        </p:txBody>
      </p:sp>
      <p:pic>
        <p:nvPicPr>
          <p:cNvPr id="6" name="Picture 5">
            <a:extLst>
              <a:ext uri="{FF2B5EF4-FFF2-40B4-BE49-F238E27FC236}">
                <a16:creationId xmlns:a16="http://schemas.microsoft.com/office/drawing/2014/main" id="{468B1787-5C7F-4A91-A236-4D599C2E90EF}"/>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188378" y="2731769"/>
            <a:ext cx="2463447" cy="2588262"/>
          </a:xfrm>
          <a:prstGeom prst="rect">
            <a:avLst/>
          </a:prstGeom>
        </p:spPr>
      </p:pic>
      <p:cxnSp>
        <p:nvCxnSpPr>
          <p:cNvPr id="9" name="Straight Arrow Connector 8">
            <a:extLst>
              <a:ext uri="{FF2B5EF4-FFF2-40B4-BE49-F238E27FC236}">
                <a16:creationId xmlns:a16="http://schemas.microsoft.com/office/drawing/2014/main" id="{D8BD040B-2D3C-44EF-95BA-7856779211DB}"/>
              </a:ext>
            </a:extLst>
          </p:cNvPr>
          <p:cNvCxnSpPr>
            <a:cxnSpLocks/>
          </p:cNvCxnSpPr>
          <p:nvPr/>
        </p:nvCxnSpPr>
        <p:spPr>
          <a:xfrm flipV="1">
            <a:off x="8813800" y="3902827"/>
            <a:ext cx="2209800" cy="4953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5DE5D66-DE85-4593-9182-01BC8B1373AD}"/>
              </a:ext>
            </a:extLst>
          </p:cNvPr>
          <p:cNvSpPr txBox="1"/>
          <p:nvPr/>
        </p:nvSpPr>
        <p:spPr>
          <a:xfrm>
            <a:off x="7453949" y="5175968"/>
            <a:ext cx="638316" cy="424732"/>
          </a:xfrm>
          <a:prstGeom prst="rect">
            <a:avLst/>
          </a:prstGeom>
          <a:noFill/>
        </p:spPr>
        <p:txBody>
          <a:bodyPr wrap="none" rtlCol="0">
            <a:spAutoFit/>
          </a:bodyPr>
          <a:lstStyle/>
          <a:p>
            <a:r>
              <a:rPr lang="en-US" dirty="0"/>
              <a:t>SFP</a:t>
            </a:r>
          </a:p>
        </p:txBody>
      </p:sp>
    </p:spTree>
    <p:extLst>
      <p:ext uri="{BB962C8B-B14F-4D97-AF65-F5344CB8AC3E}">
        <p14:creationId xmlns:p14="http://schemas.microsoft.com/office/powerpoint/2010/main" val="4002958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E9F8A-536C-4404-98CD-D84DD7741CCC}"/>
              </a:ext>
            </a:extLst>
          </p:cNvPr>
          <p:cNvSpPr>
            <a:spLocks noGrp="1"/>
          </p:cNvSpPr>
          <p:nvPr>
            <p:ph type="title"/>
          </p:nvPr>
        </p:nvSpPr>
        <p:spPr>
          <a:xfrm>
            <a:off x="0" y="2936702"/>
            <a:ext cx="2989580" cy="861925"/>
          </a:xfrm>
        </p:spPr>
        <p:txBody>
          <a:bodyPr/>
          <a:lstStyle/>
          <a:p>
            <a:r>
              <a:rPr lang="en-US" sz="2800" dirty="0">
                <a:solidFill>
                  <a:schemeClr val="tx1"/>
                </a:solidFill>
              </a:rPr>
              <a:t>Example SFP specifications</a:t>
            </a:r>
          </a:p>
        </p:txBody>
      </p:sp>
      <p:pic>
        <p:nvPicPr>
          <p:cNvPr id="4" name="Picture 3">
            <a:extLst>
              <a:ext uri="{FF2B5EF4-FFF2-40B4-BE49-F238E27FC236}">
                <a16:creationId xmlns:a16="http://schemas.microsoft.com/office/drawing/2014/main" id="{BE352475-3F3E-42BA-81E8-1EA5DD5DF57B}"/>
              </a:ext>
            </a:extLst>
          </p:cNvPr>
          <p:cNvPicPr>
            <a:picLocks noChangeAspect="1"/>
          </p:cNvPicPr>
          <p:nvPr/>
        </p:nvPicPr>
        <p:blipFill>
          <a:blip r:embed="rId2"/>
          <a:stretch>
            <a:fillRect/>
          </a:stretch>
        </p:blipFill>
        <p:spPr>
          <a:xfrm>
            <a:off x="2743201" y="0"/>
            <a:ext cx="11887200" cy="8302172"/>
          </a:xfrm>
          <a:prstGeom prst="rect">
            <a:avLst/>
          </a:prstGeom>
        </p:spPr>
      </p:pic>
    </p:spTree>
    <p:extLst>
      <p:ext uri="{BB962C8B-B14F-4D97-AF65-F5344CB8AC3E}">
        <p14:creationId xmlns:p14="http://schemas.microsoft.com/office/powerpoint/2010/main" val="3509100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3B1955-483F-47DE-83F6-DE5E318FCF22}"/>
              </a:ext>
            </a:extLst>
          </p:cNvPr>
          <p:cNvPicPr>
            <a:picLocks noChangeAspect="1"/>
          </p:cNvPicPr>
          <p:nvPr/>
        </p:nvPicPr>
        <p:blipFill>
          <a:blip r:embed="rId3"/>
          <a:stretch>
            <a:fillRect/>
          </a:stretch>
        </p:blipFill>
        <p:spPr>
          <a:xfrm>
            <a:off x="861348" y="1584046"/>
            <a:ext cx="13366179" cy="5593994"/>
          </a:xfrm>
          <a:prstGeom prst="rect">
            <a:avLst/>
          </a:prstGeom>
        </p:spPr>
      </p:pic>
      <p:sp>
        <p:nvSpPr>
          <p:cNvPr id="5" name="Title 1">
            <a:extLst>
              <a:ext uri="{FF2B5EF4-FFF2-40B4-BE49-F238E27FC236}">
                <a16:creationId xmlns:a16="http://schemas.microsoft.com/office/drawing/2014/main" id="{7F355955-E0AB-4AD8-BC29-761CC3F11DFF}"/>
              </a:ext>
            </a:extLst>
          </p:cNvPr>
          <p:cNvSpPr txBox="1">
            <a:spLocks/>
          </p:cNvSpPr>
          <p:nvPr/>
        </p:nvSpPr>
        <p:spPr>
          <a:xfrm>
            <a:off x="2166396" y="-6630"/>
            <a:ext cx="12618720" cy="1590676"/>
          </a:xfrm>
          <a:prstGeom prst="rect">
            <a:avLst/>
          </a:prstGeom>
        </p:spPr>
        <p:txBody>
          <a:bodyPr vert="horz" lIns="109728" tIns="54864" rIns="109728" bIns="54864" rtlCol="0" anchor="ctr">
            <a:normAutofit/>
          </a:bodyPr>
          <a:lstStyle>
            <a:lvl1pPr algn="l" defTabSz="914377" rtl="0" eaLnBrk="1" latinLnBrk="0" hangingPunct="1">
              <a:lnSpc>
                <a:spcPct val="90000"/>
              </a:lnSpc>
              <a:spcBef>
                <a:spcPct val="0"/>
              </a:spcBef>
              <a:buNone/>
              <a:defRPr sz="4400" kern="1200">
                <a:solidFill>
                  <a:schemeClr val="accent3"/>
                </a:solidFill>
                <a:latin typeface="Open Sans" charset="0"/>
                <a:ea typeface="Open Sans" charset="0"/>
                <a:cs typeface="Open Sans" charset="0"/>
              </a:defRPr>
            </a:lvl1pPr>
          </a:lstStyle>
          <a:p>
            <a:pPr defTabSz="1097280"/>
            <a:r>
              <a:rPr lang="en-US" sz="2800" dirty="0">
                <a:solidFill>
                  <a:srgbClr val="2B2B2B"/>
                </a:solidFill>
                <a:latin typeface="+mn-lt"/>
                <a:ea typeface="Franklin Gothic Book" charset="0"/>
                <a:cs typeface="Franklin Gothic Book" charset="0"/>
              </a:rPr>
              <a:t>Converged Networks</a:t>
            </a:r>
          </a:p>
        </p:txBody>
      </p:sp>
    </p:spTree>
    <p:extLst>
      <p:ext uri="{BB962C8B-B14F-4D97-AF65-F5344CB8AC3E}">
        <p14:creationId xmlns:p14="http://schemas.microsoft.com/office/powerpoint/2010/main" val="24614104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38670" y="1955614"/>
            <a:ext cx="14312233" cy="48237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2440990" y="6779412"/>
            <a:ext cx="9748421" cy="369332"/>
          </a:xfrm>
          <a:prstGeom prst="rect">
            <a:avLst/>
          </a:prstGeom>
        </p:spPr>
        <p:txBody>
          <a:bodyPr wrap="square" lIns="109728" tIns="54864" rIns="109728" bIns="54864">
            <a:spAutoFit/>
          </a:bodyPr>
          <a:lstStyle/>
          <a:p>
            <a:pPr algn="ctr"/>
            <a:r>
              <a:rPr lang="en-US" sz="1700" dirty="0">
                <a:solidFill>
                  <a:schemeClr val="accent1">
                    <a:lumMod val="75000"/>
                  </a:schemeClr>
                </a:solidFill>
                <a:latin typeface="+mj-lt"/>
              </a:rPr>
              <a:t>SOURCE: </a:t>
            </a:r>
            <a:r>
              <a:rPr lang="en-US" sz="1700" dirty="0">
                <a:latin typeface="+mj-lt"/>
              </a:rPr>
              <a:t>Nokia_Light_Reading_Fixed_for_Mobile_Transport_White_Paper_EN</a:t>
            </a:r>
          </a:p>
        </p:txBody>
      </p:sp>
      <p:sp>
        <p:nvSpPr>
          <p:cNvPr id="6" name="Title 1"/>
          <p:cNvSpPr txBox="1">
            <a:spLocks/>
          </p:cNvSpPr>
          <p:nvPr/>
        </p:nvSpPr>
        <p:spPr>
          <a:xfrm>
            <a:off x="2023940" y="309661"/>
            <a:ext cx="12316899" cy="774929"/>
          </a:xfrm>
          <a:prstGeom prst="rect">
            <a:avLst/>
          </a:prstGeom>
        </p:spPr>
        <p:txBody>
          <a:bodyPr vert="horz" lIns="109728" tIns="54864" rIns="109728" bIns="5486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914377"/>
            <a:r>
              <a:rPr lang="en-US" sz="2800" dirty="0">
                <a:solidFill>
                  <a:srgbClr val="2B2B2B"/>
                </a:solidFill>
                <a:latin typeface="+mn-lt"/>
                <a:ea typeface="Franklin Gothic Book" charset="0"/>
                <a:cs typeface="Franklin Gothic Book" charset="0"/>
              </a:rPr>
              <a:t>FTTP (Businesses), FTTH, Fiber to Cell Networks  deployed in the same space</a:t>
            </a:r>
          </a:p>
        </p:txBody>
      </p:sp>
    </p:spTree>
    <p:extLst>
      <p:ext uri="{BB962C8B-B14F-4D97-AF65-F5344CB8AC3E}">
        <p14:creationId xmlns:p14="http://schemas.microsoft.com/office/powerpoint/2010/main" val="30566988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1680" y="497960"/>
            <a:ext cx="12618720" cy="580632"/>
          </a:xfrm>
        </p:spPr>
        <p:txBody>
          <a:bodyPr>
            <a:noAutofit/>
          </a:bodyPr>
          <a:lstStyle/>
          <a:p>
            <a:r>
              <a:rPr lang="en-US" sz="2800" dirty="0">
                <a:solidFill>
                  <a:schemeClr val="tx1"/>
                </a:solidFill>
                <a:latin typeface="+mn-lt"/>
              </a:rPr>
              <a:t>5G is short range so needs more cells and much more fiber</a:t>
            </a:r>
          </a:p>
        </p:txBody>
      </p:sp>
      <p:pic>
        <p:nvPicPr>
          <p:cNvPr id="4" name="Picture 3"/>
          <p:cNvPicPr/>
          <p:nvPr/>
        </p:nvPicPr>
        <p:blipFill rotWithShape="1">
          <a:blip r:embed="rId2" cstate="screen">
            <a:extLst>
              <a:ext uri="{28A0092B-C50C-407E-A947-70E740481C1C}">
                <a14:useLocalDpi xmlns:a14="http://schemas.microsoft.com/office/drawing/2010/main"/>
              </a:ext>
            </a:extLst>
          </a:blip>
          <a:srcRect/>
          <a:stretch/>
        </p:blipFill>
        <p:spPr>
          <a:xfrm>
            <a:off x="1225141" y="1294349"/>
            <a:ext cx="12869234" cy="6336686"/>
          </a:xfrm>
          <a:prstGeom prst="rect">
            <a:avLst/>
          </a:prstGeom>
        </p:spPr>
      </p:pic>
    </p:spTree>
    <p:extLst>
      <p:ext uri="{BB962C8B-B14F-4D97-AF65-F5344CB8AC3E}">
        <p14:creationId xmlns:p14="http://schemas.microsoft.com/office/powerpoint/2010/main" val="34752389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3A9D805C-3085-4A41-8389-E926EF529B7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0384" y="1377387"/>
            <a:ext cx="7591894" cy="5743867"/>
          </a:xfrm>
          <a:prstGeom prst="rect">
            <a:avLst/>
          </a:prstGeom>
        </p:spPr>
      </p:pic>
      <p:sp>
        <p:nvSpPr>
          <p:cNvPr id="10" name="Title 1">
            <a:extLst>
              <a:ext uri="{FF2B5EF4-FFF2-40B4-BE49-F238E27FC236}">
                <a16:creationId xmlns:a16="http://schemas.microsoft.com/office/drawing/2014/main" id="{83537EA5-4B4B-4B9D-AC7D-5913D8D9AED8}"/>
              </a:ext>
            </a:extLst>
          </p:cNvPr>
          <p:cNvSpPr txBox="1">
            <a:spLocks/>
          </p:cNvSpPr>
          <p:nvPr/>
        </p:nvSpPr>
        <p:spPr>
          <a:xfrm>
            <a:off x="8356824" y="2082579"/>
            <a:ext cx="5766816" cy="2851787"/>
          </a:xfrm>
          <a:prstGeom prst="rect">
            <a:avLst/>
          </a:prstGeom>
        </p:spPr>
        <p:txBody>
          <a:bodyPr vert="horz" lIns="109728" tIns="54864" rIns="109728" bIns="5486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latin typeface="+mn-lt"/>
              </a:rPr>
              <a:t>1.4M Miles of fiber cable to fully cover top 25  US Metropolitan Areas</a:t>
            </a:r>
          </a:p>
          <a:p>
            <a:endParaRPr lang="en-US" sz="2400" b="1" dirty="0">
              <a:latin typeface="+mn-lt"/>
            </a:endParaRPr>
          </a:p>
          <a:p>
            <a:pPr marL="342900" indent="-342900">
              <a:buFont typeface="Arial" panose="020B0604020202020204" pitchFamily="34" charset="0"/>
              <a:buChar char="•"/>
            </a:pPr>
            <a:r>
              <a:rPr lang="en-US" sz="2400" b="1" dirty="0">
                <a:latin typeface="+mn-lt"/>
              </a:rPr>
              <a:t>10.4M small cells</a:t>
            </a:r>
          </a:p>
          <a:p>
            <a:endParaRPr lang="en-US" sz="2400" b="1" dirty="0">
              <a:latin typeface="+mn-lt"/>
            </a:endParaRPr>
          </a:p>
          <a:p>
            <a:pPr marL="342900" indent="-342900">
              <a:buFont typeface="Arial" panose="020B0604020202020204" pitchFamily="34" charset="0"/>
              <a:buChar char="•"/>
            </a:pPr>
            <a:r>
              <a:rPr lang="en-US" sz="2400" b="1" dirty="0">
                <a:latin typeface="+mn-lt"/>
              </a:rPr>
              <a:t>750 foot diameter per cell</a:t>
            </a:r>
          </a:p>
          <a:p>
            <a:pPr marL="342900" indent="-342900">
              <a:buFont typeface="Arial" panose="020B0604020202020204" pitchFamily="34" charset="0"/>
              <a:buChar char="•"/>
            </a:pPr>
            <a:endParaRPr lang="en-US" sz="2400" b="1" dirty="0">
              <a:latin typeface="+mn-lt"/>
            </a:endParaRPr>
          </a:p>
          <a:p>
            <a:pPr marL="342900" indent="-342900">
              <a:buFont typeface="Arial" panose="020B0604020202020204" pitchFamily="34" charset="0"/>
              <a:buChar char="•"/>
            </a:pPr>
            <a:r>
              <a:rPr lang="en-US" sz="2400" b="1" dirty="0">
                <a:latin typeface="+mn-lt"/>
              </a:rPr>
              <a:t>60 cells per square mile</a:t>
            </a:r>
          </a:p>
          <a:p>
            <a:pPr marL="342900" indent="-342900">
              <a:buFont typeface="Arial" panose="020B0604020202020204" pitchFamily="34" charset="0"/>
              <a:buChar char="•"/>
            </a:pPr>
            <a:endParaRPr lang="en-US" sz="2400" b="1" dirty="0">
              <a:latin typeface="+mn-lt"/>
            </a:endParaRPr>
          </a:p>
          <a:p>
            <a:pPr marL="342900" indent="-342900">
              <a:buFont typeface="Arial" panose="020B0604020202020204" pitchFamily="34" charset="0"/>
              <a:buChar char="•"/>
            </a:pPr>
            <a:r>
              <a:rPr lang="en-US" sz="2400" b="1" dirty="0">
                <a:latin typeface="+mn-lt"/>
              </a:rPr>
              <a:t>8 miles of fiber per square mile</a:t>
            </a:r>
          </a:p>
          <a:p>
            <a:pPr marL="342900" indent="-342900">
              <a:buFont typeface="Arial" panose="020B0604020202020204" pitchFamily="34" charset="0"/>
              <a:buChar char="•"/>
            </a:pPr>
            <a:endParaRPr lang="en-US" sz="2400" b="1" dirty="0">
              <a:latin typeface="+mn-lt"/>
            </a:endParaRPr>
          </a:p>
          <a:p>
            <a:pPr marL="342900" indent="-342900">
              <a:buFont typeface="Arial" panose="020B0604020202020204" pitchFamily="34" charset="0"/>
              <a:buChar char="•"/>
            </a:pPr>
            <a:r>
              <a:rPr lang="en-US" sz="2400" b="1" dirty="0">
                <a:latin typeface="+mn-lt"/>
              </a:rPr>
              <a:t>Multi-Decade Buildout</a:t>
            </a:r>
          </a:p>
        </p:txBody>
      </p:sp>
      <p:sp>
        <p:nvSpPr>
          <p:cNvPr id="5" name="Title 1">
            <a:extLst>
              <a:ext uri="{FF2B5EF4-FFF2-40B4-BE49-F238E27FC236}">
                <a16:creationId xmlns:a16="http://schemas.microsoft.com/office/drawing/2014/main" id="{B9A2A1B7-5D76-4C4F-BB86-466827B46797}"/>
              </a:ext>
            </a:extLst>
          </p:cNvPr>
          <p:cNvSpPr txBox="1">
            <a:spLocks/>
          </p:cNvSpPr>
          <p:nvPr/>
        </p:nvSpPr>
        <p:spPr>
          <a:xfrm>
            <a:off x="2293717" y="-6630"/>
            <a:ext cx="12618720" cy="1590676"/>
          </a:xfrm>
          <a:prstGeom prst="rect">
            <a:avLst/>
          </a:prstGeom>
        </p:spPr>
        <p:txBody>
          <a:bodyPr vert="horz" lIns="109728" tIns="54864" rIns="109728" bIns="54864" rtlCol="0" anchor="ctr">
            <a:normAutofit/>
          </a:bodyPr>
          <a:lstStyle>
            <a:lvl1pPr algn="l" defTabSz="914377" rtl="0" eaLnBrk="1" latinLnBrk="0" hangingPunct="1">
              <a:lnSpc>
                <a:spcPct val="90000"/>
              </a:lnSpc>
              <a:spcBef>
                <a:spcPct val="0"/>
              </a:spcBef>
              <a:buNone/>
              <a:defRPr sz="4400" kern="1200">
                <a:solidFill>
                  <a:schemeClr val="accent3"/>
                </a:solidFill>
                <a:latin typeface="Open Sans" charset="0"/>
                <a:ea typeface="Open Sans" charset="0"/>
                <a:cs typeface="Open Sans" charset="0"/>
              </a:defRPr>
            </a:lvl1pPr>
          </a:lstStyle>
          <a:p>
            <a:r>
              <a:rPr lang="en-CA" sz="2800" dirty="0">
                <a:solidFill>
                  <a:schemeClr val="tx1"/>
                </a:solidFill>
                <a:latin typeface="+mn-lt"/>
              </a:rPr>
              <a:t>5G is short range and needs more cells – and more fiber</a:t>
            </a:r>
            <a:endParaRPr lang="en-US" sz="2800" dirty="0">
              <a:solidFill>
                <a:schemeClr val="tx1"/>
              </a:solidFill>
              <a:latin typeface="+mn-lt"/>
            </a:endParaRPr>
          </a:p>
        </p:txBody>
      </p:sp>
    </p:spTree>
    <p:extLst>
      <p:ext uri="{BB962C8B-B14F-4D97-AF65-F5344CB8AC3E}">
        <p14:creationId xmlns:p14="http://schemas.microsoft.com/office/powerpoint/2010/main" val="15098243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4720" y="281668"/>
            <a:ext cx="11094720" cy="861925"/>
          </a:xfrm>
        </p:spPr>
        <p:txBody>
          <a:bodyPr>
            <a:normAutofit/>
          </a:bodyPr>
          <a:lstStyle/>
          <a:p>
            <a:r>
              <a:rPr lang="en-US" sz="2800" dirty="0">
                <a:solidFill>
                  <a:schemeClr val="tx1"/>
                </a:solidFill>
              </a:rPr>
              <a:t>Data Center networks</a:t>
            </a:r>
          </a:p>
        </p:txBody>
      </p:sp>
      <p:sp>
        <p:nvSpPr>
          <p:cNvPr id="8" name="Content Placeholder 7"/>
          <p:cNvSpPr>
            <a:spLocks noGrp="1"/>
          </p:cNvSpPr>
          <p:nvPr>
            <p:ph sz="half" idx="1"/>
          </p:nvPr>
        </p:nvSpPr>
        <p:spPr>
          <a:xfrm>
            <a:off x="390004" y="2034023"/>
            <a:ext cx="6518796" cy="4687452"/>
          </a:xfrm>
        </p:spPr>
        <p:txBody>
          <a:bodyPr>
            <a:normAutofit lnSpcReduction="10000"/>
          </a:bodyPr>
          <a:lstStyle/>
          <a:p>
            <a:r>
              <a:rPr lang="en-US" dirty="0"/>
              <a:t>Data Centers are growing so quickly that they sometimes outgrow the power limitations at a location</a:t>
            </a:r>
          </a:p>
          <a:p>
            <a:r>
              <a:rPr lang="en-US" dirty="0"/>
              <a:t>Massive amounts of fiber used to connect datacenters relatively close together</a:t>
            </a:r>
          </a:p>
          <a:p>
            <a:endParaRPr lang="en-US" dirty="0"/>
          </a:p>
          <a:p>
            <a:r>
              <a:rPr lang="en-US" dirty="0"/>
              <a:t>Driving demand for very high fiber count cables in small spaces</a:t>
            </a:r>
          </a:p>
          <a:p>
            <a:pPr lvl="1"/>
            <a:r>
              <a:rPr lang="en-US" dirty="0"/>
              <a:t>Rollable ribbon cables</a:t>
            </a:r>
          </a:p>
          <a:p>
            <a:pPr lvl="1"/>
            <a:r>
              <a:rPr lang="en-US" dirty="0"/>
              <a:t>Microcables</a:t>
            </a:r>
          </a:p>
          <a:p>
            <a:endParaRPr lang="en-US" dirty="0"/>
          </a:p>
        </p:txBody>
      </p:sp>
      <p:sp>
        <p:nvSpPr>
          <p:cNvPr id="9" name="Content Placeholder 8"/>
          <p:cNvSpPr>
            <a:spLocks noGrp="1"/>
          </p:cNvSpPr>
          <p:nvPr>
            <p:ph sz="half" idx="2"/>
          </p:nvPr>
        </p:nvSpPr>
        <p:spPr/>
        <p:txBody>
          <a:bodyPr>
            <a:normAutofit lnSpcReduction="10000"/>
          </a:bodyPr>
          <a:lstStyle/>
          <a:p>
            <a:endParaRPr lang="en-US"/>
          </a:p>
        </p:txBody>
      </p:sp>
      <p:sp>
        <p:nvSpPr>
          <p:cNvPr id="4" name="Slide Number Placeholder 3"/>
          <p:cNvSpPr>
            <a:spLocks noGrp="1"/>
          </p:cNvSpPr>
          <p:nvPr>
            <p:ph type="sldNum" sz="quarter" idx="12"/>
          </p:nvPr>
        </p:nvSpPr>
        <p:spPr>
          <a:xfrm>
            <a:off x="8305800" y="6356350"/>
            <a:ext cx="381000" cy="365125"/>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rgbClr val="FFFFFF"/>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3B93ED8-0A28-144B-8090-401152FB9154}" type="slidenum">
              <a:rPr lang="en-US" smtClean="0"/>
              <a:pPr/>
              <a:t>28</a:t>
            </a:fld>
            <a:endParaRPr lang="en-US"/>
          </a:p>
        </p:txBody>
      </p:sp>
      <p:grpSp>
        <p:nvGrpSpPr>
          <p:cNvPr id="5" name="Group 4"/>
          <p:cNvGrpSpPr/>
          <p:nvPr/>
        </p:nvGrpSpPr>
        <p:grpSpPr>
          <a:xfrm>
            <a:off x="7390357" y="1161163"/>
            <a:ext cx="5154930" cy="5969798"/>
            <a:chOff x="4114800" y="1143000"/>
            <a:chExt cx="4295775" cy="4974832"/>
          </a:xfrm>
        </p:grpSpPr>
        <p:pic>
          <p:nvPicPr>
            <p:cNvPr id="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114800" y="1143000"/>
              <a:ext cx="4295775" cy="49748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Freeform 6"/>
            <p:cNvSpPr/>
            <p:nvPr/>
          </p:nvSpPr>
          <p:spPr>
            <a:xfrm>
              <a:off x="5457825" y="1819275"/>
              <a:ext cx="1014413" cy="2252663"/>
            </a:xfrm>
            <a:custGeom>
              <a:avLst/>
              <a:gdLst>
                <a:gd name="connsiteX0" fmla="*/ 266700 w 1014413"/>
                <a:gd name="connsiteY0" fmla="*/ 0 h 2252663"/>
                <a:gd name="connsiteX1" fmla="*/ 247650 w 1014413"/>
                <a:gd name="connsiteY1" fmla="*/ 61913 h 2252663"/>
                <a:gd name="connsiteX2" fmla="*/ 1014413 w 1014413"/>
                <a:gd name="connsiteY2" fmla="*/ 481013 h 2252663"/>
                <a:gd name="connsiteX3" fmla="*/ 0 w 1014413"/>
                <a:gd name="connsiteY3" fmla="*/ 2243138 h 2252663"/>
                <a:gd name="connsiteX4" fmla="*/ 14288 w 1014413"/>
                <a:gd name="connsiteY4" fmla="*/ 2252663 h 2252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4413" h="2252663">
                  <a:moveTo>
                    <a:pt x="266700" y="0"/>
                  </a:moveTo>
                  <a:lnTo>
                    <a:pt x="247650" y="61913"/>
                  </a:lnTo>
                  <a:lnTo>
                    <a:pt x="1014413" y="481013"/>
                  </a:lnTo>
                  <a:lnTo>
                    <a:pt x="0" y="2243138"/>
                  </a:lnTo>
                  <a:lnTo>
                    <a:pt x="14288" y="2252663"/>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grpSp>
    </p:spTree>
    <p:extLst>
      <p:ext uri="{BB962C8B-B14F-4D97-AF65-F5344CB8AC3E}">
        <p14:creationId xmlns:p14="http://schemas.microsoft.com/office/powerpoint/2010/main" val="37056245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5234" y="316287"/>
            <a:ext cx="9712960" cy="920306"/>
          </a:xfrm>
        </p:spPr>
        <p:txBody>
          <a:bodyPr>
            <a:noAutofit/>
          </a:bodyPr>
          <a:lstStyle/>
          <a:p>
            <a:r>
              <a:rPr lang="en-US" sz="2880" dirty="0"/>
              <a:t>Typical FTTH Architectures</a:t>
            </a:r>
          </a:p>
        </p:txBody>
      </p:sp>
      <p:sp>
        <p:nvSpPr>
          <p:cNvPr id="5" name="Slide Number Placeholder 4"/>
          <p:cNvSpPr>
            <a:spLocks noGrp="1"/>
          </p:cNvSpPr>
          <p:nvPr>
            <p:ph type="sldNum" sz="quarter" idx="4294967295"/>
          </p:nvPr>
        </p:nvSpPr>
        <p:spPr>
          <a:xfrm>
            <a:off x="8305800" y="6356350"/>
            <a:ext cx="381000" cy="365125"/>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rgbClr val="FFFFFF"/>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3B93ED8-0A28-144B-8090-401152FB9154}" type="slidenum">
              <a:rPr lang="en-US" smtClean="0"/>
              <a:pPr/>
              <a:t>29</a:t>
            </a:fld>
            <a:endParaRPr lang="en-US" b="1" dirty="0">
              <a:solidFill>
                <a:schemeClr val="tx1"/>
              </a:solidFill>
            </a:endParaRPr>
          </a:p>
        </p:txBody>
      </p:sp>
      <p:pic>
        <p:nvPicPr>
          <p:cNvPr id="717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56974" y="596200"/>
            <a:ext cx="6555925" cy="6532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ontent Placeholder 2">
            <a:extLst>
              <a:ext uri="{FF2B5EF4-FFF2-40B4-BE49-F238E27FC236}">
                <a16:creationId xmlns:a16="http://schemas.microsoft.com/office/drawing/2014/main" id="{25742E66-DAFF-4F93-8A02-7DD214A0CDDA}"/>
              </a:ext>
            </a:extLst>
          </p:cNvPr>
          <p:cNvSpPr txBox="1">
            <a:spLocks/>
          </p:cNvSpPr>
          <p:nvPr/>
        </p:nvSpPr>
        <p:spPr>
          <a:xfrm>
            <a:off x="317501" y="1638301"/>
            <a:ext cx="7264400" cy="5490476"/>
          </a:xfrm>
          <a:prstGeom prst="rect">
            <a:avLst/>
          </a:prstGeom>
        </p:spPr>
        <p:txBody>
          <a:bodyPr>
            <a:noAutofit/>
          </a:bodyPr>
          <a:lst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spcBef>
                <a:spcPts val="0"/>
              </a:spcBef>
              <a:spcAft>
                <a:spcPts val="600"/>
              </a:spcAft>
              <a:buFont typeface="Arial" panose="020B0604020202020204" pitchFamily="34" charset="0"/>
              <a:buNone/>
            </a:pPr>
            <a:r>
              <a:rPr lang="en-US" sz="2800" b="1" dirty="0"/>
              <a:t>PON (Passive Optical Network)</a:t>
            </a:r>
          </a:p>
          <a:p>
            <a:pPr>
              <a:spcBef>
                <a:spcPts val="0"/>
              </a:spcBef>
              <a:spcAft>
                <a:spcPts val="600"/>
              </a:spcAft>
            </a:pPr>
            <a:r>
              <a:rPr lang="en-US" sz="2800" dirty="0"/>
              <a:t>Uses a signal divider, such as an optical power splitter</a:t>
            </a:r>
          </a:p>
          <a:p>
            <a:pPr>
              <a:spcBef>
                <a:spcPts val="0"/>
              </a:spcBef>
              <a:spcAft>
                <a:spcPts val="600"/>
              </a:spcAft>
            </a:pPr>
            <a:r>
              <a:rPr lang="en-US" sz="2800" dirty="0"/>
              <a:t>One fiber at the central office feeds many fibers in the field</a:t>
            </a:r>
          </a:p>
          <a:p>
            <a:pPr>
              <a:spcBef>
                <a:spcPts val="0"/>
              </a:spcBef>
            </a:pPr>
            <a:r>
              <a:rPr lang="en-US" sz="2800" dirty="0"/>
              <a:t>G-PON (Gigabit PON) and GE-PON (Gigabit Ethernet-PON) are most common</a:t>
            </a:r>
          </a:p>
          <a:p>
            <a:pPr lvl="1">
              <a:spcBef>
                <a:spcPts val="0"/>
              </a:spcBef>
            </a:pPr>
            <a:r>
              <a:rPr lang="en-US" sz="2320" dirty="0"/>
              <a:t>“Optical line terminal” (OLT) in the central office, </a:t>
            </a:r>
          </a:p>
          <a:p>
            <a:pPr lvl="1">
              <a:spcBef>
                <a:spcPts val="0"/>
              </a:spcBef>
            </a:pPr>
            <a:r>
              <a:rPr lang="en-US" sz="2320" dirty="0"/>
              <a:t>Optical network terminal (ONT) at the home or business</a:t>
            </a:r>
            <a:endParaRPr lang="en-US" sz="2800" dirty="0"/>
          </a:p>
          <a:p>
            <a:pPr marL="0" indent="0">
              <a:spcBef>
                <a:spcPts val="0"/>
              </a:spcBef>
              <a:spcAft>
                <a:spcPts val="600"/>
              </a:spcAft>
              <a:buFont typeface="Arial" panose="020B0604020202020204" pitchFamily="34" charset="0"/>
              <a:buNone/>
            </a:pPr>
            <a:r>
              <a:rPr lang="en-US" sz="2800" b="1" dirty="0"/>
              <a:t>Point-to-Point (“Active Ethernet”)</a:t>
            </a:r>
          </a:p>
          <a:p>
            <a:pPr>
              <a:spcBef>
                <a:spcPts val="0"/>
              </a:spcBef>
            </a:pPr>
            <a:r>
              <a:rPr lang="en-US" sz="2800" dirty="0"/>
              <a:t>One fiber in the head end =  one fiber in the field</a:t>
            </a:r>
          </a:p>
        </p:txBody>
      </p:sp>
      <p:sp>
        <p:nvSpPr>
          <p:cNvPr id="4" name="Oval 3">
            <a:extLst>
              <a:ext uri="{FF2B5EF4-FFF2-40B4-BE49-F238E27FC236}">
                <a16:creationId xmlns:a16="http://schemas.microsoft.com/office/drawing/2014/main" id="{D2239419-7F12-4AC3-99FE-B03261290332}"/>
              </a:ext>
            </a:extLst>
          </p:cNvPr>
          <p:cNvSpPr/>
          <p:nvPr/>
        </p:nvSpPr>
        <p:spPr>
          <a:xfrm>
            <a:off x="9994900" y="2222500"/>
            <a:ext cx="1683294" cy="157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0000"/>
              </a:highlight>
            </a:endParaRPr>
          </a:p>
        </p:txBody>
      </p:sp>
    </p:spTree>
    <p:extLst>
      <p:ext uri="{BB962C8B-B14F-4D97-AF65-F5344CB8AC3E}">
        <p14:creationId xmlns:p14="http://schemas.microsoft.com/office/powerpoint/2010/main" val="24222819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10D781C2-B030-4491-9618-94CFEF24C063}"/>
              </a:ext>
            </a:extLst>
          </p:cNvPr>
          <p:cNvSpPr txBox="1">
            <a:spLocks/>
          </p:cNvSpPr>
          <p:nvPr/>
        </p:nvSpPr>
        <p:spPr>
          <a:xfrm>
            <a:off x="2247399" y="283584"/>
            <a:ext cx="10491432" cy="535126"/>
          </a:xfrm>
          <a:prstGeom prst="rect">
            <a:avLst/>
          </a:prstGeom>
        </p:spPr>
        <p:txBody>
          <a:bodyPr>
            <a:no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r>
              <a:rPr lang="en-US" sz="3360" dirty="0"/>
              <a:t>Why fiber in a pandemic? – speed in both directions</a:t>
            </a:r>
          </a:p>
        </p:txBody>
      </p:sp>
      <p:pic>
        <p:nvPicPr>
          <p:cNvPr id="3" name="Picture 2">
            <a:extLst>
              <a:ext uri="{FF2B5EF4-FFF2-40B4-BE49-F238E27FC236}">
                <a16:creationId xmlns:a16="http://schemas.microsoft.com/office/drawing/2014/main" id="{0B790381-B693-4130-9D37-D8500BD40A3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14750" y="1455894"/>
            <a:ext cx="5905654" cy="2991710"/>
          </a:xfrm>
          <a:prstGeom prst="rect">
            <a:avLst/>
          </a:prstGeom>
        </p:spPr>
      </p:pic>
      <p:grpSp>
        <p:nvGrpSpPr>
          <p:cNvPr id="6" name="Group 5">
            <a:extLst>
              <a:ext uri="{FF2B5EF4-FFF2-40B4-BE49-F238E27FC236}">
                <a16:creationId xmlns:a16="http://schemas.microsoft.com/office/drawing/2014/main" id="{66D74529-0129-433C-BDF1-F5A81D614E7F}"/>
              </a:ext>
            </a:extLst>
          </p:cNvPr>
          <p:cNvGrpSpPr/>
          <p:nvPr/>
        </p:nvGrpSpPr>
        <p:grpSpPr>
          <a:xfrm>
            <a:off x="7315201" y="4950317"/>
            <a:ext cx="6572250" cy="2691667"/>
            <a:chOff x="733857" y="1478801"/>
            <a:chExt cx="6923704" cy="2958398"/>
          </a:xfrm>
        </p:grpSpPr>
        <p:pic>
          <p:nvPicPr>
            <p:cNvPr id="7" name="Picture 6">
              <a:extLst>
                <a:ext uri="{FF2B5EF4-FFF2-40B4-BE49-F238E27FC236}">
                  <a16:creationId xmlns:a16="http://schemas.microsoft.com/office/drawing/2014/main" id="{6144B7D9-BB14-472B-BEFB-D6D1ED9843F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7717" y="1478801"/>
              <a:ext cx="6599844" cy="2883044"/>
            </a:xfrm>
            <a:prstGeom prst="rect">
              <a:avLst/>
            </a:prstGeom>
          </p:spPr>
        </p:pic>
        <p:sp>
          <p:nvSpPr>
            <p:cNvPr id="8" name="Oval 7">
              <a:extLst>
                <a:ext uri="{FF2B5EF4-FFF2-40B4-BE49-F238E27FC236}">
                  <a16:creationId xmlns:a16="http://schemas.microsoft.com/office/drawing/2014/main" id="{0E1ED5B6-7E25-4159-A1B3-7B20F8C45B1B}"/>
                </a:ext>
              </a:extLst>
            </p:cNvPr>
            <p:cNvSpPr/>
            <p:nvPr/>
          </p:nvSpPr>
          <p:spPr>
            <a:xfrm>
              <a:off x="733857" y="4090950"/>
              <a:ext cx="4441371" cy="346249"/>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sz="1800"/>
            </a:p>
          </p:txBody>
        </p:sp>
      </p:grpSp>
      <p:grpSp>
        <p:nvGrpSpPr>
          <p:cNvPr id="9" name="Group 8">
            <a:extLst>
              <a:ext uri="{FF2B5EF4-FFF2-40B4-BE49-F238E27FC236}">
                <a16:creationId xmlns:a16="http://schemas.microsoft.com/office/drawing/2014/main" id="{322FE301-B400-408C-A233-AFD068A8C06A}"/>
              </a:ext>
            </a:extLst>
          </p:cNvPr>
          <p:cNvGrpSpPr/>
          <p:nvPr/>
        </p:nvGrpSpPr>
        <p:grpSpPr>
          <a:xfrm>
            <a:off x="152078" y="1173951"/>
            <a:ext cx="6740214" cy="3468950"/>
            <a:chOff x="244521" y="1318271"/>
            <a:chExt cx="7083690" cy="3701645"/>
          </a:xfrm>
        </p:grpSpPr>
        <p:grpSp>
          <p:nvGrpSpPr>
            <p:cNvPr id="10" name="Group 9">
              <a:extLst>
                <a:ext uri="{FF2B5EF4-FFF2-40B4-BE49-F238E27FC236}">
                  <a16:creationId xmlns:a16="http://schemas.microsoft.com/office/drawing/2014/main" id="{DA9D95C0-5B28-4A59-9B30-B27EE6ABCBA6}"/>
                </a:ext>
              </a:extLst>
            </p:cNvPr>
            <p:cNvGrpSpPr/>
            <p:nvPr/>
          </p:nvGrpSpPr>
          <p:grpSpPr>
            <a:xfrm>
              <a:off x="244521" y="1318271"/>
              <a:ext cx="7083690" cy="3701645"/>
              <a:chOff x="1746749" y="1310106"/>
              <a:chExt cx="7083690" cy="3701645"/>
            </a:xfrm>
          </p:grpSpPr>
          <p:pic>
            <p:nvPicPr>
              <p:cNvPr id="13" name="Picture 12">
                <a:extLst>
                  <a:ext uri="{FF2B5EF4-FFF2-40B4-BE49-F238E27FC236}">
                    <a16:creationId xmlns:a16="http://schemas.microsoft.com/office/drawing/2014/main" id="{25F8C706-B4C7-40C5-9D15-E99B9386181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66306" y="1310106"/>
                <a:ext cx="4464133" cy="3701645"/>
              </a:xfrm>
              <a:prstGeom prst="rect">
                <a:avLst/>
              </a:prstGeom>
            </p:spPr>
          </p:pic>
          <p:pic>
            <p:nvPicPr>
              <p:cNvPr id="14" name="Picture 13">
                <a:extLst>
                  <a:ext uri="{FF2B5EF4-FFF2-40B4-BE49-F238E27FC236}">
                    <a16:creationId xmlns:a16="http://schemas.microsoft.com/office/drawing/2014/main" id="{CEC77191-B3D7-4B65-B33C-47945B45FCB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46749" y="1324953"/>
                <a:ext cx="2619557" cy="3589038"/>
              </a:xfrm>
              <a:prstGeom prst="rect">
                <a:avLst/>
              </a:prstGeom>
            </p:spPr>
          </p:pic>
        </p:grpSp>
        <p:sp>
          <p:nvSpPr>
            <p:cNvPr id="11" name="Rectangle 10">
              <a:extLst>
                <a:ext uri="{FF2B5EF4-FFF2-40B4-BE49-F238E27FC236}">
                  <a16:creationId xmlns:a16="http://schemas.microsoft.com/office/drawing/2014/main" id="{DDD10ABA-CD0A-4749-8381-0838DD6E53C0}"/>
                </a:ext>
              </a:extLst>
            </p:cNvPr>
            <p:cNvSpPr/>
            <p:nvPr/>
          </p:nvSpPr>
          <p:spPr>
            <a:xfrm>
              <a:off x="434409" y="3461657"/>
              <a:ext cx="2368315" cy="346249"/>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Rectangle 11">
              <a:extLst>
                <a:ext uri="{FF2B5EF4-FFF2-40B4-BE49-F238E27FC236}">
                  <a16:creationId xmlns:a16="http://schemas.microsoft.com/office/drawing/2014/main" id="{077CC466-9B0B-45CB-89C4-7FAE7ADEF21E}"/>
                </a:ext>
              </a:extLst>
            </p:cNvPr>
            <p:cNvSpPr/>
            <p:nvPr/>
          </p:nvSpPr>
          <p:spPr>
            <a:xfrm>
              <a:off x="437621" y="4566047"/>
              <a:ext cx="2368315" cy="346249"/>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pic>
        <p:nvPicPr>
          <p:cNvPr id="15" name="Picture 14">
            <a:extLst>
              <a:ext uri="{FF2B5EF4-FFF2-40B4-BE49-F238E27FC236}">
                <a16:creationId xmlns:a16="http://schemas.microsoft.com/office/drawing/2014/main" id="{6175A6D1-AF4A-4D26-B25A-C20AACF809F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66193" y="4894043"/>
            <a:ext cx="4135145" cy="2594177"/>
          </a:xfrm>
          <a:prstGeom prst="rect">
            <a:avLst/>
          </a:prstGeom>
        </p:spPr>
      </p:pic>
      <p:sp>
        <p:nvSpPr>
          <p:cNvPr id="16" name="Oval 15">
            <a:extLst>
              <a:ext uri="{FF2B5EF4-FFF2-40B4-BE49-F238E27FC236}">
                <a16:creationId xmlns:a16="http://schemas.microsoft.com/office/drawing/2014/main" id="{EEB6E07A-7BFA-48A8-A13C-61F465E3F256}"/>
              </a:ext>
            </a:extLst>
          </p:cNvPr>
          <p:cNvSpPr/>
          <p:nvPr/>
        </p:nvSpPr>
        <p:spPr>
          <a:xfrm>
            <a:off x="3817619" y="6828735"/>
            <a:ext cx="1638280" cy="74469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Oval 16">
            <a:extLst>
              <a:ext uri="{FF2B5EF4-FFF2-40B4-BE49-F238E27FC236}">
                <a16:creationId xmlns:a16="http://schemas.microsoft.com/office/drawing/2014/main" id="{C0340FCE-9C85-4D2A-B5E6-B6B710D8D95A}"/>
              </a:ext>
            </a:extLst>
          </p:cNvPr>
          <p:cNvSpPr/>
          <p:nvPr/>
        </p:nvSpPr>
        <p:spPr>
          <a:xfrm>
            <a:off x="11531123" y="3954271"/>
            <a:ext cx="1804738" cy="68863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485259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1A41BF-A779-489C-ACCE-7429E449C885}"/>
              </a:ext>
            </a:extLst>
          </p:cNvPr>
          <p:cNvPicPr>
            <a:picLocks noChangeAspect="1"/>
          </p:cNvPicPr>
          <p:nvPr/>
        </p:nvPicPr>
        <p:blipFill>
          <a:blip r:embed="rId2"/>
          <a:stretch>
            <a:fillRect/>
          </a:stretch>
        </p:blipFill>
        <p:spPr>
          <a:xfrm>
            <a:off x="8170332" y="433310"/>
            <a:ext cx="5404261" cy="3221166"/>
          </a:xfrm>
          <a:prstGeom prst="rect">
            <a:avLst/>
          </a:prstGeom>
        </p:spPr>
      </p:pic>
      <p:sp>
        <p:nvSpPr>
          <p:cNvPr id="3" name="Title 2">
            <a:extLst>
              <a:ext uri="{FF2B5EF4-FFF2-40B4-BE49-F238E27FC236}">
                <a16:creationId xmlns:a16="http://schemas.microsoft.com/office/drawing/2014/main" id="{61055019-059C-4AC5-B1DE-089C8B92CB89}"/>
              </a:ext>
            </a:extLst>
          </p:cNvPr>
          <p:cNvSpPr>
            <a:spLocks noGrp="1"/>
          </p:cNvSpPr>
          <p:nvPr>
            <p:ph type="title"/>
          </p:nvPr>
        </p:nvSpPr>
        <p:spPr>
          <a:xfrm>
            <a:off x="2128520" y="433309"/>
            <a:ext cx="5402580" cy="747708"/>
          </a:xfrm>
        </p:spPr>
        <p:txBody>
          <a:bodyPr/>
          <a:lstStyle/>
          <a:p>
            <a:r>
              <a:rPr lang="en-US" sz="3200" dirty="0">
                <a:solidFill>
                  <a:schemeClr val="tx1"/>
                </a:solidFill>
              </a:rPr>
              <a:t>What does an OLT look like? </a:t>
            </a:r>
          </a:p>
        </p:txBody>
      </p:sp>
      <p:sp>
        <p:nvSpPr>
          <p:cNvPr id="4" name="Text Placeholder 3">
            <a:extLst>
              <a:ext uri="{FF2B5EF4-FFF2-40B4-BE49-F238E27FC236}">
                <a16:creationId xmlns:a16="http://schemas.microsoft.com/office/drawing/2014/main" id="{068BBEE6-81EC-4C27-827D-06069384745E}"/>
              </a:ext>
            </a:extLst>
          </p:cNvPr>
          <p:cNvSpPr>
            <a:spLocks noGrp="1"/>
          </p:cNvSpPr>
          <p:nvPr>
            <p:ph type="body" sz="quarter" idx="12"/>
          </p:nvPr>
        </p:nvSpPr>
        <p:spPr>
          <a:xfrm>
            <a:off x="553720" y="2533848"/>
            <a:ext cx="4491214" cy="3415986"/>
          </a:xfrm>
        </p:spPr>
        <p:txBody>
          <a:bodyPr/>
          <a:lstStyle/>
          <a:p>
            <a:r>
              <a:rPr lang="en-US" dirty="0"/>
              <a:t>Power inputs</a:t>
            </a:r>
          </a:p>
          <a:p>
            <a:r>
              <a:rPr lang="en-US" dirty="0"/>
              <a:t>Bandwidth inputs</a:t>
            </a:r>
          </a:p>
          <a:p>
            <a:pPr lvl="1"/>
            <a:r>
              <a:rPr lang="en-US" dirty="0"/>
              <a:t>Fiber</a:t>
            </a:r>
          </a:p>
          <a:p>
            <a:pPr lvl="1"/>
            <a:r>
              <a:rPr lang="en-US" dirty="0"/>
              <a:t>Copper</a:t>
            </a:r>
          </a:p>
          <a:p>
            <a:r>
              <a:rPr lang="en-US" dirty="0"/>
              <a:t>Fiber outputs</a:t>
            </a:r>
          </a:p>
          <a:p>
            <a:pPr lvl="1"/>
            <a:r>
              <a:rPr lang="en-US" dirty="0"/>
              <a:t>Called “PON ports”</a:t>
            </a:r>
          </a:p>
        </p:txBody>
      </p:sp>
      <p:pic>
        <p:nvPicPr>
          <p:cNvPr id="5" name="Picture 4">
            <a:extLst>
              <a:ext uri="{FF2B5EF4-FFF2-40B4-BE49-F238E27FC236}">
                <a16:creationId xmlns:a16="http://schemas.microsoft.com/office/drawing/2014/main" id="{8CAC6318-874A-4FF5-A868-51D060988640}"/>
              </a:ext>
            </a:extLst>
          </p:cNvPr>
          <p:cNvPicPr>
            <a:picLocks noChangeAspect="1"/>
          </p:cNvPicPr>
          <p:nvPr/>
        </p:nvPicPr>
        <p:blipFill>
          <a:blip r:embed="rId3"/>
          <a:stretch>
            <a:fillRect/>
          </a:stretch>
        </p:blipFill>
        <p:spPr>
          <a:xfrm>
            <a:off x="8439150" y="3890510"/>
            <a:ext cx="4866623" cy="3618397"/>
          </a:xfrm>
          <a:prstGeom prst="rect">
            <a:avLst/>
          </a:prstGeom>
        </p:spPr>
      </p:pic>
    </p:spTree>
    <p:extLst>
      <p:ext uri="{BB962C8B-B14F-4D97-AF65-F5344CB8AC3E}">
        <p14:creationId xmlns:p14="http://schemas.microsoft.com/office/powerpoint/2010/main" val="1246968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title"/>
          </p:nvPr>
        </p:nvSpPr>
        <p:spPr>
          <a:xfrm>
            <a:off x="2071985" y="241804"/>
            <a:ext cx="6421159" cy="773430"/>
          </a:xfrm>
        </p:spPr>
        <p:txBody>
          <a:bodyPr>
            <a:normAutofit/>
          </a:bodyPr>
          <a:lstStyle/>
          <a:p>
            <a:pPr eaLnBrk="1" hangingPunct="1">
              <a:lnSpc>
                <a:spcPct val="130000"/>
              </a:lnSpc>
            </a:pPr>
            <a:r>
              <a:rPr lang="en-US" sz="2800" dirty="0"/>
              <a:t>Access Networks: PON Standards</a:t>
            </a:r>
            <a:endParaRPr lang="en-US" sz="2800" i="1" dirty="0"/>
          </a:p>
        </p:txBody>
      </p:sp>
      <p:grpSp>
        <p:nvGrpSpPr>
          <p:cNvPr id="2" name="Group 1">
            <a:extLst>
              <a:ext uri="{FF2B5EF4-FFF2-40B4-BE49-F238E27FC236}">
                <a16:creationId xmlns:a16="http://schemas.microsoft.com/office/drawing/2014/main" id="{39D55A3C-31C5-4FD5-8E99-1B5D4650EA4E}"/>
              </a:ext>
            </a:extLst>
          </p:cNvPr>
          <p:cNvGrpSpPr/>
          <p:nvPr/>
        </p:nvGrpSpPr>
        <p:grpSpPr>
          <a:xfrm>
            <a:off x="3685270" y="1240843"/>
            <a:ext cx="10496550" cy="6254116"/>
            <a:chOff x="2703142" y="735330"/>
            <a:chExt cx="10496550" cy="6254116"/>
          </a:xfrm>
        </p:grpSpPr>
        <p:sp>
          <p:nvSpPr>
            <p:cNvPr id="12290" name="Text Box 2"/>
            <p:cNvSpPr txBox="1">
              <a:spLocks noChangeArrowheads="1"/>
            </p:cNvSpPr>
            <p:nvPr/>
          </p:nvSpPr>
          <p:spPr bwMode="auto">
            <a:xfrm>
              <a:off x="10456492" y="3722370"/>
              <a:ext cx="2659380" cy="38779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200"/>
                <a:t> </a:t>
              </a:r>
              <a:r>
                <a:rPr lang="en-US" sz="1920"/>
                <a:t>1 fiber per subscriber</a:t>
              </a:r>
            </a:p>
          </p:txBody>
        </p:sp>
        <p:sp>
          <p:nvSpPr>
            <p:cNvPr id="12292" name="Rectangle 4"/>
            <p:cNvSpPr>
              <a:spLocks noChangeArrowheads="1"/>
            </p:cNvSpPr>
            <p:nvPr/>
          </p:nvSpPr>
          <p:spPr bwMode="auto">
            <a:xfrm>
              <a:off x="8536252" y="1640206"/>
              <a:ext cx="7620" cy="121920"/>
            </a:xfrm>
            <a:prstGeom prst="rect">
              <a:avLst/>
            </a:prstGeom>
            <a:solidFill>
              <a:srgbClr val="FF77A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2592"/>
            </a:p>
          </p:txBody>
        </p:sp>
        <p:sp>
          <p:nvSpPr>
            <p:cNvPr id="12293" name="Rectangle 5"/>
            <p:cNvSpPr>
              <a:spLocks noChangeArrowheads="1"/>
            </p:cNvSpPr>
            <p:nvPr/>
          </p:nvSpPr>
          <p:spPr bwMode="auto">
            <a:xfrm>
              <a:off x="8945828" y="2785110"/>
              <a:ext cx="3810" cy="121920"/>
            </a:xfrm>
            <a:prstGeom prst="rect">
              <a:avLst/>
            </a:prstGeom>
            <a:solidFill>
              <a:srgbClr val="FF81A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2592"/>
            </a:p>
          </p:txBody>
        </p:sp>
        <p:sp>
          <p:nvSpPr>
            <p:cNvPr id="12294" name="Rectangle 6"/>
            <p:cNvSpPr>
              <a:spLocks noChangeArrowheads="1"/>
            </p:cNvSpPr>
            <p:nvPr/>
          </p:nvSpPr>
          <p:spPr bwMode="auto">
            <a:xfrm>
              <a:off x="5328232" y="4036696"/>
              <a:ext cx="2196466" cy="4912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sz="2592"/>
            </a:p>
          </p:txBody>
        </p:sp>
        <p:grpSp>
          <p:nvGrpSpPr>
            <p:cNvPr id="12295" name="Group 7"/>
            <p:cNvGrpSpPr>
              <a:grpSpLocks/>
            </p:cNvGrpSpPr>
            <p:nvPr/>
          </p:nvGrpSpPr>
          <p:grpSpPr bwMode="auto">
            <a:xfrm>
              <a:off x="10639372" y="735330"/>
              <a:ext cx="365760" cy="883920"/>
              <a:chOff x="4272" y="3744"/>
              <a:chExt cx="192" cy="464"/>
            </a:xfrm>
          </p:grpSpPr>
          <p:graphicFrame>
            <p:nvGraphicFramePr>
              <p:cNvPr id="12503" name="Object 2530">
                <a:hlinkClick r:id="" action="ppaction://ole?verb=0"/>
              </p:cNvPr>
              <p:cNvGraphicFramePr>
                <a:graphicFrameLocks/>
              </p:cNvGraphicFramePr>
              <p:nvPr/>
            </p:nvGraphicFramePr>
            <p:xfrm>
              <a:off x="4272" y="3744"/>
              <a:ext cx="192" cy="161"/>
            </p:xfrm>
            <a:graphic>
              <a:graphicData uri="http://schemas.openxmlformats.org/presentationml/2006/ole">
                <mc:AlternateContent xmlns:mc="http://schemas.openxmlformats.org/markup-compatibility/2006">
                  <mc:Choice xmlns:v="urn:schemas-microsoft-com:vml" Requires="v">
                    <p:oleObj spid="_x0000_s10530" name="Clip" r:id="rId4" imgW="969866" imgH="862103" progId="">
                      <p:embed/>
                    </p:oleObj>
                  </mc:Choice>
                  <mc:Fallback>
                    <p:oleObj name="Clip" r:id="rId4" imgW="969866" imgH="862103" progId="">
                      <p:embed/>
                      <p:pic>
                        <p:nvPicPr>
                          <p:cNvPr id="12503" name="Object 2530">
                            <a:hlinkClick r:id="" action="ppaction://ole?verb=0"/>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2" y="3744"/>
                            <a:ext cx="192" cy="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504" name="Object 2531">
                <a:hlinkClick r:id="" action="ppaction://ole?verb=0"/>
              </p:cNvPr>
              <p:cNvGraphicFramePr>
                <a:graphicFrameLocks/>
              </p:cNvGraphicFramePr>
              <p:nvPr/>
            </p:nvGraphicFramePr>
            <p:xfrm>
              <a:off x="4272" y="3851"/>
              <a:ext cx="192" cy="161"/>
            </p:xfrm>
            <a:graphic>
              <a:graphicData uri="http://schemas.openxmlformats.org/presentationml/2006/ole">
                <mc:AlternateContent xmlns:mc="http://schemas.openxmlformats.org/markup-compatibility/2006">
                  <mc:Choice xmlns:v="urn:schemas-microsoft-com:vml" Requires="v">
                    <p:oleObj spid="_x0000_s10531" name="Clip" r:id="rId6" imgW="969866" imgH="862103" progId="">
                      <p:embed/>
                    </p:oleObj>
                  </mc:Choice>
                  <mc:Fallback>
                    <p:oleObj name="Clip" r:id="rId6" imgW="969866" imgH="862103" progId="">
                      <p:embed/>
                      <p:pic>
                        <p:nvPicPr>
                          <p:cNvPr id="12504" name="Object 2531">
                            <a:hlinkClick r:id="" action="ppaction://ole?verb=0"/>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2" y="3851"/>
                            <a:ext cx="192" cy="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505" name="Object 2532">
                <a:hlinkClick r:id="" action="ppaction://ole?verb=0"/>
              </p:cNvPr>
              <p:cNvGraphicFramePr>
                <a:graphicFrameLocks/>
              </p:cNvGraphicFramePr>
              <p:nvPr/>
            </p:nvGraphicFramePr>
            <p:xfrm>
              <a:off x="4272" y="3951"/>
              <a:ext cx="192" cy="161"/>
            </p:xfrm>
            <a:graphic>
              <a:graphicData uri="http://schemas.openxmlformats.org/presentationml/2006/ole">
                <mc:AlternateContent xmlns:mc="http://schemas.openxmlformats.org/markup-compatibility/2006">
                  <mc:Choice xmlns:v="urn:schemas-microsoft-com:vml" Requires="v">
                    <p:oleObj spid="_x0000_s10532" name="Clip" r:id="rId7" imgW="969866" imgH="862103" progId="">
                      <p:embed/>
                    </p:oleObj>
                  </mc:Choice>
                  <mc:Fallback>
                    <p:oleObj name="Clip" r:id="rId7" imgW="969866" imgH="862103" progId="">
                      <p:embed/>
                      <p:pic>
                        <p:nvPicPr>
                          <p:cNvPr id="12505" name="Object 2532">
                            <a:hlinkClick r:id="" action="ppaction://ole?verb=0"/>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2" y="3951"/>
                            <a:ext cx="192" cy="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506" name="Object 2533">
                <a:hlinkClick r:id="" action="ppaction://ole?verb=0"/>
              </p:cNvPr>
              <p:cNvGraphicFramePr>
                <a:graphicFrameLocks/>
              </p:cNvGraphicFramePr>
              <p:nvPr/>
            </p:nvGraphicFramePr>
            <p:xfrm>
              <a:off x="4272" y="4047"/>
              <a:ext cx="192" cy="161"/>
            </p:xfrm>
            <a:graphic>
              <a:graphicData uri="http://schemas.openxmlformats.org/presentationml/2006/ole">
                <mc:AlternateContent xmlns:mc="http://schemas.openxmlformats.org/markup-compatibility/2006">
                  <mc:Choice xmlns:v="urn:schemas-microsoft-com:vml" Requires="v">
                    <p:oleObj spid="_x0000_s10533" name="Clip" r:id="rId8" imgW="969866" imgH="862103" progId="">
                      <p:embed/>
                    </p:oleObj>
                  </mc:Choice>
                  <mc:Fallback>
                    <p:oleObj name="Clip" r:id="rId8" imgW="969866" imgH="862103" progId="">
                      <p:embed/>
                      <p:pic>
                        <p:nvPicPr>
                          <p:cNvPr id="12506" name="Object 2533">
                            <a:hlinkClick r:id="" action="ppaction://ole?verb=0"/>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2" y="4047"/>
                            <a:ext cx="192" cy="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12296" name="Group 12"/>
            <p:cNvGrpSpPr>
              <a:grpSpLocks/>
            </p:cNvGrpSpPr>
            <p:nvPr/>
          </p:nvGrpSpPr>
          <p:grpSpPr bwMode="auto">
            <a:xfrm>
              <a:off x="11431852" y="1184910"/>
              <a:ext cx="365760" cy="883920"/>
              <a:chOff x="4272" y="3744"/>
              <a:chExt cx="192" cy="464"/>
            </a:xfrm>
          </p:grpSpPr>
          <p:graphicFrame>
            <p:nvGraphicFramePr>
              <p:cNvPr id="12499" name="Object 2534">
                <a:hlinkClick r:id="" action="ppaction://ole?verb=0"/>
              </p:cNvPr>
              <p:cNvGraphicFramePr>
                <a:graphicFrameLocks/>
              </p:cNvGraphicFramePr>
              <p:nvPr/>
            </p:nvGraphicFramePr>
            <p:xfrm>
              <a:off x="4272" y="3744"/>
              <a:ext cx="192" cy="161"/>
            </p:xfrm>
            <a:graphic>
              <a:graphicData uri="http://schemas.openxmlformats.org/presentationml/2006/ole">
                <mc:AlternateContent xmlns:mc="http://schemas.openxmlformats.org/markup-compatibility/2006">
                  <mc:Choice xmlns:v="urn:schemas-microsoft-com:vml" Requires="v">
                    <p:oleObj spid="_x0000_s10534" name="Clip" r:id="rId9" imgW="969866" imgH="862103" progId="">
                      <p:embed/>
                    </p:oleObj>
                  </mc:Choice>
                  <mc:Fallback>
                    <p:oleObj name="Clip" r:id="rId9" imgW="969866" imgH="862103" progId="">
                      <p:embed/>
                      <p:pic>
                        <p:nvPicPr>
                          <p:cNvPr id="12499" name="Object 2534">
                            <a:hlinkClick r:id="" action="ppaction://ole?verb=0"/>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2" y="3744"/>
                            <a:ext cx="192" cy="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500" name="Object 2535">
                <a:hlinkClick r:id="" action="ppaction://ole?verb=0"/>
              </p:cNvPr>
              <p:cNvGraphicFramePr>
                <a:graphicFrameLocks/>
              </p:cNvGraphicFramePr>
              <p:nvPr/>
            </p:nvGraphicFramePr>
            <p:xfrm>
              <a:off x="4272" y="3851"/>
              <a:ext cx="192" cy="161"/>
            </p:xfrm>
            <a:graphic>
              <a:graphicData uri="http://schemas.openxmlformats.org/presentationml/2006/ole">
                <mc:AlternateContent xmlns:mc="http://schemas.openxmlformats.org/markup-compatibility/2006">
                  <mc:Choice xmlns:v="urn:schemas-microsoft-com:vml" Requires="v">
                    <p:oleObj spid="_x0000_s10535" name="Clip" r:id="rId10" imgW="969866" imgH="862103" progId="">
                      <p:embed/>
                    </p:oleObj>
                  </mc:Choice>
                  <mc:Fallback>
                    <p:oleObj name="Clip" r:id="rId10" imgW="969866" imgH="862103" progId="">
                      <p:embed/>
                      <p:pic>
                        <p:nvPicPr>
                          <p:cNvPr id="12500" name="Object 2535">
                            <a:hlinkClick r:id="" action="ppaction://ole?verb=0"/>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2" y="3851"/>
                            <a:ext cx="192" cy="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501" name="Object 2536">
                <a:hlinkClick r:id="" action="ppaction://ole?verb=0"/>
              </p:cNvPr>
              <p:cNvGraphicFramePr>
                <a:graphicFrameLocks/>
              </p:cNvGraphicFramePr>
              <p:nvPr/>
            </p:nvGraphicFramePr>
            <p:xfrm>
              <a:off x="4272" y="3951"/>
              <a:ext cx="192" cy="161"/>
            </p:xfrm>
            <a:graphic>
              <a:graphicData uri="http://schemas.openxmlformats.org/presentationml/2006/ole">
                <mc:AlternateContent xmlns:mc="http://schemas.openxmlformats.org/markup-compatibility/2006">
                  <mc:Choice xmlns:v="urn:schemas-microsoft-com:vml" Requires="v">
                    <p:oleObj spid="_x0000_s10536" name="Clip" r:id="rId11" imgW="969866" imgH="862103" progId="">
                      <p:embed/>
                    </p:oleObj>
                  </mc:Choice>
                  <mc:Fallback>
                    <p:oleObj name="Clip" r:id="rId11" imgW="969866" imgH="862103" progId="">
                      <p:embed/>
                      <p:pic>
                        <p:nvPicPr>
                          <p:cNvPr id="12501" name="Object 2536">
                            <a:hlinkClick r:id="" action="ppaction://ole?verb=0"/>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2" y="3951"/>
                            <a:ext cx="192" cy="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502" name="Object 2537">
                <a:hlinkClick r:id="" action="ppaction://ole?verb=0"/>
              </p:cNvPr>
              <p:cNvGraphicFramePr>
                <a:graphicFrameLocks/>
              </p:cNvGraphicFramePr>
              <p:nvPr/>
            </p:nvGraphicFramePr>
            <p:xfrm>
              <a:off x="4272" y="4047"/>
              <a:ext cx="192" cy="161"/>
            </p:xfrm>
            <a:graphic>
              <a:graphicData uri="http://schemas.openxmlformats.org/presentationml/2006/ole">
                <mc:AlternateContent xmlns:mc="http://schemas.openxmlformats.org/markup-compatibility/2006">
                  <mc:Choice xmlns:v="urn:schemas-microsoft-com:vml" Requires="v">
                    <p:oleObj spid="_x0000_s10537" name="Clip" r:id="rId12" imgW="969866" imgH="862103" progId="">
                      <p:embed/>
                    </p:oleObj>
                  </mc:Choice>
                  <mc:Fallback>
                    <p:oleObj name="Clip" r:id="rId12" imgW="969866" imgH="862103" progId="">
                      <p:embed/>
                      <p:pic>
                        <p:nvPicPr>
                          <p:cNvPr id="12502" name="Object 2537">
                            <a:hlinkClick r:id="" action="ppaction://ole?verb=0"/>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2" y="4047"/>
                            <a:ext cx="192" cy="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12297" name="Group 17"/>
            <p:cNvGrpSpPr>
              <a:grpSpLocks/>
            </p:cNvGrpSpPr>
            <p:nvPr/>
          </p:nvGrpSpPr>
          <p:grpSpPr bwMode="auto">
            <a:xfrm>
              <a:off x="10547932" y="6099810"/>
              <a:ext cx="363856" cy="889636"/>
              <a:chOff x="4272" y="3744"/>
              <a:chExt cx="192" cy="464"/>
            </a:xfrm>
          </p:grpSpPr>
          <p:graphicFrame>
            <p:nvGraphicFramePr>
              <p:cNvPr id="12495" name="Object 2538">
                <a:hlinkClick r:id="" action="ppaction://ole?verb=0"/>
              </p:cNvPr>
              <p:cNvGraphicFramePr>
                <a:graphicFrameLocks/>
              </p:cNvGraphicFramePr>
              <p:nvPr/>
            </p:nvGraphicFramePr>
            <p:xfrm>
              <a:off x="4272" y="3744"/>
              <a:ext cx="192" cy="161"/>
            </p:xfrm>
            <a:graphic>
              <a:graphicData uri="http://schemas.openxmlformats.org/presentationml/2006/ole">
                <mc:AlternateContent xmlns:mc="http://schemas.openxmlformats.org/markup-compatibility/2006">
                  <mc:Choice xmlns:v="urn:schemas-microsoft-com:vml" Requires="v">
                    <p:oleObj spid="_x0000_s10538" name="Clip" r:id="rId13" imgW="969866" imgH="862103" progId="">
                      <p:embed/>
                    </p:oleObj>
                  </mc:Choice>
                  <mc:Fallback>
                    <p:oleObj name="Clip" r:id="rId13" imgW="969866" imgH="862103" progId="">
                      <p:embed/>
                      <p:pic>
                        <p:nvPicPr>
                          <p:cNvPr id="12495" name="Object 2538">
                            <a:hlinkClick r:id="" action="ppaction://ole?verb=0"/>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2" y="3744"/>
                            <a:ext cx="192" cy="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496" name="Object 2539">
                <a:hlinkClick r:id="" action="ppaction://ole?verb=0"/>
              </p:cNvPr>
              <p:cNvGraphicFramePr>
                <a:graphicFrameLocks/>
              </p:cNvGraphicFramePr>
              <p:nvPr/>
            </p:nvGraphicFramePr>
            <p:xfrm>
              <a:off x="4272" y="3851"/>
              <a:ext cx="192" cy="161"/>
            </p:xfrm>
            <a:graphic>
              <a:graphicData uri="http://schemas.openxmlformats.org/presentationml/2006/ole">
                <mc:AlternateContent xmlns:mc="http://schemas.openxmlformats.org/markup-compatibility/2006">
                  <mc:Choice xmlns:v="urn:schemas-microsoft-com:vml" Requires="v">
                    <p:oleObj spid="_x0000_s10539" name="Clip" r:id="rId14" imgW="969866" imgH="862103" progId="">
                      <p:embed/>
                    </p:oleObj>
                  </mc:Choice>
                  <mc:Fallback>
                    <p:oleObj name="Clip" r:id="rId14" imgW="969866" imgH="862103" progId="">
                      <p:embed/>
                      <p:pic>
                        <p:nvPicPr>
                          <p:cNvPr id="12496" name="Object 2539">
                            <a:hlinkClick r:id="" action="ppaction://ole?verb=0"/>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2" y="3851"/>
                            <a:ext cx="192" cy="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497" name="Object 2540">
                <a:hlinkClick r:id="" action="ppaction://ole?verb=0"/>
              </p:cNvPr>
              <p:cNvGraphicFramePr>
                <a:graphicFrameLocks/>
              </p:cNvGraphicFramePr>
              <p:nvPr/>
            </p:nvGraphicFramePr>
            <p:xfrm>
              <a:off x="4272" y="3951"/>
              <a:ext cx="192" cy="161"/>
            </p:xfrm>
            <a:graphic>
              <a:graphicData uri="http://schemas.openxmlformats.org/presentationml/2006/ole">
                <mc:AlternateContent xmlns:mc="http://schemas.openxmlformats.org/markup-compatibility/2006">
                  <mc:Choice xmlns:v="urn:schemas-microsoft-com:vml" Requires="v">
                    <p:oleObj spid="_x0000_s10540" name="Clip" r:id="rId15" imgW="969866" imgH="862103" progId="">
                      <p:embed/>
                    </p:oleObj>
                  </mc:Choice>
                  <mc:Fallback>
                    <p:oleObj name="Clip" r:id="rId15" imgW="969866" imgH="862103" progId="">
                      <p:embed/>
                      <p:pic>
                        <p:nvPicPr>
                          <p:cNvPr id="12497" name="Object 2540">
                            <a:hlinkClick r:id="" action="ppaction://ole?verb=0"/>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2" y="3951"/>
                            <a:ext cx="192" cy="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498" name="Object 2541">
                <a:hlinkClick r:id="" action="ppaction://ole?verb=0"/>
              </p:cNvPr>
              <p:cNvGraphicFramePr>
                <a:graphicFrameLocks/>
              </p:cNvGraphicFramePr>
              <p:nvPr/>
            </p:nvGraphicFramePr>
            <p:xfrm>
              <a:off x="4272" y="4047"/>
              <a:ext cx="192" cy="161"/>
            </p:xfrm>
            <a:graphic>
              <a:graphicData uri="http://schemas.openxmlformats.org/presentationml/2006/ole">
                <mc:AlternateContent xmlns:mc="http://schemas.openxmlformats.org/markup-compatibility/2006">
                  <mc:Choice xmlns:v="urn:schemas-microsoft-com:vml" Requires="v">
                    <p:oleObj spid="_x0000_s10541" name="Clip" r:id="rId16" imgW="969866" imgH="862103" progId="">
                      <p:embed/>
                    </p:oleObj>
                  </mc:Choice>
                  <mc:Fallback>
                    <p:oleObj name="Clip" r:id="rId16" imgW="969866" imgH="862103" progId="">
                      <p:embed/>
                      <p:pic>
                        <p:nvPicPr>
                          <p:cNvPr id="12498" name="Object 2541">
                            <a:hlinkClick r:id="" action="ppaction://ole?verb=0"/>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2" y="4047"/>
                            <a:ext cx="192" cy="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12298" name="Group 22"/>
            <p:cNvGrpSpPr>
              <a:grpSpLocks/>
            </p:cNvGrpSpPr>
            <p:nvPr/>
          </p:nvGrpSpPr>
          <p:grpSpPr bwMode="auto">
            <a:xfrm>
              <a:off x="8842958" y="3968116"/>
              <a:ext cx="1796414" cy="2771774"/>
              <a:chOff x="3329" y="2337"/>
              <a:chExt cx="962" cy="1740"/>
            </a:xfrm>
          </p:grpSpPr>
          <p:sp>
            <p:nvSpPr>
              <p:cNvPr id="12486" name="Line 23"/>
              <p:cNvSpPr>
                <a:spLocks noChangeShapeType="1"/>
              </p:cNvSpPr>
              <p:nvPr/>
            </p:nvSpPr>
            <p:spPr bwMode="auto">
              <a:xfrm>
                <a:off x="3329" y="2337"/>
                <a:ext cx="817" cy="174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2592"/>
              </a:p>
            </p:txBody>
          </p:sp>
          <p:sp>
            <p:nvSpPr>
              <p:cNvPr id="12487" name="Line 24"/>
              <p:cNvSpPr>
                <a:spLocks noChangeShapeType="1"/>
              </p:cNvSpPr>
              <p:nvPr/>
            </p:nvSpPr>
            <p:spPr bwMode="auto">
              <a:xfrm>
                <a:off x="3343" y="2364"/>
                <a:ext cx="790" cy="152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592"/>
              </a:p>
            </p:txBody>
          </p:sp>
          <p:sp>
            <p:nvSpPr>
              <p:cNvPr id="12488" name="Line 25"/>
              <p:cNvSpPr>
                <a:spLocks noChangeShapeType="1"/>
              </p:cNvSpPr>
              <p:nvPr/>
            </p:nvSpPr>
            <p:spPr bwMode="auto">
              <a:xfrm>
                <a:off x="3343" y="2364"/>
                <a:ext cx="797" cy="161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592"/>
              </a:p>
            </p:txBody>
          </p:sp>
          <p:sp>
            <p:nvSpPr>
              <p:cNvPr id="12489" name="Line 26"/>
              <p:cNvSpPr>
                <a:spLocks noChangeShapeType="1"/>
              </p:cNvSpPr>
              <p:nvPr/>
            </p:nvSpPr>
            <p:spPr bwMode="auto">
              <a:xfrm>
                <a:off x="3343" y="2364"/>
                <a:ext cx="787" cy="142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592"/>
              </a:p>
            </p:txBody>
          </p:sp>
          <p:sp>
            <p:nvSpPr>
              <p:cNvPr id="12490" name="Line 27"/>
              <p:cNvSpPr>
                <a:spLocks noChangeShapeType="1"/>
              </p:cNvSpPr>
              <p:nvPr/>
            </p:nvSpPr>
            <p:spPr bwMode="auto">
              <a:xfrm>
                <a:off x="4130" y="3789"/>
                <a:ext cx="15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sz="2592"/>
              </a:p>
            </p:txBody>
          </p:sp>
          <p:sp>
            <p:nvSpPr>
              <p:cNvPr id="12491" name="Line 28"/>
              <p:cNvSpPr>
                <a:spLocks noChangeShapeType="1"/>
              </p:cNvSpPr>
              <p:nvPr/>
            </p:nvSpPr>
            <p:spPr bwMode="auto">
              <a:xfrm>
                <a:off x="4130" y="3886"/>
                <a:ext cx="143"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sz="2592"/>
              </a:p>
            </p:txBody>
          </p:sp>
          <p:sp>
            <p:nvSpPr>
              <p:cNvPr id="12492" name="Line 29"/>
              <p:cNvSpPr>
                <a:spLocks noChangeShapeType="1"/>
              </p:cNvSpPr>
              <p:nvPr/>
            </p:nvSpPr>
            <p:spPr bwMode="auto">
              <a:xfrm>
                <a:off x="4145" y="3886"/>
                <a:ext cx="143"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sz="2592"/>
              </a:p>
            </p:txBody>
          </p:sp>
          <p:sp>
            <p:nvSpPr>
              <p:cNvPr id="12493" name="Line 30"/>
              <p:cNvSpPr>
                <a:spLocks noChangeShapeType="1"/>
              </p:cNvSpPr>
              <p:nvPr/>
            </p:nvSpPr>
            <p:spPr bwMode="auto">
              <a:xfrm>
                <a:off x="4138" y="3981"/>
                <a:ext cx="143"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sz="2592"/>
              </a:p>
            </p:txBody>
          </p:sp>
          <p:sp>
            <p:nvSpPr>
              <p:cNvPr id="12494" name="Line 31"/>
              <p:cNvSpPr>
                <a:spLocks noChangeShapeType="1"/>
              </p:cNvSpPr>
              <p:nvPr/>
            </p:nvSpPr>
            <p:spPr bwMode="auto">
              <a:xfrm>
                <a:off x="4148" y="4077"/>
                <a:ext cx="143"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sz="2592"/>
              </a:p>
            </p:txBody>
          </p:sp>
        </p:grpSp>
        <p:grpSp>
          <p:nvGrpSpPr>
            <p:cNvPr id="12299" name="Group 32"/>
            <p:cNvGrpSpPr>
              <a:grpSpLocks/>
            </p:cNvGrpSpPr>
            <p:nvPr/>
          </p:nvGrpSpPr>
          <p:grpSpPr bwMode="auto">
            <a:xfrm>
              <a:off x="12254812" y="5337810"/>
              <a:ext cx="365760" cy="883920"/>
              <a:chOff x="4272" y="3744"/>
              <a:chExt cx="192" cy="464"/>
            </a:xfrm>
          </p:grpSpPr>
          <p:graphicFrame>
            <p:nvGraphicFramePr>
              <p:cNvPr id="12482" name="Object 2542">
                <a:hlinkClick r:id="" action="ppaction://ole?verb=0"/>
              </p:cNvPr>
              <p:cNvGraphicFramePr>
                <a:graphicFrameLocks/>
              </p:cNvGraphicFramePr>
              <p:nvPr/>
            </p:nvGraphicFramePr>
            <p:xfrm>
              <a:off x="4272" y="3744"/>
              <a:ext cx="192" cy="161"/>
            </p:xfrm>
            <a:graphic>
              <a:graphicData uri="http://schemas.openxmlformats.org/presentationml/2006/ole">
                <mc:AlternateContent xmlns:mc="http://schemas.openxmlformats.org/markup-compatibility/2006">
                  <mc:Choice xmlns:v="urn:schemas-microsoft-com:vml" Requires="v">
                    <p:oleObj spid="_x0000_s10542" name="Clip" r:id="rId17" imgW="969866" imgH="862103" progId="">
                      <p:embed/>
                    </p:oleObj>
                  </mc:Choice>
                  <mc:Fallback>
                    <p:oleObj name="Clip" r:id="rId17" imgW="969866" imgH="862103" progId="">
                      <p:embed/>
                      <p:pic>
                        <p:nvPicPr>
                          <p:cNvPr id="12482" name="Object 2542">
                            <a:hlinkClick r:id="" action="ppaction://ole?verb=0"/>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2" y="3744"/>
                            <a:ext cx="192" cy="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483" name="Object 2543">
                <a:hlinkClick r:id="" action="ppaction://ole?verb=0"/>
              </p:cNvPr>
              <p:cNvGraphicFramePr>
                <a:graphicFrameLocks/>
              </p:cNvGraphicFramePr>
              <p:nvPr/>
            </p:nvGraphicFramePr>
            <p:xfrm>
              <a:off x="4272" y="3851"/>
              <a:ext cx="192" cy="161"/>
            </p:xfrm>
            <a:graphic>
              <a:graphicData uri="http://schemas.openxmlformats.org/presentationml/2006/ole">
                <mc:AlternateContent xmlns:mc="http://schemas.openxmlformats.org/markup-compatibility/2006">
                  <mc:Choice xmlns:v="urn:schemas-microsoft-com:vml" Requires="v">
                    <p:oleObj spid="_x0000_s10543" name="Clip" r:id="rId18" imgW="969866" imgH="862103" progId="">
                      <p:embed/>
                    </p:oleObj>
                  </mc:Choice>
                  <mc:Fallback>
                    <p:oleObj name="Clip" r:id="rId18" imgW="969866" imgH="862103" progId="">
                      <p:embed/>
                      <p:pic>
                        <p:nvPicPr>
                          <p:cNvPr id="12483" name="Object 2543">
                            <a:hlinkClick r:id="" action="ppaction://ole?verb=0"/>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2" y="3851"/>
                            <a:ext cx="192" cy="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484" name="Object 2544">
                <a:hlinkClick r:id="" action="ppaction://ole?verb=0"/>
              </p:cNvPr>
              <p:cNvGraphicFramePr>
                <a:graphicFrameLocks/>
              </p:cNvGraphicFramePr>
              <p:nvPr/>
            </p:nvGraphicFramePr>
            <p:xfrm>
              <a:off x="4272" y="3951"/>
              <a:ext cx="192" cy="161"/>
            </p:xfrm>
            <a:graphic>
              <a:graphicData uri="http://schemas.openxmlformats.org/presentationml/2006/ole">
                <mc:AlternateContent xmlns:mc="http://schemas.openxmlformats.org/markup-compatibility/2006">
                  <mc:Choice xmlns:v="urn:schemas-microsoft-com:vml" Requires="v">
                    <p:oleObj spid="_x0000_s10544" name="Clip" r:id="rId19" imgW="969866" imgH="862103" progId="">
                      <p:embed/>
                    </p:oleObj>
                  </mc:Choice>
                  <mc:Fallback>
                    <p:oleObj name="Clip" r:id="rId19" imgW="969866" imgH="862103" progId="">
                      <p:embed/>
                      <p:pic>
                        <p:nvPicPr>
                          <p:cNvPr id="12484" name="Object 2544">
                            <a:hlinkClick r:id="" action="ppaction://ole?verb=0"/>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2" y="3951"/>
                            <a:ext cx="192" cy="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485" name="Object 2545">
                <a:hlinkClick r:id="" action="ppaction://ole?verb=0"/>
              </p:cNvPr>
              <p:cNvGraphicFramePr>
                <a:graphicFrameLocks/>
              </p:cNvGraphicFramePr>
              <p:nvPr/>
            </p:nvGraphicFramePr>
            <p:xfrm>
              <a:off x="4272" y="4047"/>
              <a:ext cx="192" cy="161"/>
            </p:xfrm>
            <a:graphic>
              <a:graphicData uri="http://schemas.openxmlformats.org/presentationml/2006/ole">
                <mc:AlternateContent xmlns:mc="http://schemas.openxmlformats.org/markup-compatibility/2006">
                  <mc:Choice xmlns:v="urn:schemas-microsoft-com:vml" Requires="v">
                    <p:oleObj spid="_x0000_s10545" name="Clip" r:id="rId20" imgW="969866" imgH="862103" progId="">
                      <p:embed/>
                    </p:oleObj>
                  </mc:Choice>
                  <mc:Fallback>
                    <p:oleObj name="Clip" r:id="rId20" imgW="969866" imgH="862103" progId="">
                      <p:embed/>
                      <p:pic>
                        <p:nvPicPr>
                          <p:cNvPr id="12485" name="Object 2545">
                            <a:hlinkClick r:id="" action="ppaction://ole?verb=0"/>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2" y="4047"/>
                            <a:ext cx="192" cy="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12300" name="Group 37"/>
            <p:cNvGrpSpPr>
              <a:grpSpLocks/>
            </p:cNvGrpSpPr>
            <p:nvPr/>
          </p:nvGrpSpPr>
          <p:grpSpPr bwMode="auto">
            <a:xfrm flipV="1">
              <a:off x="8810572" y="887730"/>
              <a:ext cx="1828800" cy="3108960"/>
              <a:chOff x="3360" y="1056"/>
              <a:chExt cx="969" cy="1729"/>
            </a:xfrm>
          </p:grpSpPr>
          <p:sp>
            <p:nvSpPr>
              <p:cNvPr id="12473" name="Line 38"/>
              <p:cNvSpPr>
                <a:spLocks noChangeShapeType="1"/>
              </p:cNvSpPr>
              <p:nvPr/>
            </p:nvSpPr>
            <p:spPr bwMode="auto">
              <a:xfrm>
                <a:off x="3360" y="1056"/>
                <a:ext cx="823" cy="172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2592"/>
              </a:p>
            </p:txBody>
          </p:sp>
          <p:sp>
            <p:nvSpPr>
              <p:cNvPr id="12474" name="Line 39"/>
              <p:cNvSpPr>
                <a:spLocks noChangeShapeType="1"/>
              </p:cNvSpPr>
              <p:nvPr/>
            </p:nvSpPr>
            <p:spPr bwMode="auto">
              <a:xfrm>
                <a:off x="3374" y="1083"/>
                <a:ext cx="796" cy="151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592"/>
              </a:p>
            </p:txBody>
          </p:sp>
          <p:sp>
            <p:nvSpPr>
              <p:cNvPr id="12475" name="Line 40"/>
              <p:cNvSpPr>
                <a:spLocks noChangeShapeType="1"/>
              </p:cNvSpPr>
              <p:nvPr/>
            </p:nvSpPr>
            <p:spPr bwMode="auto">
              <a:xfrm>
                <a:off x="3374" y="1083"/>
                <a:ext cx="803" cy="160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592"/>
              </a:p>
            </p:txBody>
          </p:sp>
          <p:sp>
            <p:nvSpPr>
              <p:cNvPr id="12476" name="Line 41"/>
              <p:cNvSpPr>
                <a:spLocks noChangeShapeType="1"/>
              </p:cNvSpPr>
              <p:nvPr/>
            </p:nvSpPr>
            <p:spPr bwMode="auto">
              <a:xfrm>
                <a:off x="3374" y="1083"/>
                <a:ext cx="793" cy="141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592"/>
              </a:p>
            </p:txBody>
          </p:sp>
          <p:sp>
            <p:nvSpPr>
              <p:cNvPr id="12477" name="Line 42"/>
              <p:cNvSpPr>
                <a:spLocks noChangeShapeType="1"/>
              </p:cNvSpPr>
              <p:nvPr/>
            </p:nvSpPr>
            <p:spPr bwMode="auto">
              <a:xfrm>
                <a:off x="4167" y="2499"/>
                <a:ext cx="15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sz="2592"/>
              </a:p>
            </p:txBody>
          </p:sp>
          <p:sp>
            <p:nvSpPr>
              <p:cNvPr id="12478" name="Line 43"/>
              <p:cNvSpPr>
                <a:spLocks noChangeShapeType="1"/>
              </p:cNvSpPr>
              <p:nvPr/>
            </p:nvSpPr>
            <p:spPr bwMode="auto">
              <a:xfrm>
                <a:off x="4167" y="2595"/>
                <a:ext cx="144"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sz="2592"/>
              </a:p>
            </p:txBody>
          </p:sp>
          <p:sp>
            <p:nvSpPr>
              <p:cNvPr id="12479" name="Line 44"/>
              <p:cNvSpPr>
                <a:spLocks noChangeShapeType="1"/>
              </p:cNvSpPr>
              <p:nvPr/>
            </p:nvSpPr>
            <p:spPr bwMode="auto">
              <a:xfrm>
                <a:off x="4182" y="2595"/>
                <a:ext cx="144"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sz="2592"/>
              </a:p>
            </p:txBody>
          </p:sp>
          <p:sp>
            <p:nvSpPr>
              <p:cNvPr id="12480" name="Line 45"/>
              <p:cNvSpPr>
                <a:spLocks noChangeShapeType="1"/>
              </p:cNvSpPr>
              <p:nvPr/>
            </p:nvSpPr>
            <p:spPr bwMode="auto">
              <a:xfrm>
                <a:off x="4175" y="2689"/>
                <a:ext cx="144"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sz="2592"/>
              </a:p>
            </p:txBody>
          </p:sp>
          <p:sp>
            <p:nvSpPr>
              <p:cNvPr id="12481" name="Line 46"/>
              <p:cNvSpPr>
                <a:spLocks noChangeShapeType="1"/>
              </p:cNvSpPr>
              <p:nvPr/>
            </p:nvSpPr>
            <p:spPr bwMode="auto">
              <a:xfrm>
                <a:off x="4185" y="2785"/>
                <a:ext cx="144"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sz="2592"/>
              </a:p>
            </p:txBody>
          </p:sp>
        </p:grpSp>
        <p:grpSp>
          <p:nvGrpSpPr>
            <p:cNvPr id="12301" name="Group 47"/>
            <p:cNvGrpSpPr>
              <a:grpSpLocks/>
            </p:cNvGrpSpPr>
            <p:nvPr/>
          </p:nvGrpSpPr>
          <p:grpSpPr bwMode="auto">
            <a:xfrm>
              <a:off x="11462332" y="5922646"/>
              <a:ext cx="365760" cy="883920"/>
              <a:chOff x="4272" y="3744"/>
              <a:chExt cx="192" cy="464"/>
            </a:xfrm>
          </p:grpSpPr>
          <p:graphicFrame>
            <p:nvGraphicFramePr>
              <p:cNvPr id="12469" name="Object 2546">
                <a:hlinkClick r:id="" action="ppaction://ole?verb=0"/>
              </p:cNvPr>
              <p:cNvGraphicFramePr>
                <a:graphicFrameLocks/>
              </p:cNvGraphicFramePr>
              <p:nvPr/>
            </p:nvGraphicFramePr>
            <p:xfrm>
              <a:off x="4272" y="3744"/>
              <a:ext cx="192" cy="161"/>
            </p:xfrm>
            <a:graphic>
              <a:graphicData uri="http://schemas.openxmlformats.org/presentationml/2006/ole">
                <mc:AlternateContent xmlns:mc="http://schemas.openxmlformats.org/markup-compatibility/2006">
                  <mc:Choice xmlns:v="urn:schemas-microsoft-com:vml" Requires="v">
                    <p:oleObj spid="_x0000_s10546" name="Clip" r:id="rId21" imgW="969866" imgH="862103" progId="">
                      <p:embed/>
                    </p:oleObj>
                  </mc:Choice>
                  <mc:Fallback>
                    <p:oleObj name="Clip" r:id="rId21" imgW="969866" imgH="862103" progId="">
                      <p:embed/>
                      <p:pic>
                        <p:nvPicPr>
                          <p:cNvPr id="12469" name="Object 2546">
                            <a:hlinkClick r:id="" action="ppaction://ole?verb=0"/>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2" y="3744"/>
                            <a:ext cx="192" cy="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470" name="Object 2547">
                <a:hlinkClick r:id="" action="ppaction://ole?verb=0"/>
              </p:cNvPr>
              <p:cNvGraphicFramePr>
                <a:graphicFrameLocks/>
              </p:cNvGraphicFramePr>
              <p:nvPr/>
            </p:nvGraphicFramePr>
            <p:xfrm>
              <a:off x="4272" y="3851"/>
              <a:ext cx="192" cy="161"/>
            </p:xfrm>
            <a:graphic>
              <a:graphicData uri="http://schemas.openxmlformats.org/presentationml/2006/ole">
                <mc:AlternateContent xmlns:mc="http://schemas.openxmlformats.org/markup-compatibility/2006">
                  <mc:Choice xmlns:v="urn:schemas-microsoft-com:vml" Requires="v">
                    <p:oleObj spid="_x0000_s10547" name="Clip" r:id="rId22" imgW="969866" imgH="862103" progId="">
                      <p:embed/>
                    </p:oleObj>
                  </mc:Choice>
                  <mc:Fallback>
                    <p:oleObj name="Clip" r:id="rId22" imgW="969866" imgH="862103" progId="">
                      <p:embed/>
                      <p:pic>
                        <p:nvPicPr>
                          <p:cNvPr id="12470" name="Object 2547">
                            <a:hlinkClick r:id="" action="ppaction://ole?verb=0"/>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2" y="3851"/>
                            <a:ext cx="192" cy="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471" name="Object 2548">
                <a:hlinkClick r:id="" action="ppaction://ole?verb=0"/>
              </p:cNvPr>
              <p:cNvGraphicFramePr>
                <a:graphicFrameLocks/>
              </p:cNvGraphicFramePr>
              <p:nvPr/>
            </p:nvGraphicFramePr>
            <p:xfrm>
              <a:off x="4272" y="3951"/>
              <a:ext cx="192" cy="161"/>
            </p:xfrm>
            <a:graphic>
              <a:graphicData uri="http://schemas.openxmlformats.org/presentationml/2006/ole">
                <mc:AlternateContent xmlns:mc="http://schemas.openxmlformats.org/markup-compatibility/2006">
                  <mc:Choice xmlns:v="urn:schemas-microsoft-com:vml" Requires="v">
                    <p:oleObj spid="_x0000_s10548" name="Clip" r:id="rId23" imgW="969866" imgH="862103" progId="">
                      <p:embed/>
                    </p:oleObj>
                  </mc:Choice>
                  <mc:Fallback>
                    <p:oleObj name="Clip" r:id="rId23" imgW="969866" imgH="862103" progId="">
                      <p:embed/>
                      <p:pic>
                        <p:nvPicPr>
                          <p:cNvPr id="12471" name="Object 2548">
                            <a:hlinkClick r:id="" action="ppaction://ole?verb=0"/>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2" y="3951"/>
                            <a:ext cx="192" cy="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472" name="Object 2549">
                <a:hlinkClick r:id="" action="ppaction://ole?verb=0"/>
              </p:cNvPr>
              <p:cNvGraphicFramePr>
                <a:graphicFrameLocks/>
              </p:cNvGraphicFramePr>
              <p:nvPr/>
            </p:nvGraphicFramePr>
            <p:xfrm>
              <a:off x="4272" y="4047"/>
              <a:ext cx="192" cy="161"/>
            </p:xfrm>
            <a:graphic>
              <a:graphicData uri="http://schemas.openxmlformats.org/presentationml/2006/ole">
                <mc:AlternateContent xmlns:mc="http://schemas.openxmlformats.org/markup-compatibility/2006">
                  <mc:Choice xmlns:v="urn:schemas-microsoft-com:vml" Requires="v">
                    <p:oleObj spid="_x0000_s10549" name="Clip" r:id="rId24" imgW="969866" imgH="862103" progId="">
                      <p:embed/>
                    </p:oleObj>
                  </mc:Choice>
                  <mc:Fallback>
                    <p:oleObj name="Clip" r:id="rId24" imgW="969866" imgH="862103" progId="">
                      <p:embed/>
                      <p:pic>
                        <p:nvPicPr>
                          <p:cNvPr id="12472" name="Object 2549">
                            <a:hlinkClick r:id="" action="ppaction://ole?verb=0"/>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2" y="4047"/>
                            <a:ext cx="192" cy="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12302" name="Group 52"/>
            <p:cNvGrpSpPr>
              <a:grpSpLocks/>
            </p:cNvGrpSpPr>
            <p:nvPr/>
          </p:nvGrpSpPr>
          <p:grpSpPr bwMode="auto">
            <a:xfrm>
              <a:off x="8862008" y="3962400"/>
              <a:ext cx="2634614" cy="2596516"/>
              <a:chOff x="3339" y="2334"/>
              <a:chExt cx="1383" cy="1363"/>
            </a:xfrm>
          </p:grpSpPr>
          <p:sp>
            <p:nvSpPr>
              <p:cNvPr id="12460" name="Line 53"/>
              <p:cNvSpPr>
                <a:spLocks noChangeShapeType="1"/>
              </p:cNvSpPr>
              <p:nvPr/>
            </p:nvSpPr>
            <p:spPr bwMode="auto">
              <a:xfrm>
                <a:off x="3339" y="2334"/>
                <a:ext cx="1239" cy="136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2592"/>
              </a:p>
            </p:txBody>
          </p:sp>
          <p:sp>
            <p:nvSpPr>
              <p:cNvPr id="12461" name="Line 54"/>
              <p:cNvSpPr>
                <a:spLocks noChangeShapeType="1"/>
              </p:cNvSpPr>
              <p:nvPr/>
            </p:nvSpPr>
            <p:spPr bwMode="auto">
              <a:xfrm>
                <a:off x="3360" y="2355"/>
                <a:ext cx="1210" cy="115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592"/>
              </a:p>
            </p:txBody>
          </p:sp>
          <p:sp>
            <p:nvSpPr>
              <p:cNvPr id="12462" name="Line 55"/>
              <p:cNvSpPr>
                <a:spLocks noChangeShapeType="1"/>
              </p:cNvSpPr>
              <p:nvPr/>
            </p:nvSpPr>
            <p:spPr bwMode="auto">
              <a:xfrm>
                <a:off x="3360" y="2355"/>
                <a:ext cx="1215" cy="1246"/>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592"/>
              </a:p>
            </p:txBody>
          </p:sp>
          <p:sp>
            <p:nvSpPr>
              <p:cNvPr id="12463" name="Line 56"/>
              <p:cNvSpPr>
                <a:spLocks noChangeShapeType="1"/>
              </p:cNvSpPr>
              <p:nvPr/>
            </p:nvSpPr>
            <p:spPr bwMode="auto">
              <a:xfrm>
                <a:off x="3360" y="2355"/>
                <a:ext cx="1212" cy="106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592"/>
              </a:p>
            </p:txBody>
          </p:sp>
          <p:sp>
            <p:nvSpPr>
              <p:cNvPr id="12464" name="Line 57"/>
              <p:cNvSpPr>
                <a:spLocks noChangeShapeType="1"/>
              </p:cNvSpPr>
              <p:nvPr/>
            </p:nvSpPr>
            <p:spPr bwMode="auto">
              <a:xfrm>
                <a:off x="4560" y="3411"/>
                <a:ext cx="15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sz="2592"/>
              </a:p>
            </p:txBody>
          </p:sp>
          <p:sp>
            <p:nvSpPr>
              <p:cNvPr id="12465" name="Line 58"/>
              <p:cNvSpPr>
                <a:spLocks noChangeShapeType="1"/>
              </p:cNvSpPr>
              <p:nvPr/>
            </p:nvSpPr>
            <p:spPr bwMode="auto">
              <a:xfrm>
                <a:off x="4560" y="3507"/>
                <a:ext cx="144"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sz="2592"/>
              </a:p>
            </p:txBody>
          </p:sp>
          <p:sp>
            <p:nvSpPr>
              <p:cNvPr id="12466" name="Line 59"/>
              <p:cNvSpPr>
                <a:spLocks noChangeShapeType="1"/>
              </p:cNvSpPr>
              <p:nvPr/>
            </p:nvSpPr>
            <p:spPr bwMode="auto">
              <a:xfrm>
                <a:off x="4575" y="3507"/>
                <a:ext cx="144"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sz="2592"/>
              </a:p>
            </p:txBody>
          </p:sp>
          <p:sp>
            <p:nvSpPr>
              <p:cNvPr id="12467" name="Line 60"/>
              <p:cNvSpPr>
                <a:spLocks noChangeShapeType="1"/>
              </p:cNvSpPr>
              <p:nvPr/>
            </p:nvSpPr>
            <p:spPr bwMode="auto">
              <a:xfrm>
                <a:off x="4568" y="3601"/>
                <a:ext cx="144"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sz="2592"/>
              </a:p>
            </p:txBody>
          </p:sp>
          <p:sp>
            <p:nvSpPr>
              <p:cNvPr id="12468" name="Line 61"/>
              <p:cNvSpPr>
                <a:spLocks noChangeShapeType="1"/>
              </p:cNvSpPr>
              <p:nvPr/>
            </p:nvSpPr>
            <p:spPr bwMode="auto">
              <a:xfrm>
                <a:off x="4578" y="3697"/>
                <a:ext cx="144"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sz="2592"/>
              </a:p>
            </p:txBody>
          </p:sp>
        </p:grpSp>
        <p:grpSp>
          <p:nvGrpSpPr>
            <p:cNvPr id="12303" name="Group 62"/>
            <p:cNvGrpSpPr>
              <a:grpSpLocks/>
            </p:cNvGrpSpPr>
            <p:nvPr/>
          </p:nvGrpSpPr>
          <p:grpSpPr bwMode="auto">
            <a:xfrm flipV="1">
              <a:off x="8827718" y="1344930"/>
              <a:ext cx="2634614" cy="2596516"/>
              <a:chOff x="3339" y="2334"/>
              <a:chExt cx="1383" cy="1363"/>
            </a:xfrm>
          </p:grpSpPr>
          <p:sp>
            <p:nvSpPr>
              <p:cNvPr id="12451" name="Line 63"/>
              <p:cNvSpPr>
                <a:spLocks noChangeShapeType="1"/>
              </p:cNvSpPr>
              <p:nvPr/>
            </p:nvSpPr>
            <p:spPr bwMode="auto">
              <a:xfrm>
                <a:off x="3339" y="2334"/>
                <a:ext cx="1239" cy="136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2592"/>
              </a:p>
            </p:txBody>
          </p:sp>
          <p:sp>
            <p:nvSpPr>
              <p:cNvPr id="12452" name="Line 64"/>
              <p:cNvSpPr>
                <a:spLocks noChangeShapeType="1"/>
              </p:cNvSpPr>
              <p:nvPr/>
            </p:nvSpPr>
            <p:spPr bwMode="auto">
              <a:xfrm>
                <a:off x="3360" y="2355"/>
                <a:ext cx="1210" cy="115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592"/>
              </a:p>
            </p:txBody>
          </p:sp>
          <p:sp>
            <p:nvSpPr>
              <p:cNvPr id="12453" name="Line 65"/>
              <p:cNvSpPr>
                <a:spLocks noChangeShapeType="1"/>
              </p:cNvSpPr>
              <p:nvPr/>
            </p:nvSpPr>
            <p:spPr bwMode="auto">
              <a:xfrm>
                <a:off x="3360" y="2355"/>
                <a:ext cx="1215" cy="1246"/>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592"/>
              </a:p>
            </p:txBody>
          </p:sp>
          <p:sp>
            <p:nvSpPr>
              <p:cNvPr id="12454" name="Line 66"/>
              <p:cNvSpPr>
                <a:spLocks noChangeShapeType="1"/>
              </p:cNvSpPr>
              <p:nvPr/>
            </p:nvSpPr>
            <p:spPr bwMode="auto">
              <a:xfrm>
                <a:off x="3360" y="2355"/>
                <a:ext cx="1212" cy="106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592"/>
              </a:p>
            </p:txBody>
          </p:sp>
          <p:sp>
            <p:nvSpPr>
              <p:cNvPr id="12455" name="Line 67"/>
              <p:cNvSpPr>
                <a:spLocks noChangeShapeType="1"/>
              </p:cNvSpPr>
              <p:nvPr/>
            </p:nvSpPr>
            <p:spPr bwMode="auto">
              <a:xfrm>
                <a:off x="4560" y="3411"/>
                <a:ext cx="15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sz="2592"/>
              </a:p>
            </p:txBody>
          </p:sp>
          <p:sp>
            <p:nvSpPr>
              <p:cNvPr id="12456" name="Line 68"/>
              <p:cNvSpPr>
                <a:spLocks noChangeShapeType="1"/>
              </p:cNvSpPr>
              <p:nvPr/>
            </p:nvSpPr>
            <p:spPr bwMode="auto">
              <a:xfrm>
                <a:off x="4560" y="3507"/>
                <a:ext cx="144"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sz="2592"/>
              </a:p>
            </p:txBody>
          </p:sp>
          <p:sp>
            <p:nvSpPr>
              <p:cNvPr id="12457" name="Line 69"/>
              <p:cNvSpPr>
                <a:spLocks noChangeShapeType="1"/>
              </p:cNvSpPr>
              <p:nvPr/>
            </p:nvSpPr>
            <p:spPr bwMode="auto">
              <a:xfrm>
                <a:off x="4575" y="3507"/>
                <a:ext cx="144"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sz="2592"/>
              </a:p>
            </p:txBody>
          </p:sp>
          <p:sp>
            <p:nvSpPr>
              <p:cNvPr id="12458" name="Line 70"/>
              <p:cNvSpPr>
                <a:spLocks noChangeShapeType="1"/>
              </p:cNvSpPr>
              <p:nvPr/>
            </p:nvSpPr>
            <p:spPr bwMode="auto">
              <a:xfrm>
                <a:off x="4568" y="3601"/>
                <a:ext cx="144"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sz="2592"/>
              </a:p>
            </p:txBody>
          </p:sp>
          <p:sp>
            <p:nvSpPr>
              <p:cNvPr id="12459" name="Line 71"/>
              <p:cNvSpPr>
                <a:spLocks noChangeShapeType="1"/>
              </p:cNvSpPr>
              <p:nvPr/>
            </p:nvSpPr>
            <p:spPr bwMode="auto">
              <a:xfrm>
                <a:off x="4578" y="3697"/>
                <a:ext cx="144"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sz="2592"/>
              </a:p>
            </p:txBody>
          </p:sp>
        </p:grpSp>
        <p:grpSp>
          <p:nvGrpSpPr>
            <p:cNvPr id="12304" name="Group 72"/>
            <p:cNvGrpSpPr>
              <a:grpSpLocks/>
            </p:cNvGrpSpPr>
            <p:nvPr/>
          </p:nvGrpSpPr>
          <p:grpSpPr bwMode="auto">
            <a:xfrm>
              <a:off x="8858198" y="3956686"/>
              <a:ext cx="3427094" cy="1996440"/>
              <a:chOff x="3339" y="2334"/>
              <a:chExt cx="1383" cy="1363"/>
            </a:xfrm>
          </p:grpSpPr>
          <p:sp>
            <p:nvSpPr>
              <p:cNvPr id="12442" name="Line 73"/>
              <p:cNvSpPr>
                <a:spLocks noChangeShapeType="1"/>
              </p:cNvSpPr>
              <p:nvPr/>
            </p:nvSpPr>
            <p:spPr bwMode="auto">
              <a:xfrm>
                <a:off x="3339" y="2334"/>
                <a:ext cx="1239" cy="136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2592"/>
              </a:p>
            </p:txBody>
          </p:sp>
          <p:sp>
            <p:nvSpPr>
              <p:cNvPr id="12443" name="Line 74"/>
              <p:cNvSpPr>
                <a:spLocks noChangeShapeType="1"/>
              </p:cNvSpPr>
              <p:nvPr/>
            </p:nvSpPr>
            <p:spPr bwMode="auto">
              <a:xfrm>
                <a:off x="3360" y="2355"/>
                <a:ext cx="1210" cy="115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592"/>
              </a:p>
            </p:txBody>
          </p:sp>
          <p:sp>
            <p:nvSpPr>
              <p:cNvPr id="12444" name="Line 75"/>
              <p:cNvSpPr>
                <a:spLocks noChangeShapeType="1"/>
              </p:cNvSpPr>
              <p:nvPr/>
            </p:nvSpPr>
            <p:spPr bwMode="auto">
              <a:xfrm>
                <a:off x="3360" y="2355"/>
                <a:ext cx="1215" cy="1246"/>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592"/>
              </a:p>
            </p:txBody>
          </p:sp>
          <p:sp>
            <p:nvSpPr>
              <p:cNvPr id="12445" name="Line 76"/>
              <p:cNvSpPr>
                <a:spLocks noChangeShapeType="1"/>
              </p:cNvSpPr>
              <p:nvPr/>
            </p:nvSpPr>
            <p:spPr bwMode="auto">
              <a:xfrm>
                <a:off x="3360" y="2355"/>
                <a:ext cx="1212" cy="106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592"/>
              </a:p>
            </p:txBody>
          </p:sp>
          <p:sp>
            <p:nvSpPr>
              <p:cNvPr id="12446" name="Line 77"/>
              <p:cNvSpPr>
                <a:spLocks noChangeShapeType="1"/>
              </p:cNvSpPr>
              <p:nvPr/>
            </p:nvSpPr>
            <p:spPr bwMode="auto">
              <a:xfrm>
                <a:off x="4560" y="3411"/>
                <a:ext cx="15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sz="2592"/>
              </a:p>
            </p:txBody>
          </p:sp>
          <p:sp>
            <p:nvSpPr>
              <p:cNvPr id="12447" name="Line 78"/>
              <p:cNvSpPr>
                <a:spLocks noChangeShapeType="1"/>
              </p:cNvSpPr>
              <p:nvPr/>
            </p:nvSpPr>
            <p:spPr bwMode="auto">
              <a:xfrm>
                <a:off x="4560" y="3507"/>
                <a:ext cx="144"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sz="2592"/>
              </a:p>
            </p:txBody>
          </p:sp>
          <p:sp>
            <p:nvSpPr>
              <p:cNvPr id="12448" name="Line 79"/>
              <p:cNvSpPr>
                <a:spLocks noChangeShapeType="1"/>
              </p:cNvSpPr>
              <p:nvPr/>
            </p:nvSpPr>
            <p:spPr bwMode="auto">
              <a:xfrm>
                <a:off x="4575" y="3507"/>
                <a:ext cx="144"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sz="2592"/>
              </a:p>
            </p:txBody>
          </p:sp>
          <p:sp>
            <p:nvSpPr>
              <p:cNvPr id="12449" name="Line 80"/>
              <p:cNvSpPr>
                <a:spLocks noChangeShapeType="1"/>
              </p:cNvSpPr>
              <p:nvPr/>
            </p:nvSpPr>
            <p:spPr bwMode="auto">
              <a:xfrm>
                <a:off x="4568" y="3601"/>
                <a:ext cx="144"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sz="2592"/>
              </a:p>
            </p:txBody>
          </p:sp>
          <p:sp>
            <p:nvSpPr>
              <p:cNvPr id="12450" name="Line 81"/>
              <p:cNvSpPr>
                <a:spLocks noChangeShapeType="1"/>
              </p:cNvSpPr>
              <p:nvPr/>
            </p:nvSpPr>
            <p:spPr bwMode="auto">
              <a:xfrm>
                <a:off x="4578" y="3697"/>
                <a:ext cx="144"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sz="2592"/>
              </a:p>
            </p:txBody>
          </p:sp>
        </p:grpSp>
        <p:grpSp>
          <p:nvGrpSpPr>
            <p:cNvPr id="12305" name="Group 82"/>
            <p:cNvGrpSpPr>
              <a:grpSpLocks/>
            </p:cNvGrpSpPr>
            <p:nvPr/>
          </p:nvGrpSpPr>
          <p:grpSpPr bwMode="auto">
            <a:xfrm flipV="1">
              <a:off x="8810572" y="1985010"/>
              <a:ext cx="3427096" cy="1996440"/>
              <a:chOff x="3339" y="2334"/>
              <a:chExt cx="1383" cy="1363"/>
            </a:xfrm>
          </p:grpSpPr>
          <p:sp>
            <p:nvSpPr>
              <p:cNvPr id="12433" name="Line 83"/>
              <p:cNvSpPr>
                <a:spLocks noChangeShapeType="1"/>
              </p:cNvSpPr>
              <p:nvPr/>
            </p:nvSpPr>
            <p:spPr bwMode="auto">
              <a:xfrm>
                <a:off x="3339" y="2334"/>
                <a:ext cx="1239" cy="136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2592"/>
              </a:p>
            </p:txBody>
          </p:sp>
          <p:sp>
            <p:nvSpPr>
              <p:cNvPr id="12434" name="Line 84"/>
              <p:cNvSpPr>
                <a:spLocks noChangeShapeType="1"/>
              </p:cNvSpPr>
              <p:nvPr/>
            </p:nvSpPr>
            <p:spPr bwMode="auto">
              <a:xfrm>
                <a:off x="3360" y="2355"/>
                <a:ext cx="1210" cy="115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592"/>
              </a:p>
            </p:txBody>
          </p:sp>
          <p:sp>
            <p:nvSpPr>
              <p:cNvPr id="12435" name="Line 85"/>
              <p:cNvSpPr>
                <a:spLocks noChangeShapeType="1"/>
              </p:cNvSpPr>
              <p:nvPr/>
            </p:nvSpPr>
            <p:spPr bwMode="auto">
              <a:xfrm>
                <a:off x="3360" y="2355"/>
                <a:ext cx="1215" cy="1246"/>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592"/>
              </a:p>
            </p:txBody>
          </p:sp>
          <p:sp>
            <p:nvSpPr>
              <p:cNvPr id="12436" name="Line 86"/>
              <p:cNvSpPr>
                <a:spLocks noChangeShapeType="1"/>
              </p:cNvSpPr>
              <p:nvPr/>
            </p:nvSpPr>
            <p:spPr bwMode="auto">
              <a:xfrm>
                <a:off x="3360" y="2355"/>
                <a:ext cx="1212" cy="106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592"/>
              </a:p>
            </p:txBody>
          </p:sp>
          <p:sp>
            <p:nvSpPr>
              <p:cNvPr id="12437" name="Line 87"/>
              <p:cNvSpPr>
                <a:spLocks noChangeShapeType="1"/>
              </p:cNvSpPr>
              <p:nvPr/>
            </p:nvSpPr>
            <p:spPr bwMode="auto">
              <a:xfrm>
                <a:off x="4560" y="3411"/>
                <a:ext cx="15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sz="2592"/>
              </a:p>
            </p:txBody>
          </p:sp>
          <p:sp>
            <p:nvSpPr>
              <p:cNvPr id="12438" name="Line 88"/>
              <p:cNvSpPr>
                <a:spLocks noChangeShapeType="1"/>
              </p:cNvSpPr>
              <p:nvPr/>
            </p:nvSpPr>
            <p:spPr bwMode="auto">
              <a:xfrm>
                <a:off x="4560" y="3507"/>
                <a:ext cx="144"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sz="2592"/>
              </a:p>
            </p:txBody>
          </p:sp>
          <p:sp>
            <p:nvSpPr>
              <p:cNvPr id="12439" name="Line 89"/>
              <p:cNvSpPr>
                <a:spLocks noChangeShapeType="1"/>
              </p:cNvSpPr>
              <p:nvPr/>
            </p:nvSpPr>
            <p:spPr bwMode="auto">
              <a:xfrm>
                <a:off x="4575" y="3507"/>
                <a:ext cx="144"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sz="2592"/>
              </a:p>
            </p:txBody>
          </p:sp>
          <p:sp>
            <p:nvSpPr>
              <p:cNvPr id="12440" name="Line 90"/>
              <p:cNvSpPr>
                <a:spLocks noChangeShapeType="1"/>
              </p:cNvSpPr>
              <p:nvPr/>
            </p:nvSpPr>
            <p:spPr bwMode="auto">
              <a:xfrm>
                <a:off x="4568" y="3601"/>
                <a:ext cx="144"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sz="2592"/>
              </a:p>
            </p:txBody>
          </p:sp>
          <p:sp>
            <p:nvSpPr>
              <p:cNvPr id="12441" name="Line 91"/>
              <p:cNvSpPr>
                <a:spLocks noChangeShapeType="1"/>
              </p:cNvSpPr>
              <p:nvPr/>
            </p:nvSpPr>
            <p:spPr bwMode="auto">
              <a:xfrm>
                <a:off x="4578" y="3697"/>
                <a:ext cx="144"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sz="2592"/>
              </a:p>
            </p:txBody>
          </p:sp>
        </p:grpSp>
        <p:grpSp>
          <p:nvGrpSpPr>
            <p:cNvPr id="12306" name="Group 92"/>
            <p:cNvGrpSpPr>
              <a:grpSpLocks/>
            </p:cNvGrpSpPr>
            <p:nvPr/>
          </p:nvGrpSpPr>
          <p:grpSpPr bwMode="auto">
            <a:xfrm>
              <a:off x="8852482" y="3956686"/>
              <a:ext cx="4006216" cy="1289684"/>
              <a:chOff x="3334" y="2331"/>
              <a:chExt cx="2103" cy="677"/>
            </a:xfrm>
          </p:grpSpPr>
          <p:sp>
            <p:nvSpPr>
              <p:cNvPr id="12425" name="Line 93"/>
              <p:cNvSpPr>
                <a:spLocks noChangeShapeType="1"/>
              </p:cNvSpPr>
              <p:nvPr/>
            </p:nvSpPr>
            <p:spPr bwMode="auto">
              <a:xfrm>
                <a:off x="3334" y="2331"/>
                <a:ext cx="1880" cy="676"/>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2592"/>
              </a:p>
            </p:txBody>
          </p:sp>
          <p:sp>
            <p:nvSpPr>
              <p:cNvPr id="12426" name="Line 94"/>
              <p:cNvSpPr>
                <a:spLocks noChangeShapeType="1"/>
              </p:cNvSpPr>
              <p:nvPr/>
            </p:nvSpPr>
            <p:spPr bwMode="auto">
              <a:xfrm>
                <a:off x="3366" y="2342"/>
                <a:ext cx="1860" cy="486"/>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592"/>
              </a:p>
            </p:txBody>
          </p:sp>
          <p:sp>
            <p:nvSpPr>
              <p:cNvPr id="12427" name="Line 95"/>
              <p:cNvSpPr>
                <a:spLocks noChangeShapeType="1"/>
              </p:cNvSpPr>
              <p:nvPr/>
            </p:nvSpPr>
            <p:spPr bwMode="auto">
              <a:xfrm>
                <a:off x="3366" y="2342"/>
                <a:ext cx="1856" cy="58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592"/>
              </a:p>
            </p:txBody>
          </p:sp>
          <p:sp>
            <p:nvSpPr>
              <p:cNvPr id="12428" name="Line 96"/>
              <p:cNvSpPr>
                <a:spLocks noChangeShapeType="1"/>
              </p:cNvSpPr>
              <p:nvPr/>
            </p:nvSpPr>
            <p:spPr bwMode="auto">
              <a:xfrm>
                <a:off x="3366" y="2342"/>
                <a:ext cx="1851" cy="39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592"/>
              </a:p>
            </p:txBody>
          </p:sp>
          <p:sp>
            <p:nvSpPr>
              <p:cNvPr id="12429" name="Line 97"/>
              <p:cNvSpPr>
                <a:spLocks noChangeShapeType="1"/>
              </p:cNvSpPr>
              <p:nvPr/>
            </p:nvSpPr>
            <p:spPr bwMode="auto">
              <a:xfrm>
                <a:off x="5207" y="2736"/>
                <a:ext cx="23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sz="2592"/>
              </a:p>
            </p:txBody>
          </p:sp>
          <p:sp>
            <p:nvSpPr>
              <p:cNvPr id="12430" name="Line 98"/>
              <p:cNvSpPr>
                <a:spLocks noChangeShapeType="1"/>
              </p:cNvSpPr>
              <p:nvPr/>
            </p:nvSpPr>
            <p:spPr bwMode="auto">
              <a:xfrm>
                <a:off x="5219" y="2829"/>
                <a:ext cx="21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sz="2592"/>
              </a:p>
            </p:txBody>
          </p:sp>
          <p:sp>
            <p:nvSpPr>
              <p:cNvPr id="12431" name="Line 99"/>
              <p:cNvSpPr>
                <a:spLocks noChangeShapeType="1"/>
              </p:cNvSpPr>
              <p:nvPr/>
            </p:nvSpPr>
            <p:spPr bwMode="auto">
              <a:xfrm>
                <a:off x="5211" y="2920"/>
                <a:ext cx="21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sz="2592"/>
              </a:p>
            </p:txBody>
          </p:sp>
          <p:sp>
            <p:nvSpPr>
              <p:cNvPr id="12432" name="Line 100"/>
              <p:cNvSpPr>
                <a:spLocks noChangeShapeType="1"/>
              </p:cNvSpPr>
              <p:nvPr/>
            </p:nvSpPr>
            <p:spPr bwMode="auto">
              <a:xfrm>
                <a:off x="5218" y="3008"/>
                <a:ext cx="21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sz="2592"/>
              </a:p>
            </p:txBody>
          </p:sp>
        </p:grpSp>
        <p:grpSp>
          <p:nvGrpSpPr>
            <p:cNvPr id="12307" name="Group 101"/>
            <p:cNvGrpSpPr>
              <a:grpSpLocks/>
            </p:cNvGrpSpPr>
            <p:nvPr/>
          </p:nvGrpSpPr>
          <p:grpSpPr bwMode="auto">
            <a:xfrm>
              <a:off x="12833932" y="4545330"/>
              <a:ext cx="365760" cy="883920"/>
              <a:chOff x="4272" y="3744"/>
              <a:chExt cx="192" cy="464"/>
            </a:xfrm>
          </p:grpSpPr>
          <p:graphicFrame>
            <p:nvGraphicFramePr>
              <p:cNvPr id="12421" name="Object 2550">
                <a:hlinkClick r:id="" action="ppaction://ole?verb=0"/>
              </p:cNvPr>
              <p:cNvGraphicFramePr>
                <a:graphicFrameLocks/>
              </p:cNvGraphicFramePr>
              <p:nvPr/>
            </p:nvGraphicFramePr>
            <p:xfrm>
              <a:off x="4272" y="3744"/>
              <a:ext cx="192" cy="161"/>
            </p:xfrm>
            <a:graphic>
              <a:graphicData uri="http://schemas.openxmlformats.org/presentationml/2006/ole">
                <mc:AlternateContent xmlns:mc="http://schemas.openxmlformats.org/markup-compatibility/2006">
                  <mc:Choice xmlns:v="urn:schemas-microsoft-com:vml" Requires="v">
                    <p:oleObj spid="_x0000_s10550" name="Clip" r:id="rId25" imgW="969866" imgH="862103" progId="">
                      <p:embed/>
                    </p:oleObj>
                  </mc:Choice>
                  <mc:Fallback>
                    <p:oleObj name="Clip" r:id="rId25" imgW="969866" imgH="862103" progId="">
                      <p:embed/>
                      <p:pic>
                        <p:nvPicPr>
                          <p:cNvPr id="12421" name="Object 2550">
                            <a:hlinkClick r:id="" action="ppaction://ole?verb=0"/>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2" y="3744"/>
                            <a:ext cx="192" cy="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422" name="Object 2551">
                <a:hlinkClick r:id="" action="ppaction://ole?verb=0"/>
              </p:cNvPr>
              <p:cNvGraphicFramePr>
                <a:graphicFrameLocks/>
              </p:cNvGraphicFramePr>
              <p:nvPr/>
            </p:nvGraphicFramePr>
            <p:xfrm>
              <a:off x="4272" y="3851"/>
              <a:ext cx="192" cy="161"/>
            </p:xfrm>
            <a:graphic>
              <a:graphicData uri="http://schemas.openxmlformats.org/presentationml/2006/ole">
                <mc:AlternateContent xmlns:mc="http://schemas.openxmlformats.org/markup-compatibility/2006">
                  <mc:Choice xmlns:v="urn:schemas-microsoft-com:vml" Requires="v">
                    <p:oleObj spid="_x0000_s10551" name="Clip" r:id="rId26" imgW="969866" imgH="862103" progId="">
                      <p:embed/>
                    </p:oleObj>
                  </mc:Choice>
                  <mc:Fallback>
                    <p:oleObj name="Clip" r:id="rId26" imgW="969866" imgH="862103" progId="">
                      <p:embed/>
                      <p:pic>
                        <p:nvPicPr>
                          <p:cNvPr id="12422" name="Object 2551">
                            <a:hlinkClick r:id="" action="ppaction://ole?verb=0"/>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2" y="3851"/>
                            <a:ext cx="192" cy="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423" name="Object 2552">
                <a:hlinkClick r:id="" action="ppaction://ole?verb=0"/>
              </p:cNvPr>
              <p:cNvGraphicFramePr>
                <a:graphicFrameLocks/>
              </p:cNvGraphicFramePr>
              <p:nvPr/>
            </p:nvGraphicFramePr>
            <p:xfrm>
              <a:off x="4272" y="3951"/>
              <a:ext cx="192" cy="161"/>
            </p:xfrm>
            <a:graphic>
              <a:graphicData uri="http://schemas.openxmlformats.org/presentationml/2006/ole">
                <mc:AlternateContent xmlns:mc="http://schemas.openxmlformats.org/markup-compatibility/2006">
                  <mc:Choice xmlns:v="urn:schemas-microsoft-com:vml" Requires="v">
                    <p:oleObj spid="_x0000_s10552" name="Clip" r:id="rId27" imgW="969866" imgH="862103" progId="">
                      <p:embed/>
                    </p:oleObj>
                  </mc:Choice>
                  <mc:Fallback>
                    <p:oleObj name="Clip" r:id="rId27" imgW="969866" imgH="862103" progId="">
                      <p:embed/>
                      <p:pic>
                        <p:nvPicPr>
                          <p:cNvPr id="12423" name="Object 2552">
                            <a:hlinkClick r:id="" action="ppaction://ole?verb=0"/>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2" y="3951"/>
                            <a:ext cx="192" cy="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424" name="Object 2553">
                <a:hlinkClick r:id="" action="ppaction://ole?verb=0"/>
              </p:cNvPr>
              <p:cNvGraphicFramePr>
                <a:graphicFrameLocks/>
              </p:cNvGraphicFramePr>
              <p:nvPr/>
            </p:nvGraphicFramePr>
            <p:xfrm>
              <a:off x="4272" y="4047"/>
              <a:ext cx="192" cy="161"/>
            </p:xfrm>
            <a:graphic>
              <a:graphicData uri="http://schemas.openxmlformats.org/presentationml/2006/ole">
                <mc:AlternateContent xmlns:mc="http://schemas.openxmlformats.org/markup-compatibility/2006">
                  <mc:Choice xmlns:v="urn:schemas-microsoft-com:vml" Requires="v">
                    <p:oleObj spid="_x0000_s10553" name="Clip" r:id="rId28" imgW="969866" imgH="862103" progId="">
                      <p:embed/>
                    </p:oleObj>
                  </mc:Choice>
                  <mc:Fallback>
                    <p:oleObj name="Clip" r:id="rId28" imgW="969866" imgH="862103" progId="">
                      <p:embed/>
                      <p:pic>
                        <p:nvPicPr>
                          <p:cNvPr id="12424" name="Object 2553">
                            <a:hlinkClick r:id="" action="ppaction://ole?verb=0"/>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2" y="4047"/>
                            <a:ext cx="192" cy="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12308" name="Group 106"/>
            <p:cNvGrpSpPr>
              <a:grpSpLocks/>
            </p:cNvGrpSpPr>
            <p:nvPr/>
          </p:nvGrpSpPr>
          <p:grpSpPr bwMode="auto">
            <a:xfrm flipV="1">
              <a:off x="8848672" y="2663190"/>
              <a:ext cx="4006216" cy="1289686"/>
              <a:chOff x="3334" y="2331"/>
              <a:chExt cx="2103" cy="677"/>
            </a:xfrm>
          </p:grpSpPr>
          <p:sp>
            <p:nvSpPr>
              <p:cNvPr id="12413" name="Line 107"/>
              <p:cNvSpPr>
                <a:spLocks noChangeShapeType="1"/>
              </p:cNvSpPr>
              <p:nvPr/>
            </p:nvSpPr>
            <p:spPr bwMode="auto">
              <a:xfrm>
                <a:off x="3334" y="2331"/>
                <a:ext cx="1880" cy="676"/>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2592"/>
              </a:p>
            </p:txBody>
          </p:sp>
          <p:sp>
            <p:nvSpPr>
              <p:cNvPr id="12414" name="Line 108"/>
              <p:cNvSpPr>
                <a:spLocks noChangeShapeType="1"/>
              </p:cNvSpPr>
              <p:nvPr/>
            </p:nvSpPr>
            <p:spPr bwMode="auto">
              <a:xfrm>
                <a:off x="3366" y="2342"/>
                <a:ext cx="1860" cy="486"/>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592"/>
              </a:p>
            </p:txBody>
          </p:sp>
          <p:sp>
            <p:nvSpPr>
              <p:cNvPr id="12415" name="Line 109"/>
              <p:cNvSpPr>
                <a:spLocks noChangeShapeType="1"/>
              </p:cNvSpPr>
              <p:nvPr/>
            </p:nvSpPr>
            <p:spPr bwMode="auto">
              <a:xfrm>
                <a:off x="3366" y="2342"/>
                <a:ext cx="1856" cy="58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592"/>
              </a:p>
            </p:txBody>
          </p:sp>
          <p:sp>
            <p:nvSpPr>
              <p:cNvPr id="12416" name="Line 110"/>
              <p:cNvSpPr>
                <a:spLocks noChangeShapeType="1"/>
              </p:cNvSpPr>
              <p:nvPr/>
            </p:nvSpPr>
            <p:spPr bwMode="auto">
              <a:xfrm>
                <a:off x="3366" y="2342"/>
                <a:ext cx="1851" cy="39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592"/>
              </a:p>
            </p:txBody>
          </p:sp>
          <p:sp>
            <p:nvSpPr>
              <p:cNvPr id="12417" name="Line 111"/>
              <p:cNvSpPr>
                <a:spLocks noChangeShapeType="1"/>
              </p:cNvSpPr>
              <p:nvPr/>
            </p:nvSpPr>
            <p:spPr bwMode="auto">
              <a:xfrm>
                <a:off x="5207" y="2736"/>
                <a:ext cx="23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sz="2592"/>
              </a:p>
            </p:txBody>
          </p:sp>
          <p:sp>
            <p:nvSpPr>
              <p:cNvPr id="12418" name="Line 112"/>
              <p:cNvSpPr>
                <a:spLocks noChangeShapeType="1"/>
              </p:cNvSpPr>
              <p:nvPr/>
            </p:nvSpPr>
            <p:spPr bwMode="auto">
              <a:xfrm>
                <a:off x="5219" y="2829"/>
                <a:ext cx="21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sz="2592"/>
              </a:p>
            </p:txBody>
          </p:sp>
          <p:sp>
            <p:nvSpPr>
              <p:cNvPr id="12419" name="Line 113"/>
              <p:cNvSpPr>
                <a:spLocks noChangeShapeType="1"/>
              </p:cNvSpPr>
              <p:nvPr/>
            </p:nvSpPr>
            <p:spPr bwMode="auto">
              <a:xfrm>
                <a:off x="5211" y="2920"/>
                <a:ext cx="21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sz="2592"/>
              </a:p>
            </p:txBody>
          </p:sp>
          <p:sp>
            <p:nvSpPr>
              <p:cNvPr id="12420" name="Line 114"/>
              <p:cNvSpPr>
                <a:spLocks noChangeShapeType="1"/>
              </p:cNvSpPr>
              <p:nvPr/>
            </p:nvSpPr>
            <p:spPr bwMode="auto">
              <a:xfrm>
                <a:off x="5218" y="3008"/>
                <a:ext cx="21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sz="2592"/>
              </a:p>
            </p:txBody>
          </p:sp>
        </p:grpSp>
        <p:grpSp>
          <p:nvGrpSpPr>
            <p:cNvPr id="12309" name="Group 115"/>
            <p:cNvGrpSpPr>
              <a:grpSpLocks/>
            </p:cNvGrpSpPr>
            <p:nvPr/>
          </p:nvGrpSpPr>
          <p:grpSpPr bwMode="auto">
            <a:xfrm>
              <a:off x="12193852" y="1741170"/>
              <a:ext cx="365760" cy="883920"/>
              <a:chOff x="4272" y="3744"/>
              <a:chExt cx="192" cy="464"/>
            </a:xfrm>
          </p:grpSpPr>
          <p:graphicFrame>
            <p:nvGraphicFramePr>
              <p:cNvPr id="12409" name="Object 2554">
                <a:hlinkClick r:id="" action="ppaction://ole?verb=0"/>
              </p:cNvPr>
              <p:cNvGraphicFramePr>
                <a:graphicFrameLocks/>
              </p:cNvGraphicFramePr>
              <p:nvPr/>
            </p:nvGraphicFramePr>
            <p:xfrm>
              <a:off x="4272" y="3744"/>
              <a:ext cx="192" cy="161"/>
            </p:xfrm>
            <a:graphic>
              <a:graphicData uri="http://schemas.openxmlformats.org/presentationml/2006/ole">
                <mc:AlternateContent xmlns:mc="http://schemas.openxmlformats.org/markup-compatibility/2006">
                  <mc:Choice xmlns:v="urn:schemas-microsoft-com:vml" Requires="v">
                    <p:oleObj spid="_x0000_s10554" name="Clip" r:id="rId29" imgW="969866" imgH="862103" progId="">
                      <p:embed/>
                    </p:oleObj>
                  </mc:Choice>
                  <mc:Fallback>
                    <p:oleObj name="Clip" r:id="rId29" imgW="969866" imgH="862103" progId="">
                      <p:embed/>
                      <p:pic>
                        <p:nvPicPr>
                          <p:cNvPr id="12409" name="Object 2554">
                            <a:hlinkClick r:id="" action="ppaction://ole?verb=0"/>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2" y="3744"/>
                            <a:ext cx="192" cy="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410" name="Object 2555">
                <a:hlinkClick r:id="" action="ppaction://ole?verb=0"/>
              </p:cNvPr>
              <p:cNvGraphicFramePr>
                <a:graphicFrameLocks/>
              </p:cNvGraphicFramePr>
              <p:nvPr/>
            </p:nvGraphicFramePr>
            <p:xfrm>
              <a:off x="4272" y="3851"/>
              <a:ext cx="192" cy="161"/>
            </p:xfrm>
            <a:graphic>
              <a:graphicData uri="http://schemas.openxmlformats.org/presentationml/2006/ole">
                <mc:AlternateContent xmlns:mc="http://schemas.openxmlformats.org/markup-compatibility/2006">
                  <mc:Choice xmlns:v="urn:schemas-microsoft-com:vml" Requires="v">
                    <p:oleObj spid="_x0000_s10555" name="Clip" r:id="rId30" imgW="969866" imgH="862103" progId="">
                      <p:embed/>
                    </p:oleObj>
                  </mc:Choice>
                  <mc:Fallback>
                    <p:oleObj name="Clip" r:id="rId30" imgW="969866" imgH="862103" progId="">
                      <p:embed/>
                      <p:pic>
                        <p:nvPicPr>
                          <p:cNvPr id="12410" name="Object 2555">
                            <a:hlinkClick r:id="" action="ppaction://ole?verb=0"/>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2" y="3851"/>
                            <a:ext cx="192" cy="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411" name="Object 2556">
                <a:hlinkClick r:id="" action="ppaction://ole?verb=0"/>
              </p:cNvPr>
              <p:cNvGraphicFramePr>
                <a:graphicFrameLocks/>
              </p:cNvGraphicFramePr>
              <p:nvPr/>
            </p:nvGraphicFramePr>
            <p:xfrm>
              <a:off x="4272" y="3951"/>
              <a:ext cx="192" cy="161"/>
            </p:xfrm>
            <a:graphic>
              <a:graphicData uri="http://schemas.openxmlformats.org/presentationml/2006/ole">
                <mc:AlternateContent xmlns:mc="http://schemas.openxmlformats.org/markup-compatibility/2006">
                  <mc:Choice xmlns:v="urn:schemas-microsoft-com:vml" Requires="v">
                    <p:oleObj spid="_x0000_s10556" name="Clip" r:id="rId31" imgW="969866" imgH="862103" progId="">
                      <p:embed/>
                    </p:oleObj>
                  </mc:Choice>
                  <mc:Fallback>
                    <p:oleObj name="Clip" r:id="rId31" imgW="969866" imgH="862103" progId="">
                      <p:embed/>
                      <p:pic>
                        <p:nvPicPr>
                          <p:cNvPr id="12411" name="Object 2556">
                            <a:hlinkClick r:id="" action="ppaction://ole?verb=0"/>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2" y="3951"/>
                            <a:ext cx="192" cy="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412" name="Object 2557">
                <a:hlinkClick r:id="" action="ppaction://ole?verb=0"/>
              </p:cNvPr>
              <p:cNvGraphicFramePr>
                <a:graphicFrameLocks/>
              </p:cNvGraphicFramePr>
              <p:nvPr/>
            </p:nvGraphicFramePr>
            <p:xfrm>
              <a:off x="4272" y="4047"/>
              <a:ext cx="192" cy="161"/>
            </p:xfrm>
            <a:graphic>
              <a:graphicData uri="http://schemas.openxmlformats.org/presentationml/2006/ole">
                <mc:AlternateContent xmlns:mc="http://schemas.openxmlformats.org/markup-compatibility/2006">
                  <mc:Choice xmlns:v="urn:schemas-microsoft-com:vml" Requires="v">
                    <p:oleObj spid="_x0000_s10557" name="Clip" r:id="rId32" imgW="969866" imgH="862103" progId="">
                      <p:embed/>
                    </p:oleObj>
                  </mc:Choice>
                  <mc:Fallback>
                    <p:oleObj name="Clip" r:id="rId32" imgW="969866" imgH="862103" progId="">
                      <p:embed/>
                      <p:pic>
                        <p:nvPicPr>
                          <p:cNvPr id="12412" name="Object 2557">
                            <a:hlinkClick r:id="" action="ppaction://ole?verb=0"/>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2" y="4047"/>
                            <a:ext cx="192" cy="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12310" name="Group 120"/>
            <p:cNvGrpSpPr>
              <a:grpSpLocks/>
            </p:cNvGrpSpPr>
            <p:nvPr/>
          </p:nvGrpSpPr>
          <p:grpSpPr bwMode="auto">
            <a:xfrm>
              <a:off x="12833932" y="2533650"/>
              <a:ext cx="365760" cy="883920"/>
              <a:chOff x="4272" y="3744"/>
              <a:chExt cx="192" cy="464"/>
            </a:xfrm>
          </p:grpSpPr>
          <p:graphicFrame>
            <p:nvGraphicFramePr>
              <p:cNvPr id="12405" name="Object 2558">
                <a:hlinkClick r:id="" action="ppaction://ole?verb=0"/>
              </p:cNvPr>
              <p:cNvGraphicFramePr>
                <a:graphicFrameLocks/>
              </p:cNvGraphicFramePr>
              <p:nvPr/>
            </p:nvGraphicFramePr>
            <p:xfrm>
              <a:off x="4272" y="3744"/>
              <a:ext cx="192" cy="161"/>
            </p:xfrm>
            <a:graphic>
              <a:graphicData uri="http://schemas.openxmlformats.org/presentationml/2006/ole">
                <mc:AlternateContent xmlns:mc="http://schemas.openxmlformats.org/markup-compatibility/2006">
                  <mc:Choice xmlns:v="urn:schemas-microsoft-com:vml" Requires="v">
                    <p:oleObj spid="_x0000_s10558" name="Clip" r:id="rId33" imgW="969866" imgH="862103" progId="">
                      <p:embed/>
                    </p:oleObj>
                  </mc:Choice>
                  <mc:Fallback>
                    <p:oleObj name="Clip" r:id="rId33" imgW="969866" imgH="862103" progId="">
                      <p:embed/>
                      <p:pic>
                        <p:nvPicPr>
                          <p:cNvPr id="12405" name="Object 2558">
                            <a:hlinkClick r:id="" action="ppaction://ole?verb=0"/>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2" y="3744"/>
                            <a:ext cx="192" cy="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406" name="Object 2559">
                <a:hlinkClick r:id="" action="ppaction://ole?verb=0"/>
              </p:cNvPr>
              <p:cNvGraphicFramePr>
                <a:graphicFrameLocks/>
              </p:cNvGraphicFramePr>
              <p:nvPr/>
            </p:nvGraphicFramePr>
            <p:xfrm>
              <a:off x="4272" y="3851"/>
              <a:ext cx="192" cy="161"/>
            </p:xfrm>
            <a:graphic>
              <a:graphicData uri="http://schemas.openxmlformats.org/presentationml/2006/ole">
                <mc:AlternateContent xmlns:mc="http://schemas.openxmlformats.org/markup-compatibility/2006">
                  <mc:Choice xmlns:v="urn:schemas-microsoft-com:vml" Requires="v">
                    <p:oleObj spid="_x0000_s10559" name="Clip" r:id="rId34" imgW="969866" imgH="862103" progId="">
                      <p:embed/>
                    </p:oleObj>
                  </mc:Choice>
                  <mc:Fallback>
                    <p:oleObj name="Clip" r:id="rId34" imgW="969866" imgH="862103" progId="">
                      <p:embed/>
                      <p:pic>
                        <p:nvPicPr>
                          <p:cNvPr id="12406" name="Object 2559">
                            <a:hlinkClick r:id="" action="ppaction://ole?verb=0"/>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2" y="3851"/>
                            <a:ext cx="192" cy="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407" name="Object 2560">
                <a:hlinkClick r:id="" action="ppaction://ole?verb=0"/>
              </p:cNvPr>
              <p:cNvGraphicFramePr>
                <a:graphicFrameLocks/>
              </p:cNvGraphicFramePr>
              <p:nvPr/>
            </p:nvGraphicFramePr>
            <p:xfrm>
              <a:off x="4272" y="3951"/>
              <a:ext cx="192" cy="161"/>
            </p:xfrm>
            <a:graphic>
              <a:graphicData uri="http://schemas.openxmlformats.org/presentationml/2006/ole">
                <mc:AlternateContent xmlns:mc="http://schemas.openxmlformats.org/markup-compatibility/2006">
                  <mc:Choice xmlns:v="urn:schemas-microsoft-com:vml" Requires="v">
                    <p:oleObj spid="_x0000_s10560" name="Clip" r:id="rId35" imgW="969866" imgH="862103" progId="">
                      <p:embed/>
                    </p:oleObj>
                  </mc:Choice>
                  <mc:Fallback>
                    <p:oleObj name="Clip" r:id="rId35" imgW="969866" imgH="862103" progId="">
                      <p:embed/>
                      <p:pic>
                        <p:nvPicPr>
                          <p:cNvPr id="12407" name="Object 2560">
                            <a:hlinkClick r:id="" action="ppaction://ole?verb=0"/>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2" y="3951"/>
                            <a:ext cx="192" cy="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408" name="Object 2561">
                <a:hlinkClick r:id="" action="ppaction://ole?verb=0"/>
              </p:cNvPr>
              <p:cNvGraphicFramePr>
                <a:graphicFrameLocks/>
              </p:cNvGraphicFramePr>
              <p:nvPr/>
            </p:nvGraphicFramePr>
            <p:xfrm>
              <a:off x="4272" y="4047"/>
              <a:ext cx="192" cy="161"/>
            </p:xfrm>
            <a:graphic>
              <a:graphicData uri="http://schemas.openxmlformats.org/presentationml/2006/ole">
                <mc:AlternateContent xmlns:mc="http://schemas.openxmlformats.org/markup-compatibility/2006">
                  <mc:Choice xmlns:v="urn:schemas-microsoft-com:vml" Requires="v">
                    <p:oleObj spid="_x0000_s10561" name="Clip" r:id="rId36" imgW="969866" imgH="862103" progId="">
                      <p:embed/>
                    </p:oleObj>
                  </mc:Choice>
                  <mc:Fallback>
                    <p:oleObj name="Clip" r:id="rId36" imgW="969866" imgH="862103" progId="">
                      <p:embed/>
                      <p:pic>
                        <p:nvPicPr>
                          <p:cNvPr id="12408" name="Object 2561">
                            <a:hlinkClick r:id="" action="ppaction://ole?verb=0"/>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2" y="4047"/>
                            <a:ext cx="192" cy="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12311" name="Line 125"/>
            <p:cNvSpPr>
              <a:spLocks noChangeShapeType="1"/>
            </p:cNvSpPr>
            <p:nvPr/>
          </p:nvSpPr>
          <p:spPr bwMode="auto">
            <a:xfrm>
              <a:off x="2703143" y="6040756"/>
              <a:ext cx="91821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p>
              <a:endParaRPr lang="en-US" sz="2592"/>
            </a:p>
          </p:txBody>
        </p:sp>
        <p:sp>
          <p:nvSpPr>
            <p:cNvPr id="12312" name="Line 126"/>
            <p:cNvSpPr>
              <a:spLocks noChangeShapeType="1"/>
            </p:cNvSpPr>
            <p:nvPr/>
          </p:nvSpPr>
          <p:spPr bwMode="auto">
            <a:xfrm>
              <a:off x="2703143" y="6353176"/>
              <a:ext cx="91821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p>
              <a:endParaRPr lang="en-US" sz="2592"/>
            </a:p>
          </p:txBody>
        </p:sp>
        <p:sp>
          <p:nvSpPr>
            <p:cNvPr id="12313" name="Line 127"/>
            <p:cNvSpPr>
              <a:spLocks noChangeShapeType="1"/>
            </p:cNvSpPr>
            <p:nvPr/>
          </p:nvSpPr>
          <p:spPr bwMode="auto">
            <a:xfrm>
              <a:off x="2703142" y="6040756"/>
              <a:ext cx="0" cy="31242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p>
              <a:endParaRPr lang="en-US" sz="2592"/>
            </a:p>
          </p:txBody>
        </p:sp>
        <p:sp>
          <p:nvSpPr>
            <p:cNvPr id="12314" name="Line 128"/>
            <p:cNvSpPr>
              <a:spLocks noChangeShapeType="1"/>
            </p:cNvSpPr>
            <p:nvPr/>
          </p:nvSpPr>
          <p:spPr bwMode="auto">
            <a:xfrm>
              <a:off x="2817442" y="6040756"/>
              <a:ext cx="0" cy="31242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p>
              <a:endParaRPr lang="en-US" sz="2592"/>
            </a:p>
          </p:txBody>
        </p:sp>
        <p:sp>
          <p:nvSpPr>
            <p:cNvPr id="12315" name="Line 129"/>
            <p:cNvSpPr>
              <a:spLocks noChangeShapeType="1"/>
            </p:cNvSpPr>
            <p:nvPr/>
          </p:nvSpPr>
          <p:spPr bwMode="auto">
            <a:xfrm>
              <a:off x="2926028" y="6040756"/>
              <a:ext cx="0" cy="31242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p>
              <a:endParaRPr lang="en-US" sz="2592"/>
            </a:p>
          </p:txBody>
        </p:sp>
        <p:sp>
          <p:nvSpPr>
            <p:cNvPr id="12316" name="Line 130"/>
            <p:cNvSpPr>
              <a:spLocks noChangeShapeType="1"/>
            </p:cNvSpPr>
            <p:nvPr/>
          </p:nvSpPr>
          <p:spPr bwMode="auto">
            <a:xfrm>
              <a:off x="3390848" y="6040756"/>
              <a:ext cx="0" cy="31242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p>
              <a:endParaRPr lang="en-US" sz="2592"/>
            </a:p>
          </p:txBody>
        </p:sp>
        <p:sp>
          <p:nvSpPr>
            <p:cNvPr id="12317" name="Line 131"/>
            <p:cNvSpPr>
              <a:spLocks noChangeShapeType="1"/>
            </p:cNvSpPr>
            <p:nvPr/>
          </p:nvSpPr>
          <p:spPr bwMode="auto">
            <a:xfrm>
              <a:off x="3621352" y="6040756"/>
              <a:ext cx="0" cy="31242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p>
              <a:endParaRPr lang="en-US" sz="2592"/>
            </a:p>
          </p:txBody>
        </p:sp>
        <p:sp>
          <p:nvSpPr>
            <p:cNvPr id="12318" name="Line 132"/>
            <p:cNvSpPr>
              <a:spLocks noChangeShapeType="1"/>
            </p:cNvSpPr>
            <p:nvPr/>
          </p:nvSpPr>
          <p:spPr bwMode="auto">
            <a:xfrm>
              <a:off x="3507052" y="6040756"/>
              <a:ext cx="0" cy="31242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p>
              <a:endParaRPr lang="en-US" sz="2592"/>
            </a:p>
          </p:txBody>
        </p:sp>
        <p:sp>
          <p:nvSpPr>
            <p:cNvPr id="12319" name="Line 133"/>
            <p:cNvSpPr>
              <a:spLocks noChangeShapeType="1"/>
            </p:cNvSpPr>
            <p:nvPr/>
          </p:nvSpPr>
          <p:spPr bwMode="auto">
            <a:xfrm>
              <a:off x="3047948" y="6040756"/>
              <a:ext cx="0" cy="31242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sz="2592"/>
            </a:p>
          </p:txBody>
        </p:sp>
        <p:sp>
          <p:nvSpPr>
            <p:cNvPr id="12320" name="Line 134"/>
            <p:cNvSpPr>
              <a:spLocks noChangeShapeType="1"/>
            </p:cNvSpPr>
            <p:nvPr/>
          </p:nvSpPr>
          <p:spPr bwMode="auto">
            <a:xfrm>
              <a:off x="3164152" y="6040756"/>
              <a:ext cx="0" cy="31242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sz="2592"/>
            </a:p>
          </p:txBody>
        </p:sp>
        <p:sp>
          <p:nvSpPr>
            <p:cNvPr id="12321" name="Line 135"/>
            <p:cNvSpPr>
              <a:spLocks noChangeShapeType="1"/>
            </p:cNvSpPr>
            <p:nvPr/>
          </p:nvSpPr>
          <p:spPr bwMode="auto">
            <a:xfrm>
              <a:off x="3276548" y="6040756"/>
              <a:ext cx="0" cy="31242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sz="2592"/>
            </a:p>
          </p:txBody>
        </p:sp>
        <p:cxnSp>
          <p:nvCxnSpPr>
            <p:cNvPr id="12322" name="AutoShape 136"/>
            <p:cNvCxnSpPr>
              <a:cxnSpLocks noChangeShapeType="1"/>
            </p:cNvCxnSpPr>
            <p:nvPr/>
          </p:nvCxnSpPr>
          <p:spPr bwMode="auto">
            <a:xfrm rot="16200000" flipH="1">
              <a:off x="3678503" y="6376035"/>
              <a:ext cx="1904" cy="1906"/>
            </a:xfrm>
            <a:prstGeom prst="curvedConnector3">
              <a:avLst>
                <a:gd name="adj1" fmla="val 14400005"/>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cxnSp>
        <p:sp>
          <p:nvSpPr>
            <p:cNvPr id="12323" name="Rectangle 137"/>
            <p:cNvSpPr>
              <a:spLocks noChangeArrowheads="1"/>
            </p:cNvSpPr>
            <p:nvPr/>
          </p:nvSpPr>
          <p:spPr bwMode="auto">
            <a:xfrm>
              <a:off x="2889832" y="4665346"/>
              <a:ext cx="2032636" cy="1737360"/>
            </a:xfrm>
            <a:prstGeom prst="rect">
              <a:avLst/>
            </a:prstGeom>
            <a:gradFill rotWithShape="0">
              <a:gsLst>
                <a:gs pos="0">
                  <a:srgbClr val="EBF7FF"/>
                </a:gs>
                <a:gs pos="100000">
                  <a:srgbClr val="FFFFFF"/>
                </a:gs>
              </a:gsLst>
              <a:lin ang="5400000" scaled="1"/>
            </a:gradFill>
            <a:ln w="9525">
              <a:solidFill>
                <a:schemeClr val="tx1"/>
              </a:solidFill>
              <a:miter lim="800000"/>
              <a:headEnd/>
              <a:tailEnd/>
            </a:ln>
          </p:spPr>
          <p:txBody>
            <a:bodyPr/>
            <a:lstStyle/>
            <a:p>
              <a:endParaRPr lang="en-US" sz="2592">
                <a:latin typeface="Helvetica Neue Light"/>
              </a:endParaRPr>
            </a:p>
            <a:p>
              <a:endParaRPr lang="en-US" sz="2592">
                <a:latin typeface="Helvetica Neue Light"/>
              </a:endParaRPr>
            </a:p>
            <a:p>
              <a:endParaRPr lang="en-US" sz="2592">
                <a:latin typeface="Helvetica Neue Light"/>
              </a:endParaRPr>
            </a:p>
          </p:txBody>
        </p:sp>
        <p:sp>
          <p:nvSpPr>
            <p:cNvPr id="12324" name="Line 138"/>
            <p:cNvSpPr>
              <a:spLocks noChangeShapeType="1"/>
            </p:cNvSpPr>
            <p:nvPr/>
          </p:nvSpPr>
          <p:spPr bwMode="auto">
            <a:xfrm flipV="1">
              <a:off x="4490032" y="3987166"/>
              <a:ext cx="4173856" cy="1539240"/>
            </a:xfrm>
            <a:prstGeom prst="line">
              <a:avLst/>
            </a:prstGeom>
            <a:noFill/>
            <a:ln w="285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sz="2592"/>
            </a:p>
          </p:txBody>
        </p:sp>
        <p:grpSp>
          <p:nvGrpSpPr>
            <p:cNvPr id="12325" name="Group 139"/>
            <p:cNvGrpSpPr>
              <a:grpSpLocks/>
            </p:cNvGrpSpPr>
            <p:nvPr/>
          </p:nvGrpSpPr>
          <p:grpSpPr bwMode="auto">
            <a:xfrm>
              <a:off x="7911413" y="3945256"/>
              <a:ext cx="392430" cy="274320"/>
              <a:chOff x="2342" y="839"/>
              <a:chExt cx="206" cy="200"/>
            </a:xfrm>
          </p:grpSpPr>
          <p:sp>
            <p:nvSpPr>
              <p:cNvPr id="12402" name="Oval 140"/>
              <p:cNvSpPr>
                <a:spLocks noChangeArrowheads="1"/>
              </p:cNvSpPr>
              <p:nvPr/>
            </p:nvSpPr>
            <p:spPr bwMode="auto">
              <a:xfrm>
                <a:off x="2342" y="839"/>
                <a:ext cx="206" cy="200"/>
              </a:xfrm>
              <a:prstGeom prst="ellipse">
                <a:avLst/>
              </a:prstGeom>
              <a:solidFill>
                <a:schemeClr val="bg1"/>
              </a:solidFill>
              <a:ln w="12700">
                <a:solidFill>
                  <a:schemeClr val="accent1"/>
                </a:solidFill>
                <a:round/>
                <a:headEnd/>
                <a:tailEnd/>
              </a:ln>
            </p:spPr>
            <p:txBody>
              <a:bodyPr wrap="none" anchor="ctr"/>
              <a:lstStyle/>
              <a:p>
                <a:endParaRPr lang="en-US" sz="2592"/>
              </a:p>
            </p:txBody>
          </p:sp>
          <p:sp>
            <p:nvSpPr>
              <p:cNvPr id="12403" name="Line 141"/>
              <p:cNvSpPr>
                <a:spLocks noChangeShapeType="1"/>
              </p:cNvSpPr>
              <p:nvPr/>
            </p:nvSpPr>
            <p:spPr bwMode="auto">
              <a:xfrm flipV="1">
                <a:off x="2409" y="904"/>
                <a:ext cx="107" cy="104"/>
              </a:xfrm>
              <a:prstGeom prst="line">
                <a:avLst/>
              </a:prstGeom>
              <a:noFill/>
              <a:ln w="12700">
                <a:solidFill>
                  <a:schemeClr val="accent1"/>
                </a:solidFill>
                <a:round/>
                <a:headEnd type="stealth" w="med" len="lg"/>
                <a:tailEnd type="none" w="sm" len="sm"/>
              </a:ln>
              <a:extLst>
                <a:ext uri="{909E8E84-426E-40DD-AFC4-6F175D3DCCD1}">
                  <a14:hiddenFill xmlns:a14="http://schemas.microsoft.com/office/drawing/2010/main">
                    <a:noFill/>
                  </a14:hiddenFill>
                </a:ext>
              </a:extLst>
            </p:spPr>
            <p:txBody>
              <a:bodyPr wrap="none" anchor="ctr"/>
              <a:lstStyle/>
              <a:p>
                <a:endParaRPr lang="en-US" sz="2592"/>
              </a:p>
            </p:txBody>
          </p:sp>
          <p:sp>
            <p:nvSpPr>
              <p:cNvPr id="12404" name="Line 142"/>
              <p:cNvSpPr>
                <a:spLocks noChangeShapeType="1"/>
              </p:cNvSpPr>
              <p:nvPr/>
            </p:nvSpPr>
            <p:spPr bwMode="auto">
              <a:xfrm flipV="1">
                <a:off x="2374" y="870"/>
                <a:ext cx="107" cy="104"/>
              </a:xfrm>
              <a:prstGeom prst="line">
                <a:avLst/>
              </a:prstGeom>
              <a:noFill/>
              <a:ln w="12700">
                <a:solidFill>
                  <a:schemeClr val="accent1"/>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endParaRPr lang="en-US" sz="2592"/>
              </a:p>
            </p:txBody>
          </p:sp>
        </p:grpSp>
        <p:sp>
          <p:nvSpPr>
            <p:cNvPr id="12326" name="Text Box 143"/>
            <p:cNvSpPr txBox="1">
              <a:spLocks noChangeArrowheads="1"/>
            </p:cNvSpPr>
            <p:nvPr/>
          </p:nvSpPr>
          <p:spPr bwMode="auto">
            <a:xfrm rot="20820000">
              <a:off x="4864393" y="5969206"/>
              <a:ext cx="184731"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sz="2880"/>
            </a:p>
          </p:txBody>
        </p:sp>
        <p:sp>
          <p:nvSpPr>
            <p:cNvPr id="12327" name="Line 144"/>
            <p:cNvSpPr>
              <a:spLocks noChangeShapeType="1"/>
            </p:cNvSpPr>
            <p:nvPr/>
          </p:nvSpPr>
          <p:spPr bwMode="auto">
            <a:xfrm>
              <a:off x="4023308" y="6120766"/>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2592"/>
            </a:p>
          </p:txBody>
        </p:sp>
        <p:sp>
          <p:nvSpPr>
            <p:cNvPr id="12328" name="Freeform 145"/>
            <p:cNvSpPr>
              <a:spLocks/>
            </p:cNvSpPr>
            <p:nvPr/>
          </p:nvSpPr>
          <p:spPr bwMode="auto">
            <a:xfrm rot="10822984">
              <a:off x="8665792" y="3743326"/>
              <a:ext cx="220980" cy="434340"/>
            </a:xfrm>
            <a:custGeom>
              <a:avLst/>
              <a:gdLst>
                <a:gd name="T0" fmla="*/ 0 w 68"/>
                <a:gd name="T1" fmla="*/ 0 h 132"/>
                <a:gd name="T2" fmla="*/ 0 w 68"/>
                <a:gd name="T3" fmla="*/ 2147483647 h 132"/>
                <a:gd name="T4" fmla="*/ 2147483647 w 68"/>
                <a:gd name="T5" fmla="*/ 2147483647 h 132"/>
                <a:gd name="T6" fmla="*/ 0 w 68"/>
                <a:gd name="T7" fmla="*/ 0 h 132"/>
                <a:gd name="T8" fmla="*/ 0 60000 65536"/>
                <a:gd name="T9" fmla="*/ 0 60000 65536"/>
                <a:gd name="T10" fmla="*/ 0 60000 65536"/>
                <a:gd name="T11" fmla="*/ 0 60000 65536"/>
                <a:gd name="T12" fmla="*/ 0 w 68"/>
                <a:gd name="T13" fmla="*/ 0 h 132"/>
                <a:gd name="T14" fmla="*/ 68 w 68"/>
                <a:gd name="T15" fmla="*/ 132 h 132"/>
              </a:gdLst>
              <a:ahLst/>
              <a:cxnLst>
                <a:cxn ang="T8">
                  <a:pos x="T0" y="T1"/>
                </a:cxn>
                <a:cxn ang="T9">
                  <a:pos x="T2" y="T3"/>
                </a:cxn>
                <a:cxn ang="T10">
                  <a:pos x="T4" y="T5"/>
                </a:cxn>
                <a:cxn ang="T11">
                  <a:pos x="T6" y="T7"/>
                </a:cxn>
              </a:cxnLst>
              <a:rect l="T12" t="T13" r="T14" b="T15"/>
              <a:pathLst>
                <a:path w="68" h="132">
                  <a:moveTo>
                    <a:pt x="0" y="0"/>
                  </a:moveTo>
                  <a:lnTo>
                    <a:pt x="0" y="132"/>
                  </a:lnTo>
                  <a:lnTo>
                    <a:pt x="68" y="66"/>
                  </a:lnTo>
                  <a:lnTo>
                    <a:pt x="0" y="0"/>
                  </a:lnTo>
                  <a:close/>
                </a:path>
              </a:pathLst>
            </a:custGeom>
            <a:solidFill>
              <a:schemeClr val="tx1"/>
            </a:solidFill>
            <a:ln w="11113">
              <a:solidFill>
                <a:schemeClr val="tx1"/>
              </a:solidFill>
              <a:prstDash val="solid"/>
              <a:round/>
              <a:headEnd/>
              <a:tailEnd/>
            </a:ln>
          </p:spPr>
          <p:txBody>
            <a:bodyPr/>
            <a:lstStyle/>
            <a:p>
              <a:endParaRPr lang="en-US" sz="2592"/>
            </a:p>
          </p:txBody>
        </p:sp>
        <p:sp>
          <p:nvSpPr>
            <p:cNvPr id="12329" name="Line 147"/>
            <p:cNvSpPr>
              <a:spLocks noChangeShapeType="1"/>
            </p:cNvSpPr>
            <p:nvPr/>
          </p:nvSpPr>
          <p:spPr bwMode="auto">
            <a:xfrm rot="20400000">
              <a:off x="5768288" y="5008246"/>
              <a:ext cx="914400" cy="0"/>
            </a:xfrm>
            <a:prstGeom prst="line">
              <a:avLst/>
            </a:prstGeom>
            <a:noFill/>
            <a:ln w="57150">
              <a:solidFill>
                <a:srgbClr val="FFDD4D"/>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endParaRPr lang="en-US" sz="2592"/>
            </a:p>
          </p:txBody>
        </p:sp>
        <p:sp>
          <p:nvSpPr>
            <p:cNvPr id="12330" name="Rectangle 148"/>
            <p:cNvSpPr>
              <a:spLocks noChangeArrowheads="1"/>
            </p:cNvSpPr>
            <p:nvPr/>
          </p:nvSpPr>
          <p:spPr bwMode="auto">
            <a:xfrm>
              <a:off x="8839148" y="4339590"/>
              <a:ext cx="7620" cy="121920"/>
            </a:xfrm>
            <a:prstGeom prst="rect">
              <a:avLst/>
            </a:prstGeom>
            <a:solidFill>
              <a:srgbClr val="FF77A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2592"/>
            </a:p>
          </p:txBody>
        </p:sp>
        <p:sp>
          <p:nvSpPr>
            <p:cNvPr id="12331" name="Line 149"/>
            <p:cNvSpPr>
              <a:spLocks noChangeShapeType="1"/>
            </p:cNvSpPr>
            <p:nvPr/>
          </p:nvSpPr>
          <p:spPr bwMode="auto">
            <a:xfrm rot="20400000">
              <a:off x="5492062" y="4610100"/>
              <a:ext cx="914400" cy="0"/>
            </a:xfrm>
            <a:prstGeom prst="line">
              <a:avLst/>
            </a:prstGeom>
            <a:noFill/>
            <a:ln w="57150">
              <a:solidFill>
                <a:srgbClr val="FF6699"/>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endParaRPr lang="en-US" sz="2592"/>
            </a:p>
          </p:txBody>
        </p:sp>
        <p:sp>
          <p:nvSpPr>
            <p:cNvPr id="12332" name="Text Box 150"/>
            <p:cNvSpPr txBox="1">
              <a:spLocks noChangeArrowheads="1"/>
            </p:cNvSpPr>
            <p:nvPr/>
          </p:nvSpPr>
          <p:spPr bwMode="auto">
            <a:xfrm rot="20400000">
              <a:off x="5697802" y="4865198"/>
              <a:ext cx="1826896" cy="35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680" b="1"/>
                <a:t>1550 nm</a:t>
              </a:r>
            </a:p>
          </p:txBody>
        </p:sp>
        <p:grpSp>
          <p:nvGrpSpPr>
            <p:cNvPr id="12333" name="Group 151"/>
            <p:cNvGrpSpPr>
              <a:grpSpLocks/>
            </p:cNvGrpSpPr>
            <p:nvPr/>
          </p:nvGrpSpPr>
          <p:grpSpPr bwMode="auto">
            <a:xfrm>
              <a:off x="3529912" y="5417819"/>
              <a:ext cx="401956" cy="493392"/>
              <a:chOff x="1017" y="1095"/>
              <a:chExt cx="211" cy="259"/>
            </a:xfrm>
          </p:grpSpPr>
          <p:sp>
            <p:nvSpPr>
              <p:cNvPr id="12396" name="Rectangle 152"/>
              <p:cNvSpPr>
                <a:spLocks noChangeArrowheads="1"/>
              </p:cNvSpPr>
              <p:nvPr/>
            </p:nvSpPr>
            <p:spPr bwMode="auto">
              <a:xfrm>
                <a:off x="1132" y="1095"/>
                <a:ext cx="96" cy="258"/>
              </a:xfrm>
              <a:prstGeom prst="rect">
                <a:avLst/>
              </a:prstGeom>
              <a:solidFill>
                <a:srgbClr val="0033CC"/>
              </a:solidFill>
              <a:ln w="3175">
                <a:solidFill>
                  <a:schemeClr val="tx1"/>
                </a:solidFill>
                <a:miter lim="800000"/>
                <a:headEnd/>
                <a:tailEnd/>
              </a:ln>
            </p:spPr>
            <p:txBody>
              <a:bodyPr anchor="ctr">
                <a:spAutoFit/>
              </a:bodyPr>
              <a:lstStyle/>
              <a:p>
                <a:endParaRPr lang="en-US" sz="2592"/>
              </a:p>
            </p:txBody>
          </p:sp>
          <p:sp>
            <p:nvSpPr>
              <p:cNvPr id="12397" name="Line 153"/>
              <p:cNvSpPr>
                <a:spLocks noChangeShapeType="1"/>
              </p:cNvSpPr>
              <p:nvPr/>
            </p:nvSpPr>
            <p:spPr bwMode="auto">
              <a:xfrm>
                <a:off x="1127" y="1224"/>
                <a:ext cx="96"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spAutoFit/>
              </a:bodyPr>
              <a:lstStyle/>
              <a:p>
                <a:endParaRPr lang="en-US" sz="2592"/>
              </a:p>
            </p:txBody>
          </p:sp>
          <p:sp>
            <p:nvSpPr>
              <p:cNvPr id="12398" name="Rectangle 154"/>
              <p:cNvSpPr>
                <a:spLocks noChangeArrowheads="1"/>
              </p:cNvSpPr>
              <p:nvPr/>
            </p:nvSpPr>
            <p:spPr bwMode="auto">
              <a:xfrm>
                <a:off x="1017" y="1096"/>
                <a:ext cx="96" cy="258"/>
              </a:xfrm>
              <a:prstGeom prst="rect">
                <a:avLst/>
              </a:prstGeom>
              <a:solidFill>
                <a:srgbClr val="0033CC"/>
              </a:solidFill>
              <a:ln w="3175">
                <a:solidFill>
                  <a:schemeClr val="tx1"/>
                </a:solidFill>
                <a:miter lim="800000"/>
                <a:headEnd/>
                <a:tailEnd/>
              </a:ln>
            </p:spPr>
            <p:txBody>
              <a:bodyPr anchor="ctr">
                <a:spAutoFit/>
              </a:bodyPr>
              <a:lstStyle/>
              <a:p>
                <a:endParaRPr lang="en-US" sz="2592"/>
              </a:p>
            </p:txBody>
          </p:sp>
          <p:sp>
            <p:nvSpPr>
              <p:cNvPr id="12399" name="Line 155"/>
              <p:cNvSpPr>
                <a:spLocks noChangeShapeType="1"/>
              </p:cNvSpPr>
              <p:nvPr/>
            </p:nvSpPr>
            <p:spPr bwMode="auto">
              <a:xfrm>
                <a:off x="1022" y="1226"/>
                <a:ext cx="96"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spAutoFit/>
              </a:bodyPr>
              <a:lstStyle/>
              <a:p>
                <a:endParaRPr lang="en-US" sz="2592"/>
              </a:p>
            </p:txBody>
          </p:sp>
          <p:sp>
            <p:nvSpPr>
              <p:cNvPr id="12400" name="Line 156"/>
              <p:cNvSpPr>
                <a:spLocks noChangeShapeType="1"/>
              </p:cNvSpPr>
              <p:nvPr/>
            </p:nvSpPr>
            <p:spPr bwMode="auto">
              <a:xfrm flipV="1">
                <a:off x="1152" y="1176"/>
                <a:ext cx="63" cy="28"/>
              </a:xfrm>
              <a:prstGeom prst="line">
                <a:avLst/>
              </a:prstGeom>
              <a:noFill/>
              <a:ln w="19050">
                <a:solidFill>
                  <a:srgbClr val="0033CC"/>
                </a:solidFill>
                <a:round/>
                <a:headEnd/>
                <a:tailEnd/>
              </a:ln>
              <a:extLst>
                <a:ext uri="{909E8E84-426E-40DD-AFC4-6F175D3DCCD1}">
                  <a14:hiddenFill xmlns:a14="http://schemas.microsoft.com/office/drawing/2010/main">
                    <a:noFill/>
                  </a14:hiddenFill>
                </a:ext>
              </a:extLst>
            </p:spPr>
            <p:txBody>
              <a:bodyPr>
                <a:spAutoFit/>
              </a:bodyPr>
              <a:lstStyle/>
              <a:p>
                <a:endParaRPr lang="en-US" sz="2592"/>
              </a:p>
            </p:txBody>
          </p:sp>
          <p:sp>
            <p:nvSpPr>
              <p:cNvPr id="12401" name="Line 157"/>
              <p:cNvSpPr>
                <a:spLocks noChangeShapeType="1"/>
              </p:cNvSpPr>
              <p:nvPr/>
            </p:nvSpPr>
            <p:spPr bwMode="auto">
              <a:xfrm flipH="1" flipV="1">
                <a:off x="1027" y="1182"/>
                <a:ext cx="66" cy="21"/>
              </a:xfrm>
              <a:prstGeom prst="line">
                <a:avLst/>
              </a:prstGeom>
              <a:noFill/>
              <a:ln w="19050">
                <a:solidFill>
                  <a:srgbClr val="0033CC"/>
                </a:solidFill>
                <a:round/>
                <a:headEnd/>
                <a:tailEnd/>
              </a:ln>
              <a:extLst>
                <a:ext uri="{909E8E84-426E-40DD-AFC4-6F175D3DCCD1}">
                  <a14:hiddenFill xmlns:a14="http://schemas.microsoft.com/office/drawing/2010/main">
                    <a:noFill/>
                  </a14:hiddenFill>
                </a:ext>
              </a:extLst>
            </p:spPr>
            <p:txBody>
              <a:bodyPr>
                <a:spAutoFit/>
              </a:bodyPr>
              <a:lstStyle/>
              <a:p>
                <a:endParaRPr lang="en-US" sz="2592"/>
              </a:p>
            </p:txBody>
          </p:sp>
        </p:grpSp>
        <p:grpSp>
          <p:nvGrpSpPr>
            <p:cNvPr id="12334" name="Group 158"/>
            <p:cNvGrpSpPr>
              <a:grpSpLocks/>
            </p:cNvGrpSpPr>
            <p:nvPr/>
          </p:nvGrpSpPr>
          <p:grpSpPr bwMode="auto">
            <a:xfrm>
              <a:off x="4297628" y="5326379"/>
              <a:ext cx="401954" cy="493392"/>
              <a:chOff x="1017" y="1095"/>
              <a:chExt cx="211" cy="259"/>
            </a:xfrm>
          </p:grpSpPr>
          <p:sp>
            <p:nvSpPr>
              <p:cNvPr id="12390" name="Rectangle 159"/>
              <p:cNvSpPr>
                <a:spLocks noChangeArrowheads="1"/>
              </p:cNvSpPr>
              <p:nvPr/>
            </p:nvSpPr>
            <p:spPr bwMode="auto">
              <a:xfrm>
                <a:off x="1132" y="1095"/>
                <a:ext cx="96" cy="258"/>
              </a:xfrm>
              <a:prstGeom prst="rect">
                <a:avLst/>
              </a:prstGeom>
              <a:solidFill>
                <a:srgbClr val="0033CC"/>
              </a:solidFill>
              <a:ln w="3175">
                <a:solidFill>
                  <a:schemeClr val="tx1"/>
                </a:solidFill>
                <a:miter lim="800000"/>
                <a:headEnd/>
                <a:tailEnd/>
              </a:ln>
            </p:spPr>
            <p:txBody>
              <a:bodyPr anchor="ctr">
                <a:spAutoFit/>
              </a:bodyPr>
              <a:lstStyle/>
              <a:p>
                <a:endParaRPr lang="en-US" sz="2592"/>
              </a:p>
            </p:txBody>
          </p:sp>
          <p:sp>
            <p:nvSpPr>
              <p:cNvPr id="12391" name="Line 160"/>
              <p:cNvSpPr>
                <a:spLocks noChangeShapeType="1"/>
              </p:cNvSpPr>
              <p:nvPr/>
            </p:nvSpPr>
            <p:spPr bwMode="auto">
              <a:xfrm>
                <a:off x="1127" y="1224"/>
                <a:ext cx="96"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spAutoFit/>
              </a:bodyPr>
              <a:lstStyle/>
              <a:p>
                <a:endParaRPr lang="en-US" sz="2592"/>
              </a:p>
            </p:txBody>
          </p:sp>
          <p:sp>
            <p:nvSpPr>
              <p:cNvPr id="12392" name="Rectangle 161"/>
              <p:cNvSpPr>
                <a:spLocks noChangeArrowheads="1"/>
              </p:cNvSpPr>
              <p:nvPr/>
            </p:nvSpPr>
            <p:spPr bwMode="auto">
              <a:xfrm>
                <a:off x="1017" y="1096"/>
                <a:ext cx="96" cy="258"/>
              </a:xfrm>
              <a:prstGeom prst="rect">
                <a:avLst/>
              </a:prstGeom>
              <a:solidFill>
                <a:srgbClr val="0033CC"/>
              </a:solidFill>
              <a:ln w="3175">
                <a:solidFill>
                  <a:schemeClr val="tx1"/>
                </a:solidFill>
                <a:miter lim="800000"/>
                <a:headEnd/>
                <a:tailEnd/>
              </a:ln>
            </p:spPr>
            <p:txBody>
              <a:bodyPr anchor="ctr">
                <a:spAutoFit/>
              </a:bodyPr>
              <a:lstStyle/>
              <a:p>
                <a:endParaRPr lang="en-US" sz="2592"/>
              </a:p>
            </p:txBody>
          </p:sp>
          <p:sp>
            <p:nvSpPr>
              <p:cNvPr id="12393" name="Line 162"/>
              <p:cNvSpPr>
                <a:spLocks noChangeShapeType="1"/>
              </p:cNvSpPr>
              <p:nvPr/>
            </p:nvSpPr>
            <p:spPr bwMode="auto">
              <a:xfrm>
                <a:off x="1022" y="1226"/>
                <a:ext cx="96"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spAutoFit/>
              </a:bodyPr>
              <a:lstStyle/>
              <a:p>
                <a:endParaRPr lang="en-US" sz="2592"/>
              </a:p>
            </p:txBody>
          </p:sp>
          <p:sp>
            <p:nvSpPr>
              <p:cNvPr id="12394" name="Line 163"/>
              <p:cNvSpPr>
                <a:spLocks noChangeShapeType="1"/>
              </p:cNvSpPr>
              <p:nvPr/>
            </p:nvSpPr>
            <p:spPr bwMode="auto">
              <a:xfrm flipV="1">
                <a:off x="1152" y="1176"/>
                <a:ext cx="63" cy="28"/>
              </a:xfrm>
              <a:prstGeom prst="line">
                <a:avLst/>
              </a:prstGeom>
              <a:noFill/>
              <a:ln w="19050">
                <a:solidFill>
                  <a:srgbClr val="0033CC"/>
                </a:solidFill>
                <a:round/>
                <a:headEnd/>
                <a:tailEnd/>
              </a:ln>
              <a:extLst>
                <a:ext uri="{909E8E84-426E-40DD-AFC4-6F175D3DCCD1}">
                  <a14:hiddenFill xmlns:a14="http://schemas.microsoft.com/office/drawing/2010/main">
                    <a:noFill/>
                  </a14:hiddenFill>
                </a:ext>
              </a:extLst>
            </p:spPr>
            <p:txBody>
              <a:bodyPr>
                <a:spAutoFit/>
              </a:bodyPr>
              <a:lstStyle/>
              <a:p>
                <a:endParaRPr lang="en-US" sz="2592"/>
              </a:p>
            </p:txBody>
          </p:sp>
          <p:sp>
            <p:nvSpPr>
              <p:cNvPr id="12395" name="Line 164"/>
              <p:cNvSpPr>
                <a:spLocks noChangeShapeType="1"/>
              </p:cNvSpPr>
              <p:nvPr/>
            </p:nvSpPr>
            <p:spPr bwMode="auto">
              <a:xfrm flipH="1" flipV="1">
                <a:off x="1027" y="1182"/>
                <a:ext cx="66" cy="21"/>
              </a:xfrm>
              <a:prstGeom prst="line">
                <a:avLst/>
              </a:prstGeom>
              <a:noFill/>
              <a:ln w="19050">
                <a:solidFill>
                  <a:srgbClr val="0033CC"/>
                </a:solidFill>
                <a:round/>
                <a:headEnd/>
                <a:tailEnd/>
              </a:ln>
              <a:extLst>
                <a:ext uri="{909E8E84-426E-40DD-AFC4-6F175D3DCCD1}">
                  <a14:hiddenFill xmlns:a14="http://schemas.microsoft.com/office/drawing/2010/main">
                    <a:noFill/>
                  </a14:hiddenFill>
                </a:ext>
              </a:extLst>
            </p:spPr>
            <p:txBody>
              <a:bodyPr>
                <a:spAutoFit/>
              </a:bodyPr>
              <a:lstStyle/>
              <a:p>
                <a:endParaRPr lang="en-US" sz="2592"/>
              </a:p>
            </p:txBody>
          </p:sp>
        </p:grpSp>
        <p:cxnSp>
          <p:nvCxnSpPr>
            <p:cNvPr id="12335" name="AutoShape 165"/>
            <p:cNvCxnSpPr>
              <a:cxnSpLocks noChangeShapeType="1"/>
              <a:stCxn id="12393" idx="0"/>
              <a:endCxn id="12397" idx="1"/>
            </p:cNvCxnSpPr>
            <p:nvPr/>
          </p:nvCxnSpPr>
          <p:spPr bwMode="auto">
            <a:xfrm flipH="1">
              <a:off x="3922343" y="5558790"/>
              <a:ext cx="384810" cy="121920"/>
            </a:xfrm>
            <a:prstGeom prst="straightConnector1">
              <a:avLst/>
            </a:prstGeom>
            <a:noFill/>
            <a:ln w="19050">
              <a:solidFill>
                <a:srgbClr val="0033CC"/>
              </a:solidFill>
              <a:round/>
              <a:headEnd/>
              <a:tailEnd/>
            </a:ln>
            <a:extLst>
              <a:ext uri="{909E8E84-426E-40DD-AFC4-6F175D3DCCD1}">
                <a14:hiddenFill xmlns:a14="http://schemas.microsoft.com/office/drawing/2010/main">
                  <a:noFill/>
                </a14:hiddenFill>
              </a:ext>
            </a:extLst>
          </p:spPr>
        </p:cxnSp>
        <p:sp>
          <p:nvSpPr>
            <p:cNvPr id="12336" name="Rectangle 166"/>
            <p:cNvSpPr>
              <a:spLocks noChangeArrowheads="1"/>
            </p:cNvSpPr>
            <p:nvPr/>
          </p:nvSpPr>
          <p:spPr bwMode="auto">
            <a:xfrm>
              <a:off x="3017468" y="5739898"/>
              <a:ext cx="184731" cy="49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2592"/>
            </a:p>
          </p:txBody>
        </p:sp>
        <p:sp>
          <p:nvSpPr>
            <p:cNvPr id="12337" name="Text Box 167"/>
            <p:cNvSpPr txBox="1">
              <a:spLocks noChangeArrowheads="1"/>
            </p:cNvSpPr>
            <p:nvPr/>
          </p:nvSpPr>
          <p:spPr bwMode="auto">
            <a:xfrm>
              <a:off x="3017468" y="5958841"/>
              <a:ext cx="822960" cy="491225"/>
            </a:xfrm>
            <a:prstGeom prst="rect">
              <a:avLst/>
            </a:prstGeom>
            <a:gradFill rotWithShape="0">
              <a:gsLst>
                <a:gs pos="0">
                  <a:schemeClr val="folHlink"/>
                </a:gs>
                <a:gs pos="100000">
                  <a:schemeClr val="bg2"/>
                </a:gs>
              </a:gsLst>
              <a:lin ang="5400000" scaled="1"/>
            </a:gradFill>
            <a:ln w="3175">
              <a:solidFill>
                <a:schemeClr val="tx1"/>
              </a:solidFill>
              <a:miter lim="800000"/>
              <a:headEnd/>
              <a:tailEnd/>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592" b="1">
                  <a:latin typeface="Helvetica Neue Light"/>
                </a:rPr>
                <a:t>OLT</a:t>
              </a:r>
            </a:p>
          </p:txBody>
        </p:sp>
        <p:cxnSp>
          <p:nvCxnSpPr>
            <p:cNvPr id="12338" name="AutoShape 168"/>
            <p:cNvCxnSpPr>
              <a:cxnSpLocks noChangeShapeType="1"/>
              <a:stCxn id="12398" idx="1"/>
              <a:endCxn id="12337" idx="0"/>
            </p:cNvCxnSpPr>
            <p:nvPr/>
          </p:nvCxnSpPr>
          <p:spPr bwMode="auto">
            <a:xfrm rot="10800000" flipV="1">
              <a:off x="3428948" y="5665467"/>
              <a:ext cx="100964" cy="293373"/>
            </a:xfrm>
            <a:prstGeom prst="curvedConnector2">
              <a:avLst/>
            </a:prstGeom>
            <a:noFill/>
            <a:ln w="28575">
              <a:solidFill>
                <a:srgbClr val="0033CC"/>
              </a:solidFill>
              <a:round/>
              <a:headEnd/>
              <a:tailEnd/>
            </a:ln>
            <a:extLst>
              <a:ext uri="{909E8E84-426E-40DD-AFC4-6F175D3DCCD1}">
                <a14:hiddenFill xmlns:a14="http://schemas.microsoft.com/office/drawing/2010/main">
                  <a:noFill/>
                </a14:hiddenFill>
              </a:ext>
            </a:extLst>
          </p:spPr>
        </p:cxnSp>
        <p:cxnSp>
          <p:nvCxnSpPr>
            <p:cNvPr id="12339" name="AutoShape 169"/>
            <p:cNvCxnSpPr>
              <a:cxnSpLocks noChangeShapeType="1"/>
              <a:stCxn id="12355" idx="2"/>
              <a:endCxn id="12347" idx="1"/>
            </p:cNvCxnSpPr>
            <p:nvPr/>
          </p:nvCxnSpPr>
          <p:spPr bwMode="auto">
            <a:xfrm rot="16200000" flipH="1">
              <a:off x="3192300" y="5029818"/>
              <a:ext cx="593311" cy="466726"/>
            </a:xfrm>
            <a:prstGeom prst="curvedConnector2">
              <a:avLst/>
            </a:prstGeom>
            <a:noFill/>
            <a:ln w="28575">
              <a:solidFill>
                <a:srgbClr val="FF6699"/>
              </a:solidFill>
              <a:round/>
              <a:headEnd/>
              <a:tailEnd/>
            </a:ln>
            <a:extLst>
              <a:ext uri="{909E8E84-426E-40DD-AFC4-6F175D3DCCD1}">
                <a14:hiddenFill xmlns:a14="http://schemas.microsoft.com/office/drawing/2010/main">
                  <a:noFill/>
                </a14:hiddenFill>
              </a:ext>
            </a:extLst>
          </p:spPr>
        </p:cxnSp>
        <p:sp>
          <p:nvSpPr>
            <p:cNvPr id="12340" name="Rectangle 170"/>
            <p:cNvSpPr>
              <a:spLocks noChangeArrowheads="1"/>
            </p:cNvSpPr>
            <p:nvPr/>
          </p:nvSpPr>
          <p:spPr bwMode="auto">
            <a:xfrm>
              <a:off x="3529912" y="5236978"/>
              <a:ext cx="182880" cy="491225"/>
            </a:xfrm>
            <a:prstGeom prst="rect">
              <a:avLst/>
            </a:prstGeom>
            <a:solidFill>
              <a:srgbClr val="0033CC"/>
            </a:solidFill>
            <a:ln w="3175">
              <a:solidFill>
                <a:schemeClr val="tx1"/>
              </a:solidFill>
              <a:miter lim="800000"/>
              <a:headEnd/>
              <a:tailEnd/>
            </a:ln>
          </p:spPr>
          <p:txBody>
            <a:bodyPr anchor="ctr">
              <a:spAutoFit/>
            </a:bodyPr>
            <a:lstStyle/>
            <a:p>
              <a:endParaRPr lang="en-US" sz="2592"/>
            </a:p>
          </p:txBody>
        </p:sp>
        <p:sp>
          <p:nvSpPr>
            <p:cNvPr id="12341" name="Line 171"/>
            <p:cNvSpPr>
              <a:spLocks noChangeShapeType="1"/>
            </p:cNvSpPr>
            <p:nvPr/>
          </p:nvSpPr>
          <p:spPr bwMode="auto">
            <a:xfrm>
              <a:off x="3539438" y="5484496"/>
              <a:ext cx="182880"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spAutoFit/>
            </a:bodyPr>
            <a:lstStyle/>
            <a:p>
              <a:endParaRPr lang="en-US" sz="2592"/>
            </a:p>
          </p:txBody>
        </p:sp>
        <p:sp>
          <p:nvSpPr>
            <p:cNvPr id="12342" name="Line 172"/>
            <p:cNvSpPr>
              <a:spLocks noChangeShapeType="1"/>
            </p:cNvSpPr>
            <p:nvPr/>
          </p:nvSpPr>
          <p:spPr bwMode="auto">
            <a:xfrm flipH="1" flipV="1">
              <a:off x="3548963" y="5400676"/>
              <a:ext cx="125730" cy="40004"/>
            </a:xfrm>
            <a:prstGeom prst="line">
              <a:avLst/>
            </a:prstGeom>
            <a:noFill/>
            <a:ln w="19050">
              <a:solidFill>
                <a:srgbClr val="0033CC"/>
              </a:solidFill>
              <a:round/>
              <a:headEnd/>
              <a:tailEnd/>
            </a:ln>
            <a:extLst>
              <a:ext uri="{909E8E84-426E-40DD-AFC4-6F175D3DCCD1}">
                <a14:hiddenFill xmlns:a14="http://schemas.microsoft.com/office/drawing/2010/main">
                  <a:noFill/>
                </a14:hiddenFill>
              </a:ext>
            </a:extLst>
          </p:spPr>
          <p:txBody>
            <a:bodyPr>
              <a:spAutoFit/>
            </a:bodyPr>
            <a:lstStyle/>
            <a:p>
              <a:endParaRPr lang="en-US" sz="2592"/>
            </a:p>
          </p:txBody>
        </p:sp>
        <p:sp>
          <p:nvSpPr>
            <p:cNvPr id="12343" name="Text Box 173"/>
            <p:cNvSpPr txBox="1">
              <a:spLocks noChangeArrowheads="1"/>
            </p:cNvSpPr>
            <p:nvPr/>
          </p:nvSpPr>
          <p:spPr bwMode="auto">
            <a:xfrm rot="20400000">
              <a:off x="5132018" y="4587068"/>
              <a:ext cx="1922144" cy="35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680" b="1"/>
                <a:t>1490/1577 nm</a:t>
              </a:r>
            </a:p>
          </p:txBody>
        </p:sp>
        <p:sp>
          <p:nvSpPr>
            <p:cNvPr id="12344" name="Rectangle 174"/>
            <p:cNvSpPr>
              <a:spLocks noChangeArrowheads="1"/>
            </p:cNvSpPr>
            <p:nvPr/>
          </p:nvSpPr>
          <p:spPr bwMode="auto">
            <a:xfrm>
              <a:off x="8536253" y="3892047"/>
              <a:ext cx="184731" cy="49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2592"/>
            </a:p>
          </p:txBody>
        </p:sp>
        <p:sp>
          <p:nvSpPr>
            <p:cNvPr id="12345" name="Text Box 175"/>
            <p:cNvSpPr txBox="1">
              <a:spLocks noChangeArrowheads="1"/>
            </p:cNvSpPr>
            <p:nvPr/>
          </p:nvSpPr>
          <p:spPr bwMode="auto">
            <a:xfrm>
              <a:off x="3335603" y="6436996"/>
              <a:ext cx="1196161" cy="49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592">
                  <a:latin typeface="Helvetica Neue Light"/>
                </a:rPr>
                <a:t>CO/HE</a:t>
              </a:r>
            </a:p>
          </p:txBody>
        </p:sp>
        <p:sp>
          <p:nvSpPr>
            <p:cNvPr id="12347" name="Text Box 177"/>
            <p:cNvSpPr txBox="1">
              <a:spLocks noChangeArrowheads="1"/>
            </p:cNvSpPr>
            <p:nvPr/>
          </p:nvSpPr>
          <p:spPr bwMode="auto">
            <a:xfrm>
              <a:off x="3722318" y="5405948"/>
              <a:ext cx="612668" cy="307777"/>
            </a:xfrm>
            <a:prstGeom prst="rect">
              <a:avLst/>
            </a:prstGeom>
            <a:gradFill rotWithShape="0">
              <a:gsLst>
                <a:gs pos="0">
                  <a:srgbClr val="0099FF"/>
                </a:gs>
                <a:gs pos="100000">
                  <a:srgbClr val="FF6699"/>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400" b="1" dirty="0">
                  <a:latin typeface="Helvetica Neue Light"/>
                </a:rPr>
                <a:t>WDM</a:t>
              </a:r>
            </a:p>
          </p:txBody>
        </p:sp>
        <p:sp>
          <p:nvSpPr>
            <p:cNvPr id="12348" name="Rectangle 178"/>
            <p:cNvSpPr>
              <a:spLocks noChangeArrowheads="1"/>
            </p:cNvSpPr>
            <p:nvPr/>
          </p:nvSpPr>
          <p:spPr bwMode="auto">
            <a:xfrm>
              <a:off x="2981273" y="4654048"/>
              <a:ext cx="184731" cy="49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2592"/>
            </a:p>
          </p:txBody>
        </p:sp>
        <p:cxnSp>
          <p:nvCxnSpPr>
            <p:cNvPr id="12349" name="AutoShape 179"/>
            <p:cNvCxnSpPr>
              <a:cxnSpLocks noChangeShapeType="1"/>
              <a:stCxn id="12353" idx="1"/>
              <a:endCxn id="12355" idx="3"/>
            </p:cNvCxnSpPr>
            <p:nvPr/>
          </p:nvCxnSpPr>
          <p:spPr bwMode="auto">
            <a:xfrm rot="10800000" flipV="1">
              <a:off x="3621352" y="4813079"/>
              <a:ext cx="548640" cy="5714"/>
            </a:xfrm>
            <a:prstGeom prst="curvedConnector3">
              <a:avLst>
                <a:gd name="adj1" fmla="val 50000"/>
              </a:avLst>
            </a:prstGeom>
            <a:noFill/>
            <a:ln w="28575">
              <a:solidFill>
                <a:srgbClr val="FF6699"/>
              </a:solidFill>
              <a:round/>
              <a:headEnd/>
              <a:tailEnd/>
            </a:ln>
            <a:extLst>
              <a:ext uri="{909E8E84-426E-40DD-AFC4-6F175D3DCCD1}">
                <a14:hiddenFill xmlns:a14="http://schemas.microsoft.com/office/drawing/2010/main">
                  <a:noFill/>
                </a14:hiddenFill>
              </a:ext>
            </a:extLst>
          </p:spPr>
        </p:cxnSp>
        <p:sp>
          <p:nvSpPr>
            <p:cNvPr id="12350" name="Rectangle 180"/>
            <p:cNvSpPr>
              <a:spLocks noChangeArrowheads="1"/>
            </p:cNvSpPr>
            <p:nvPr/>
          </p:nvSpPr>
          <p:spPr bwMode="auto">
            <a:xfrm>
              <a:off x="4069028" y="4587374"/>
              <a:ext cx="182880" cy="491225"/>
            </a:xfrm>
            <a:prstGeom prst="rect">
              <a:avLst/>
            </a:prstGeom>
            <a:solidFill>
              <a:srgbClr val="0033CC"/>
            </a:solidFill>
            <a:ln w="3175">
              <a:solidFill>
                <a:schemeClr val="tx1"/>
              </a:solidFill>
              <a:miter lim="800000"/>
              <a:headEnd/>
              <a:tailEnd/>
            </a:ln>
          </p:spPr>
          <p:txBody>
            <a:bodyPr anchor="ctr">
              <a:spAutoFit/>
            </a:bodyPr>
            <a:lstStyle/>
            <a:p>
              <a:endParaRPr lang="en-US" sz="2592"/>
            </a:p>
          </p:txBody>
        </p:sp>
        <p:sp>
          <p:nvSpPr>
            <p:cNvPr id="12351" name="Line 181"/>
            <p:cNvSpPr>
              <a:spLocks noChangeShapeType="1"/>
            </p:cNvSpPr>
            <p:nvPr/>
          </p:nvSpPr>
          <p:spPr bwMode="auto">
            <a:xfrm>
              <a:off x="4078552" y="4834890"/>
              <a:ext cx="182880"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spAutoFit/>
            </a:bodyPr>
            <a:lstStyle/>
            <a:p>
              <a:endParaRPr lang="en-US" sz="2592"/>
            </a:p>
          </p:txBody>
        </p:sp>
        <p:sp>
          <p:nvSpPr>
            <p:cNvPr id="12352" name="Line 182"/>
            <p:cNvSpPr>
              <a:spLocks noChangeShapeType="1"/>
            </p:cNvSpPr>
            <p:nvPr/>
          </p:nvSpPr>
          <p:spPr bwMode="auto">
            <a:xfrm flipH="1" flipV="1">
              <a:off x="4088078" y="4751070"/>
              <a:ext cx="125730" cy="40006"/>
            </a:xfrm>
            <a:prstGeom prst="line">
              <a:avLst/>
            </a:prstGeom>
            <a:noFill/>
            <a:ln w="19050">
              <a:solidFill>
                <a:srgbClr val="0033CC"/>
              </a:solidFill>
              <a:round/>
              <a:headEnd/>
              <a:tailEnd/>
            </a:ln>
            <a:extLst>
              <a:ext uri="{909E8E84-426E-40DD-AFC4-6F175D3DCCD1}">
                <a14:hiddenFill xmlns:a14="http://schemas.microsoft.com/office/drawing/2010/main">
                  <a:noFill/>
                </a14:hiddenFill>
              </a:ext>
            </a:extLst>
          </p:spPr>
          <p:txBody>
            <a:bodyPr>
              <a:spAutoFit/>
            </a:bodyPr>
            <a:lstStyle/>
            <a:p>
              <a:endParaRPr lang="en-US" sz="2592"/>
            </a:p>
          </p:txBody>
        </p:sp>
        <p:sp>
          <p:nvSpPr>
            <p:cNvPr id="12353" name="Text Box 183"/>
            <p:cNvSpPr txBox="1">
              <a:spLocks noChangeArrowheads="1"/>
            </p:cNvSpPr>
            <p:nvPr/>
          </p:nvSpPr>
          <p:spPr bwMode="auto">
            <a:xfrm>
              <a:off x="4169992" y="4665346"/>
              <a:ext cx="731520" cy="295466"/>
            </a:xfrm>
            <a:prstGeom prst="rect">
              <a:avLst/>
            </a:prstGeom>
            <a:solidFill>
              <a:srgbClr val="FF6699"/>
            </a:solidFill>
            <a:ln w="3175">
              <a:solidFill>
                <a:schemeClr val="tx1"/>
              </a:solidFill>
              <a:miter lim="800000"/>
              <a:headEnd/>
              <a:tailEnd/>
            </a:ln>
          </p:spPr>
          <p:txBody>
            <a:bodyPr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920" b="1">
                  <a:latin typeface="Helvetica Neue Light"/>
                </a:rPr>
                <a:t>CATV</a:t>
              </a:r>
            </a:p>
          </p:txBody>
        </p:sp>
        <p:grpSp>
          <p:nvGrpSpPr>
            <p:cNvPr id="12354" name="Group 184"/>
            <p:cNvGrpSpPr>
              <a:grpSpLocks/>
            </p:cNvGrpSpPr>
            <p:nvPr/>
          </p:nvGrpSpPr>
          <p:grpSpPr bwMode="auto">
            <a:xfrm>
              <a:off x="3529912" y="4587243"/>
              <a:ext cx="192406" cy="491491"/>
              <a:chOff x="1214" y="783"/>
              <a:chExt cx="101" cy="258"/>
            </a:xfrm>
          </p:grpSpPr>
          <p:sp>
            <p:nvSpPr>
              <p:cNvPr id="12387" name="Rectangle 185"/>
              <p:cNvSpPr>
                <a:spLocks noChangeArrowheads="1"/>
              </p:cNvSpPr>
              <p:nvPr/>
            </p:nvSpPr>
            <p:spPr bwMode="auto">
              <a:xfrm>
                <a:off x="1219" y="783"/>
                <a:ext cx="96" cy="258"/>
              </a:xfrm>
              <a:prstGeom prst="rect">
                <a:avLst/>
              </a:prstGeom>
              <a:solidFill>
                <a:srgbClr val="0033CC"/>
              </a:solidFill>
              <a:ln w="3175">
                <a:solidFill>
                  <a:schemeClr val="tx1"/>
                </a:solidFill>
                <a:miter lim="800000"/>
                <a:headEnd/>
                <a:tailEnd/>
              </a:ln>
            </p:spPr>
            <p:txBody>
              <a:bodyPr anchor="ctr">
                <a:spAutoFit/>
              </a:bodyPr>
              <a:lstStyle/>
              <a:p>
                <a:endParaRPr lang="en-US" sz="2592"/>
              </a:p>
            </p:txBody>
          </p:sp>
          <p:sp>
            <p:nvSpPr>
              <p:cNvPr id="12388" name="Line 186"/>
              <p:cNvSpPr>
                <a:spLocks noChangeShapeType="1"/>
              </p:cNvSpPr>
              <p:nvPr/>
            </p:nvSpPr>
            <p:spPr bwMode="auto">
              <a:xfrm>
                <a:off x="1214" y="912"/>
                <a:ext cx="96"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spAutoFit/>
              </a:bodyPr>
              <a:lstStyle/>
              <a:p>
                <a:endParaRPr lang="en-US" sz="2592"/>
              </a:p>
            </p:txBody>
          </p:sp>
          <p:sp>
            <p:nvSpPr>
              <p:cNvPr id="12389" name="Line 187"/>
              <p:cNvSpPr>
                <a:spLocks noChangeShapeType="1"/>
              </p:cNvSpPr>
              <p:nvPr/>
            </p:nvSpPr>
            <p:spPr bwMode="auto">
              <a:xfrm flipV="1">
                <a:off x="1239" y="864"/>
                <a:ext cx="63" cy="28"/>
              </a:xfrm>
              <a:prstGeom prst="line">
                <a:avLst/>
              </a:prstGeom>
              <a:noFill/>
              <a:ln w="19050">
                <a:solidFill>
                  <a:srgbClr val="0033CC"/>
                </a:solidFill>
                <a:round/>
                <a:headEnd/>
                <a:tailEnd/>
              </a:ln>
              <a:extLst>
                <a:ext uri="{909E8E84-426E-40DD-AFC4-6F175D3DCCD1}">
                  <a14:hiddenFill xmlns:a14="http://schemas.microsoft.com/office/drawing/2010/main">
                    <a:noFill/>
                  </a14:hiddenFill>
                </a:ext>
              </a:extLst>
            </p:spPr>
            <p:txBody>
              <a:bodyPr>
                <a:spAutoFit/>
              </a:bodyPr>
              <a:lstStyle/>
              <a:p>
                <a:endParaRPr lang="en-US" sz="2592"/>
              </a:p>
            </p:txBody>
          </p:sp>
        </p:grpSp>
        <p:sp>
          <p:nvSpPr>
            <p:cNvPr id="12355" name="Text Box 188"/>
            <p:cNvSpPr txBox="1">
              <a:spLocks noChangeArrowheads="1"/>
            </p:cNvSpPr>
            <p:nvPr/>
          </p:nvSpPr>
          <p:spPr bwMode="auto">
            <a:xfrm>
              <a:off x="2889832" y="4671060"/>
              <a:ext cx="731520" cy="295466"/>
            </a:xfrm>
            <a:prstGeom prst="rect">
              <a:avLst/>
            </a:prstGeom>
            <a:solidFill>
              <a:srgbClr val="FF6699"/>
            </a:solidFill>
            <a:ln w="3175">
              <a:solidFill>
                <a:schemeClr val="tx1"/>
              </a:solidFill>
              <a:miter lim="800000"/>
              <a:headEnd/>
              <a:tailEnd/>
            </a:ln>
          </p:spPr>
          <p:txBody>
            <a:bodyPr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920" b="1">
                  <a:latin typeface="Helvetica Neue Light"/>
                </a:rPr>
                <a:t>EDFA</a:t>
              </a:r>
            </a:p>
          </p:txBody>
        </p:sp>
        <p:sp>
          <p:nvSpPr>
            <p:cNvPr id="12356" name="Text Box 189"/>
            <p:cNvSpPr txBox="1">
              <a:spLocks noChangeArrowheads="1"/>
            </p:cNvSpPr>
            <p:nvPr/>
          </p:nvSpPr>
          <p:spPr bwMode="auto">
            <a:xfrm>
              <a:off x="7686623" y="4259581"/>
              <a:ext cx="979170" cy="86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680" b="1"/>
                <a:t>Power Splitter</a:t>
              </a:r>
            </a:p>
            <a:p>
              <a:pPr eaLnBrk="1" hangingPunct="1"/>
              <a:r>
                <a:rPr lang="en-US" sz="1680" b="1"/>
                <a:t>1:32</a:t>
              </a:r>
            </a:p>
          </p:txBody>
        </p:sp>
        <p:sp>
          <p:nvSpPr>
            <p:cNvPr id="12357" name="Line 190"/>
            <p:cNvSpPr>
              <a:spLocks noChangeShapeType="1"/>
            </p:cNvSpPr>
            <p:nvPr/>
          </p:nvSpPr>
          <p:spPr bwMode="auto">
            <a:xfrm flipV="1">
              <a:off x="9616388" y="1396366"/>
              <a:ext cx="257174" cy="548640"/>
            </a:xfrm>
            <a:prstGeom prst="line">
              <a:avLst/>
            </a:prstGeom>
            <a:noFill/>
            <a:ln w="57150">
              <a:solidFill>
                <a:srgbClr val="53A8D3"/>
              </a:solidFill>
              <a:round/>
              <a:headEnd type="stealth" w="med" len="lg"/>
              <a:tailEnd type="none" w="sm" len="sm"/>
            </a:ln>
            <a:extLst>
              <a:ext uri="{909E8E84-426E-40DD-AFC4-6F175D3DCCD1}">
                <a14:hiddenFill xmlns:a14="http://schemas.microsoft.com/office/drawing/2010/main">
                  <a:noFill/>
                </a14:hiddenFill>
              </a:ext>
            </a:extLst>
          </p:spPr>
          <p:txBody>
            <a:bodyPr wrap="none" anchor="ctr"/>
            <a:lstStyle/>
            <a:p>
              <a:endParaRPr lang="en-US" sz="2592"/>
            </a:p>
          </p:txBody>
        </p:sp>
        <p:sp>
          <p:nvSpPr>
            <p:cNvPr id="12358" name="Text Box 191"/>
            <p:cNvSpPr txBox="1">
              <a:spLocks noChangeArrowheads="1"/>
            </p:cNvSpPr>
            <p:nvPr/>
          </p:nvSpPr>
          <p:spPr bwMode="auto">
            <a:xfrm>
              <a:off x="9084892" y="950595"/>
              <a:ext cx="1371600"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680" b="1" dirty="0"/>
                <a:t>1310/1270  nm</a:t>
              </a:r>
            </a:p>
          </p:txBody>
        </p:sp>
      </p:grpSp>
      <p:graphicFrame>
        <p:nvGraphicFramePr>
          <p:cNvPr id="3" name="Table 2">
            <a:extLst>
              <a:ext uri="{FF2B5EF4-FFF2-40B4-BE49-F238E27FC236}">
                <a16:creationId xmlns:a16="http://schemas.microsoft.com/office/drawing/2014/main" id="{93972043-B720-41E5-836F-C5126DA1E7A6}"/>
              </a:ext>
            </a:extLst>
          </p:cNvPr>
          <p:cNvGraphicFramePr>
            <a:graphicFrameLocks noGrp="1"/>
          </p:cNvGraphicFramePr>
          <p:nvPr>
            <p:extLst>
              <p:ext uri="{D42A27DB-BD31-4B8C-83A1-F6EECF244321}">
                <p14:modId xmlns:p14="http://schemas.microsoft.com/office/powerpoint/2010/main" val="2666361731"/>
              </p:ext>
            </p:extLst>
          </p:nvPr>
        </p:nvGraphicFramePr>
        <p:xfrm>
          <a:off x="2045293" y="1701344"/>
          <a:ext cx="3901440" cy="2523744"/>
        </p:xfrm>
        <a:graphic>
          <a:graphicData uri="http://schemas.openxmlformats.org/drawingml/2006/table">
            <a:tbl>
              <a:tblPr firstRow="1" bandRow="1">
                <a:tableStyleId>{5C22544A-7EE6-4342-B048-85BDC9FD1C3A}</a:tableStyleId>
              </a:tblPr>
              <a:tblGrid>
                <a:gridCol w="1950720">
                  <a:extLst>
                    <a:ext uri="{9D8B030D-6E8A-4147-A177-3AD203B41FA5}">
                      <a16:colId xmlns:a16="http://schemas.microsoft.com/office/drawing/2014/main" val="3653610756"/>
                    </a:ext>
                  </a:extLst>
                </a:gridCol>
                <a:gridCol w="1950720">
                  <a:extLst>
                    <a:ext uri="{9D8B030D-6E8A-4147-A177-3AD203B41FA5}">
                      <a16:colId xmlns:a16="http://schemas.microsoft.com/office/drawing/2014/main" val="2188894806"/>
                    </a:ext>
                  </a:extLst>
                </a:gridCol>
              </a:tblGrid>
              <a:tr h="370840">
                <a:tc>
                  <a:txBody>
                    <a:bodyPr/>
                    <a:lstStyle/>
                    <a:p>
                      <a:pPr algn="ctr"/>
                      <a:r>
                        <a:rPr lang="en-US" dirty="0">
                          <a:solidFill>
                            <a:schemeClr val="tx1"/>
                          </a:solidFill>
                        </a:rPr>
                        <a:t>IEEE</a:t>
                      </a:r>
                    </a:p>
                  </a:txBody>
                  <a:tcPr/>
                </a:tc>
                <a:tc>
                  <a:txBody>
                    <a:bodyPr/>
                    <a:lstStyle/>
                    <a:p>
                      <a:pPr algn="ctr"/>
                      <a:r>
                        <a:rPr lang="en-US" dirty="0">
                          <a:solidFill>
                            <a:schemeClr val="tx1"/>
                          </a:solidFill>
                        </a:rPr>
                        <a:t>FSAN</a:t>
                      </a:r>
                    </a:p>
                  </a:txBody>
                  <a:tcPr/>
                </a:tc>
                <a:extLst>
                  <a:ext uri="{0D108BD9-81ED-4DB2-BD59-A6C34878D82A}">
                    <a16:rowId xmlns:a16="http://schemas.microsoft.com/office/drawing/2014/main" val="3175344503"/>
                  </a:ext>
                </a:extLst>
              </a:tr>
              <a:tr h="370840">
                <a:tc>
                  <a:txBody>
                    <a:bodyPr/>
                    <a:lstStyle/>
                    <a:p>
                      <a:pPr algn="ctr"/>
                      <a:endParaRPr lang="en-US"/>
                    </a:p>
                  </a:txBody>
                  <a:tcPr/>
                </a:tc>
                <a:tc>
                  <a:txBody>
                    <a:bodyPr/>
                    <a:lstStyle/>
                    <a:p>
                      <a:pPr algn="ctr"/>
                      <a:r>
                        <a:rPr lang="en-US" dirty="0"/>
                        <a:t>A-PON</a:t>
                      </a:r>
                    </a:p>
                  </a:txBody>
                  <a:tcPr/>
                </a:tc>
                <a:extLst>
                  <a:ext uri="{0D108BD9-81ED-4DB2-BD59-A6C34878D82A}">
                    <a16:rowId xmlns:a16="http://schemas.microsoft.com/office/drawing/2014/main" val="2824606983"/>
                  </a:ext>
                </a:extLst>
              </a:tr>
              <a:tr h="370840">
                <a:tc>
                  <a:txBody>
                    <a:bodyPr/>
                    <a:lstStyle/>
                    <a:p>
                      <a:pPr algn="ctr"/>
                      <a:r>
                        <a:rPr lang="en-US" dirty="0"/>
                        <a:t>GE-PON</a:t>
                      </a:r>
                    </a:p>
                  </a:txBody>
                  <a:tcPr/>
                </a:tc>
                <a:tc>
                  <a:txBody>
                    <a:bodyPr/>
                    <a:lstStyle/>
                    <a:p>
                      <a:pPr algn="ctr"/>
                      <a:r>
                        <a:rPr lang="en-US" dirty="0"/>
                        <a:t>B-PON</a:t>
                      </a:r>
                    </a:p>
                  </a:txBody>
                  <a:tcPr/>
                </a:tc>
                <a:extLst>
                  <a:ext uri="{0D108BD9-81ED-4DB2-BD59-A6C34878D82A}">
                    <a16:rowId xmlns:a16="http://schemas.microsoft.com/office/drawing/2014/main" val="1331850239"/>
                  </a:ext>
                </a:extLst>
              </a:tr>
              <a:tr h="370840">
                <a:tc>
                  <a:txBody>
                    <a:bodyPr/>
                    <a:lstStyle/>
                    <a:p>
                      <a:pPr algn="ctr"/>
                      <a:endParaRPr lang="en-US" dirty="0"/>
                    </a:p>
                  </a:txBody>
                  <a:tcPr/>
                </a:tc>
                <a:tc>
                  <a:txBody>
                    <a:bodyPr/>
                    <a:lstStyle/>
                    <a:p>
                      <a:pPr algn="ctr"/>
                      <a:r>
                        <a:rPr lang="en-US" dirty="0"/>
                        <a:t>G-PON</a:t>
                      </a:r>
                    </a:p>
                  </a:txBody>
                  <a:tcPr/>
                </a:tc>
                <a:extLst>
                  <a:ext uri="{0D108BD9-81ED-4DB2-BD59-A6C34878D82A}">
                    <a16:rowId xmlns:a16="http://schemas.microsoft.com/office/drawing/2014/main" val="1318288675"/>
                  </a:ext>
                </a:extLst>
              </a:tr>
              <a:tr h="370840">
                <a:tc>
                  <a:txBody>
                    <a:bodyPr/>
                    <a:lstStyle/>
                    <a:p>
                      <a:pPr algn="ctr"/>
                      <a:r>
                        <a:rPr lang="en-US" dirty="0"/>
                        <a:t>10GEPON</a:t>
                      </a:r>
                    </a:p>
                  </a:txBody>
                  <a:tcPr/>
                </a:tc>
                <a:tc>
                  <a:txBody>
                    <a:bodyPr/>
                    <a:lstStyle/>
                    <a:p>
                      <a:pPr algn="ctr"/>
                      <a:r>
                        <a:rPr lang="en-US" dirty="0"/>
                        <a:t>XGS-PON</a:t>
                      </a:r>
                    </a:p>
                  </a:txBody>
                  <a:tcPr/>
                </a:tc>
                <a:extLst>
                  <a:ext uri="{0D108BD9-81ED-4DB2-BD59-A6C34878D82A}">
                    <a16:rowId xmlns:a16="http://schemas.microsoft.com/office/drawing/2014/main" val="2731127369"/>
                  </a:ext>
                </a:extLst>
              </a:tr>
              <a:tr h="370840">
                <a:tc>
                  <a:txBody>
                    <a:bodyPr/>
                    <a:lstStyle/>
                    <a:p>
                      <a:pPr algn="ctr"/>
                      <a:endParaRPr lang="en-US" dirty="0"/>
                    </a:p>
                  </a:txBody>
                  <a:tcPr/>
                </a:tc>
                <a:tc>
                  <a:txBody>
                    <a:bodyPr/>
                    <a:lstStyle/>
                    <a:p>
                      <a:pPr algn="ctr"/>
                      <a:r>
                        <a:rPr lang="en-US" dirty="0"/>
                        <a:t>NG-PON 2</a:t>
                      </a:r>
                    </a:p>
                  </a:txBody>
                  <a:tcPr/>
                </a:tc>
                <a:extLst>
                  <a:ext uri="{0D108BD9-81ED-4DB2-BD59-A6C34878D82A}">
                    <a16:rowId xmlns:a16="http://schemas.microsoft.com/office/drawing/2014/main" val="572088472"/>
                  </a:ext>
                </a:extLst>
              </a:tr>
            </a:tbl>
          </a:graphicData>
        </a:graphic>
      </p:graphicFrame>
      <p:sp>
        <p:nvSpPr>
          <p:cNvPr id="195" name="Text Box 191">
            <a:extLst>
              <a:ext uri="{FF2B5EF4-FFF2-40B4-BE49-F238E27FC236}">
                <a16:creationId xmlns:a16="http://schemas.microsoft.com/office/drawing/2014/main" id="{974099EE-BCD3-4CAA-A2EF-89810C30C118}"/>
              </a:ext>
            </a:extLst>
          </p:cNvPr>
          <p:cNvSpPr txBox="1">
            <a:spLocks noChangeArrowheads="1"/>
          </p:cNvSpPr>
          <p:nvPr/>
        </p:nvSpPr>
        <p:spPr bwMode="auto">
          <a:xfrm>
            <a:off x="276991" y="1729577"/>
            <a:ext cx="1371600" cy="35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680" b="1" dirty="0"/>
              <a:t>Late 1990s</a:t>
            </a:r>
          </a:p>
        </p:txBody>
      </p:sp>
      <p:sp>
        <p:nvSpPr>
          <p:cNvPr id="196" name="Text Box 191">
            <a:extLst>
              <a:ext uri="{FF2B5EF4-FFF2-40B4-BE49-F238E27FC236}">
                <a16:creationId xmlns:a16="http://schemas.microsoft.com/office/drawing/2014/main" id="{5FB48ADE-F52F-4417-87FF-73F3E52484B2}"/>
              </a:ext>
            </a:extLst>
          </p:cNvPr>
          <p:cNvSpPr txBox="1">
            <a:spLocks noChangeArrowheads="1"/>
          </p:cNvSpPr>
          <p:nvPr/>
        </p:nvSpPr>
        <p:spPr bwMode="auto">
          <a:xfrm>
            <a:off x="330497" y="3157289"/>
            <a:ext cx="1371600" cy="35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680" b="1" dirty="0"/>
              <a:t>Today</a:t>
            </a:r>
          </a:p>
        </p:txBody>
      </p:sp>
      <p:sp>
        <p:nvSpPr>
          <p:cNvPr id="197" name="Text Box 191">
            <a:extLst>
              <a:ext uri="{FF2B5EF4-FFF2-40B4-BE49-F238E27FC236}">
                <a16:creationId xmlns:a16="http://schemas.microsoft.com/office/drawing/2014/main" id="{25DFF0CA-B2FC-44D6-AC19-91170E3A5554}"/>
              </a:ext>
            </a:extLst>
          </p:cNvPr>
          <p:cNvSpPr txBox="1">
            <a:spLocks noChangeArrowheads="1"/>
          </p:cNvSpPr>
          <p:nvPr/>
        </p:nvSpPr>
        <p:spPr bwMode="auto">
          <a:xfrm>
            <a:off x="6129693" y="2364620"/>
            <a:ext cx="1850844" cy="35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680" b="1" dirty="0"/>
              <a:t>622 Mbps DS</a:t>
            </a:r>
          </a:p>
        </p:txBody>
      </p:sp>
      <p:sp>
        <p:nvSpPr>
          <p:cNvPr id="198" name="Text Box 191">
            <a:extLst>
              <a:ext uri="{FF2B5EF4-FFF2-40B4-BE49-F238E27FC236}">
                <a16:creationId xmlns:a16="http://schemas.microsoft.com/office/drawing/2014/main" id="{309F41B6-9EC6-4111-A66A-736A739AB4DC}"/>
              </a:ext>
            </a:extLst>
          </p:cNvPr>
          <p:cNvSpPr txBox="1">
            <a:spLocks noChangeArrowheads="1"/>
          </p:cNvSpPr>
          <p:nvPr/>
        </p:nvSpPr>
        <p:spPr bwMode="auto">
          <a:xfrm>
            <a:off x="6262091" y="3849365"/>
            <a:ext cx="2671454" cy="35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680" b="1" dirty="0"/>
              <a:t>40-100 Gbps proposed </a:t>
            </a:r>
          </a:p>
        </p:txBody>
      </p:sp>
      <p:cxnSp>
        <p:nvCxnSpPr>
          <p:cNvPr id="5" name="Straight Arrow Connector 4">
            <a:extLst>
              <a:ext uri="{FF2B5EF4-FFF2-40B4-BE49-F238E27FC236}">
                <a16:creationId xmlns:a16="http://schemas.microsoft.com/office/drawing/2014/main" id="{70CD3A14-0E06-4AC6-BD18-2A383D99C4D1}"/>
              </a:ext>
            </a:extLst>
          </p:cNvPr>
          <p:cNvCxnSpPr/>
          <p:nvPr/>
        </p:nvCxnSpPr>
        <p:spPr>
          <a:xfrm>
            <a:off x="1358900" y="2285737"/>
            <a:ext cx="0" cy="159448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6106602"/>
      </p:ext>
    </p:ext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2653" y="528217"/>
            <a:ext cx="5580741" cy="386184"/>
          </a:xfrm>
        </p:spPr>
        <p:txBody>
          <a:bodyPr>
            <a:noAutofit/>
          </a:bodyPr>
          <a:lstStyle/>
          <a:p>
            <a:r>
              <a:rPr lang="en-US" sz="2880" dirty="0"/>
              <a:t>Typical FTTH Architectures - 2020</a:t>
            </a:r>
          </a:p>
        </p:txBody>
      </p:sp>
      <p:sp>
        <p:nvSpPr>
          <p:cNvPr id="5" name="Slide Number Placeholder 4"/>
          <p:cNvSpPr>
            <a:spLocks noGrp="1"/>
          </p:cNvSpPr>
          <p:nvPr>
            <p:ph type="sldNum" sz="quarter" idx="4294967295"/>
          </p:nvPr>
        </p:nvSpPr>
        <p:spPr>
          <a:xfrm>
            <a:off x="8305800" y="6356350"/>
            <a:ext cx="381000" cy="365125"/>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rgbClr val="FFFFFF"/>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3B93ED8-0A28-144B-8090-401152FB9154}" type="slidenum">
              <a:rPr lang="en-US" smtClean="0"/>
              <a:pPr/>
              <a:t>32</a:t>
            </a:fld>
            <a:endParaRPr lang="en-US" b="1" dirty="0">
              <a:solidFill>
                <a:schemeClr val="tx1"/>
              </a:solidFill>
            </a:endParaRPr>
          </a:p>
        </p:txBody>
      </p:sp>
      <p:graphicFrame>
        <p:nvGraphicFramePr>
          <p:cNvPr id="8" name="Content Placeholder 4"/>
          <p:cNvGraphicFramePr>
            <a:graphicFrameLocks noGrp="1" noChangeAspect="1"/>
          </p:cNvGraphicFramePr>
          <p:nvPr>
            <p:ph idx="4294967295"/>
            <p:extLst>
              <p:ext uri="{D42A27DB-BD31-4B8C-83A1-F6EECF244321}">
                <p14:modId xmlns:p14="http://schemas.microsoft.com/office/powerpoint/2010/main" val="2377503938"/>
              </p:ext>
            </p:extLst>
          </p:nvPr>
        </p:nvGraphicFramePr>
        <p:xfrm>
          <a:off x="862148" y="1530359"/>
          <a:ext cx="12906103" cy="5341850"/>
        </p:xfrm>
        <a:graphic>
          <a:graphicData uri="http://schemas.openxmlformats.org/drawingml/2006/table">
            <a:tbl>
              <a:tblPr firstRow="1" bandRow="1">
                <a:tableStyleId>{5C22544A-7EE6-4342-B048-85BDC9FD1C3A}</a:tableStyleId>
              </a:tblPr>
              <a:tblGrid>
                <a:gridCol w="3074919">
                  <a:extLst>
                    <a:ext uri="{9D8B030D-6E8A-4147-A177-3AD203B41FA5}">
                      <a16:colId xmlns:a16="http://schemas.microsoft.com/office/drawing/2014/main" val="20000"/>
                    </a:ext>
                  </a:extLst>
                </a:gridCol>
                <a:gridCol w="1714307">
                  <a:extLst>
                    <a:ext uri="{9D8B030D-6E8A-4147-A177-3AD203B41FA5}">
                      <a16:colId xmlns:a16="http://schemas.microsoft.com/office/drawing/2014/main" val="20001"/>
                    </a:ext>
                  </a:extLst>
                </a:gridCol>
                <a:gridCol w="1763555">
                  <a:extLst>
                    <a:ext uri="{9D8B030D-6E8A-4147-A177-3AD203B41FA5}">
                      <a16:colId xmlns:a16="http://schemas.microsoft.com/office/drawing/2014/main" val="20002"/>
                    </a:ext>
                  </a:extLst>
                </a:gridCol>
                <a:gridCol w="1831386">
                  <a:extLst>
                    <a:ext uri="{9D8B030D-6E8A-4147-A177-3AD203B41FA5}">
                      <a16:colId xmlns:a16="http://schemas.microsoft.com/office/drawing/2014/main" val="20003"/>
                    </a:ext>
                  </a:extLst>
                </a:gridCol>
                <a:gridCol w="1740946">
                  <a:extLst>
                    <a:ext uri="{9D8B030D-6E8A-4147-A177-3AD203B41FA5}">
                      <a16:colId xmlns:a16="http://schemas.microsoft.com/office/drawing/2014/main" val="20004"/>
                    </a:ext>
                  </a:extLst>
                </a:gridCol>
                <a:gridCol w="2780990">
                  <a:extLst>
                    <a:ext uri="{9D8B030D-6E8A-4147-A177-3AD203B41FA5}">
                      <a16:colId xmlns:a16="http://schemas.microsoft.com/office/drawing/2014/main" val="20005"/>
                    </a:ext>
                  </a:extLst>
                </a:gridCol>
              </a:tblGrid>
              <a:tr h="470761">
                <a:tc rowSpan="2">
                  <a:txBody>
                    <a:bodyPr/>
                    <a:lstStyle/>
                    <a:p>
                      <a:pPr algn="ctr"/>
                      <a:endParaRPr lang="en-US" sz="2400" dirty="0">
                        <a:latin typeface="Arial" panose="020B0604020202020204" pitchFamily="34" charset="0"/>
                        <a:cs typeface="Arial" panose="020B0604020202020204" pitchFamily="34" charset="0"/>
                      </a:endParaRP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sz="2400" dirty="0">
                          <a:solidFill>
                            <a:srgbClr val="C00000"/>
                          </a:solidFill>
                          <a:latin typeface="Arial" panose="020B0604020202020204" pitchFamily="34" charset="0"/>
                          <a:cs typeface="Arial" panose="020B0604020202020204" pitchFamily="34" charset="0"/>
                        </a:rPr>
                        <a:t>GPON</a:t>
                      </a: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sz="1600" dirty="0"/>
                    </a:p>
                  </a:txBody>
                  <a:tcPr/>
                </a:tc>
                <a:tc gridSpan="2">
                  <a:txBody>
                    <a:bodyPr/>
                    <a:lstStyle/>
                    <a:p>
                      <a:pPr algn="ctr"/>
                      <a:r>
                        <a:rPr lang="en-US" sz="2400" dirty="0">
                          <a:solidFill>
                            <a:srgbClr val="C00000"/>
                          </a:solidFill>
                          <a:latin typeface="Arial" panose="020B0604020202020204" pitchFamily="34" charset="0"/>
                          <a:cs typeface="Arial" panose="020B0604020202020204" pitchFamily="34" charset="0"/>
                        </a:rPr>
                        <a:t>GE-PON</a:t>
                      </a: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sz="1600" dirty="0"/>
                    </a:p>
                  </a:txBody>
                  <a:tcPr/>
                </a:tc>
                <a:tc rowSpan="2">
                  <a:txBody>
                    <a:bodyPr/>
                    <a:lstStyle/>
                    <a:p>
                      <a:pPr algn="ctr"/>
                      <a:r>
                        <a:rPr lang="en-US" sz="2400" dirty="0">
                          <a:solidFill>
                            <a:srgbClr val="C00000"/>
                          </a:solidFill>
                          <a:latin typeface="Arial" panose="020B0604020202020204" pitchFamily="34" charset="0"/>
                          <a:cs typeface="Arial" panose="020B0604020202020204" pitchFamily="34" charset="0"/>
                        </a:rPr>
                        <a:t>Point to Point (Active Ethernet) </a:t>
                      </a: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802488">
                <a:tc vMerge="1">
                  <a:txBody>
                    <a:bodyPr/>
                    <a:lstStyle/>
                    <a:p>
                      <a:endParaRPr lang="en-US"/>
                    </a:p>
                  </a:txBody>
                  <a:tcPr/>
                </a:tc>
                <a:tc>
                  <a:txBody>
                    <a:bodyPr/>
                    <a:lstStyle/>
                    <a:p>
                      <a:pPr algn="ctr"/>
                      <a:r>
                        <a:rPr lang="en-US" sz="2400" dirty="0">
                          <a:latin typeface="Arial" panose="020B0604020202020204" pitchFamily="34" charset="0"/>
                          <a:cs typeface="Arial" panose="020B0604020202020204" pitchFamily="34" charset="0"/>
                        </a:rPr>
                        <a:t>Current Gen</a:t>
                      </a: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Arial" panose="020B0604020202020204" pitchFamily="34" charset="0"/>
                          <a:cs typeface="Arial" panose="020B0604020202020204" pitchFamily="34" charset="0"/>
                        </a:rPr>
                        <a:t>Next Gen</a:t>
                      </a: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Arial" panose="020B0604020202020204" pitchFamily="34" charset="0"/>
                          <a:cs typeface="Arial" panose="020B0604020202020204" pitchFamily="34" charset="0"/>
                        </a:rPr>
                        <a:t>Current  Gen</a:t>
                      </a: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Arial" panose="020B0604020202020204" pitchFamily="34" charset="0"/>
                          <a:cs typeface="Arial" panose="020B0604020202020204" pitchFamily="34" charset="0"/>
                        </a:rPr>
                        <a:t>Next Gen </a:t>
                      </a: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10001"/>
                  </a:ext>
                </a:extLst>
              </a:tr>
              <a:tr h="1010386">
                <a:tc>
                  <a:txBody>
                    <a:bodyPr/>
                    <a:lstStyle/>
                    <a:p>
                      <a:pPr algn="ctr"/>
                      <a:r>
                        <a:rPr lang="en-US" sz="2400" dirty="0">
                          <a:latin typeface="Arial" panose="020B0604020202020204" pitchFamily="34" charset="0"/>
                          <a:cs typeface="Arial" panose="020B0604020202020204" pitchFamily="34" charset="0"/>
                        </a:rPr>
                        <a:t>Downstream Bandwidth </a:t>
                      </a: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Arial" panose="020B0604020202020204" pitchFamily="34" charset="0"/>
                          <a:cs typeface="Arial" panose="020B0604020202020204" pitchFamily="34" charset="0"/>
                        </a:rPr>
                        <a:t>2.4 </a:t>
                      </a:r>
                      <a:r>
                        <a:rPr lang="en-US" sz="2400" dirty="0" err="1">
                          <a:latin typeface="Arial" panose="020B0604020202020204" pitchFamily="34" charset="0"/>
                          <a:cs typeface="Arial" panose="020B0604020202020204" pitchFamily="34" charset="0"/>
                        </a:rPr>
                        <a:t>Gbps</a:t>
                      </a:r>
                      <a:r>
                        <a:rPr lang="en-US" sz="2400" dirty="0">
                          <a:latin typeface="Arial" panose="020B0604020202020204" pitchFamily="34" charset="0"/>
                          <a:cs typeface="Arial" panose="020B0604020202020204" pitchFamily="34" charset="0"/>
                        </a:rPr>
                        <a:t> total </a:t>
                      </a: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Arial" panose="020B0604020202020204" pitchFamily="34" charset="0"/>
                          <a:cs typeface="Arial" panose="020B0604020202020204" pitchFamily="34" charset="0"/>
                        </a:rPr>
                        <a:t>10 </a:t>
                      </a:r>
                      <a:r>
                        <a:rPr lang="en-US" sz="2400" dirty="0" err="1">
                          <a:latin typeface="Arial" panose="020B0604020202020204" pitchFamily="34" charset="0"/>
                          <a:cs typeface="Arial" panose="020B0604020202020204" pitchFamily="34" charset="0"/>
                        </a:rPr>
                        <a:t>Gbps</a:t>
                      </a:r>
                      <a:r>
                        <a:rPr lang="en-US" sz="2400" dirty="0">
                          <a:latin typeface="Arial" panose="020B0604020202020204" pitchFamily="34" charset="0"/>
                          <a:cs typeface="Arial" panose="020B0604020202020204" pitchFamily="34" charset="0"/>
                        </a:rPr>
                        <a:t> total</a:t>
                      </a: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baseline="0" dirty="0">
                          <a:latin typeface="Arial" panose="020B0604020202020204" pitchFamily="34" charset="0"/>
                          <a:cs typeface="Arial" panose="020B0604020202020204" pitchFamily="34" charset="0"/>
                        </a:rPr>
                        <a:t>1.2 </a:t>
                      </a:r>
                      <a:r>
                        <a:rPr lang="en-US" sz="2400" baseline="0" dirty="0" err="1">
                          <a:latin typeface="Arial" panose="020B0604020202020204" pitchFamily="34" charset="0"/>
                          <a:cs typeface="Arial" panose="020B0604020202020204" pitchFamily="34" charset="0"/>
                        </a:rPr>
                        <a:t>Gbps</a:t>
                      </a:r>
                      <a:r>
                        <a:rPr lang="en-US" sz="2400" baseline="0" dirty="0">
                          <a:latin typeface="Arial" panose="020B0604020202020204" pitchFamily="34" charset="0"/>
                          <a:cs typeface="Arial" panose="020B0604020202020204" pitchFamily="34" charset="0"/>
                        </a:rPr>
                        <a:t> total</a:t>
                      </a:r>
                      <a:endParaRPr lang="en-US" sz="2400" dirty="0">
                        <a:latin typeface="Arial" panose="020B0604020202020204" pitchFamily="34" charset="0"/>
                        <a:cs typeface="Arial" panose="020B0604020202020204" pitchFamily="34" charset="0"/>
                      </a:endParaRP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Arial" panose="020B0604020202020204" pitchFamily="34" charset="0"/>
                          <a:cs typeface="Arial" panose="020B0604020202020204" pitchFamily="34" charset="0"/>
                        </a:rPr>
                        <a:t>10 </a:t>
                      </a:r>
                      <a:r>
                        <a:rPr lang="en-US" sz="2400" dirty="0" err="1">
                          <a:latin typeface="Arial" panose="020B0604020202020204" pitchFamily="34" charset="0"/>
                          <a:cs typeface="Arial" panose="020B0604020202020204" pitchFamily="34" charset="0"/>
                        </a:rPr>
                        <a:t>Gbps</a:t>
                      </a:r>
                      <a:r>
                        <a:rPr lang="en-US" sz="2400" dirty="0">
                          <a:latin typeface="Arial" panose="020B0604020202020204" pitchFamily="34" charset="0"/>
                          <a:cs typeface="Arial" panose="020B0604020202020204" pitchFamily="34" charset="0"/>
                        </a:rPr>
                        <a:t> total</a:t>
                      </a: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Arial" panose="020B0604020202020204" pitchFamily="34" charset="0"/>
                          <a:cs typeface="Arial" panose="020B0604020202020204" pitchFamily="34" charset="0"/>
                        </a:rPr>
                        <a:t>100 -1000 Mbps</a:t>
                      </a:r>
                      <a:r>
                        <a:rPr lang="en-US" sz="2400" baseline="0" dirty="0">
                          <a:latin typeface="Arial" panose="020B0604020202020204" pitchFamily="34" charset="0"/>
                          <a:cs typeface="Arial" panose="020B0604020202020204" pitchFamily="34" charset="0"/>
                        </a:rPr>
                        <a:t> per sub</a:t>
                      </a:r>
                      <a:endParaRPr lang="en-US" sz="2400" dirty="0">
                        <a:latin typeface="Arial" panose="020B0604020202020204" pitchFamily="34" charset="0"/>
                        <a:cs typeface="Arial" panose="020B0604020202020204" pitchFamily="34" charset="0"/>
                      </a:endParaRP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010386">
                <a:tc>
                  <a:txBody>
                    <a:bodyPr/>
                    <a:lstStyle/>
                    <a:p>
                      <a:pPr algn="ctr"/>
                      <a:r>
                        <a:rPr lang="en-US" sz="2400" baseline="0" dirty="0">
                          <a:latin typeface="Arial" panose="020B0604020202020204" pitchFamily="34" charset="0"/>
                          <a:cs typeface="Arial" panose="020B0604020202020204" pitchFamily="34" charset="0"/>
                        </a:rPr>
                        <a:t>Upstream Bandwidth</a:t>
                      </a:r>
                      <a:endParaRPr lang="en-US" sz="2400" dirty="0">
                        <a:latin typeface="Arial" panose="020B0604020202020204" pitchFamily="34" charset="0"/>
                        <a:cs typeface="Arial" panose="020B0604020202020204" pitchFamily="34" charset="0"/>
                      </a:endParaRP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Arial" panose="020B0604020202020204" pitchFamily="34" charset="0"/>
                          <a:cs typeface="Arial" panose="020B0604020202020204" pitchFamily="34" charset="0"/>
                        </a:rPr>
                        <a:t>1.2 </a:t>
                      </a:r>
                      <a:r>
                        <a:rPr lang="en-US" sz="2400" dirty="0" err="1">
                          <a:latin typeface="Arial" panose="020B0604020202020204" pitchFamily="34" charset="0"/>
                          <a:cs typeface="Arial" panose="020B0604020202020204" pitchFamily="34" charset="0"/>
                        </a:rPr>
                        <a:t>Gbps</a:t>
                      </a:r>
                      <a:r>
                        <a:rPr lang="en-US" sz="2400" dirty="0">
                          <a:latin typeface="Arial" panose="020B0604020202020204" pitchFamily="34" charset="0"/>
                          <a:cs typeface="Arial" panose="020B0604020202020204" pitchFamily="34" charset="0"/>
                        </a:rPr>
                        <a:t> total </a:t>
                      </a: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Arial" panose="020B0604020202020204" pitchFamily="34" charset="0"/>
                          <a:cs typeface="Arial" panose="020B0604020202020204" pitchFamily="34" charset="0"/>
                        </a:rPr>
                        <a:t>10</a:t>
                      </a:r>
                      <a:r>
                        <a:rPr lang="en-US" sz="2400" baseline="0" dirty="0">
                          <a:latin typeface="Arial" panose="020B0604020202020204" pitchFamily="34" charset="0"/>
                          <a:cs typeface="Arial" panose="020B0604020202020204" pitchFamily="34" charset="0"/>
                        </a:rPr>
                        <a:t> </a:t>
                      </a:r>
                      <a:r>
                        <a:rPr lang="en-US" sz="2400" baseline="0" dirty="0" err="1">
                          <a:latin typeface="Arial" panose="020B0604020202020204" pitchFamily="34" charset="0"/>
                          <a:cs typeface="Arial" panose="020B0604020202020204" pitchFamily="34" charset="0"/>
                        </a:rPr>
                        <a:t>Gbps</a:t>
                      </a:r>
                      <a:r>
                        <a:rPr lang="en-US" sz="2400" baseline="0" dirty="0">
                          <a:latin typeface="Arial" panose="020B0604020202020204" pitchFamily="34" charset="0"/>
                          <a:cs typeface="Arial" panose="020B0604020202020204" pitchFamily="34" charset="0"/>
                        </a:rPr>
                        <a:t> total </a:t>
                      </a:r>
                      <a:endParaRPr lang="en-US" sz="2400" dirty="0">
                        <a:latin typeface="Arial" panose="020B0604020202020204" pitchFamily="34" charset="0"/>
                        <a:cs typeface="Arial" panose="020B0604020202020204" pitchFamily="34" charset="0"/>
                      </a:endParaRP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Arial" panose="020B0604020202020204" pitchFamily="34" charset="0"/>
                          <a:cs typeface="Arial" panose="020B0604020202020204" pitchFamily="34" charset="0"/>
                        </a:rPr>
                        <a:t>1.2 </a:t>
                      </a:r>
                      <a:r>
                        <a:rPr lang="en-US" sz="2400" dirty="0" err="1">
                          <a:latin typeface="Arial" panose="020B0604020202020204" pitchFamily="34" charset="0"/>
                          <a:cs typeface="Arial" panose="020B0604020202020204" pitchFamily="34" charset="0"/>
                        </a:rPr>
                        <a:t>Gbps</a:t>
                      </a:r>
                      <a:r>
                        <a:rPr lang="en-US" sz="2400" dirty="0">
                          <a:latin typeface="Arial" panose="020B0604020202020204" pitchFamily="34" charset="0"/>
                          <a:cs typeface="Arial" panose="020B0604020202020204" pitchFamily="34" charset="0"/>
                        </a:rPr>
                        <a:t> total </a:t>
                      </a: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Arial" panose="020B0604020202020204" pitchFamily="34" charset="0"/>
                          <a:cs typeface="Arial" panose="020B0604020202020204" pitchFamily="34" charset="0"/>
                        </a:rPr>
                        <a:t>10 </a:t>
                      </a:r>
                      <a:r>
                        <a:rPr lang="en-US" sz="2400" dirty="0" err="1">
                          <a:latin typeface="Arial" panose="020B0604020202020204" pitchFamily="34" charset="0"/>
                          <a:cs typeface="Arial" panose="020B0604020202020204" pitchFamily="34" charset="0"/>
                        </a:rPr>
                        <a:t>Gbps</a:t>
                      </a:r>
                      <a:r>
                        <a:rPr lang="en-US" sz="2400" dirty="0">
                          <a:latin typeface="Arial" panose="020B0604020202020204" pitchFamily="34" charset="0"/>
                          <a:cs typeface="Arial" panose="020B0604020202020204" pitchFamily="34" charset="0"/>
                        </a:rPr>
                        <a:t> total</a:t>
                      </a: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dirty="0">
                          <a:latin typeface="Arial" panose="020B0604020202020204" pitchFamily="34" charset="0"/>
                          <a:cs typeface="Arial" panose="020B0604020202020204" pitchFamily="34" charset="0"/>
                        </a:rPr>
                        <a:t>100 -1000 Mbps</a:t>
                      </a:r>
                      <a:r>
                        <a:rPr lang="en-US" sz="2400" baseline="0" dirty="0">
                          <a:latin typeface="Arial" panose="020B0604020202020204" pitchFamily="34" charset="0"/>
                          <a:cs typeface="Arial" panose="020B0604020202020204" pitchFamily="34" charset="0"/>
                        </a:rPr>
                        <a:t> per sub</a:t>
                      </a:r>
                      <a:endParaRPr lang="en-US" sz="2400" dirty="0">
                        <a:latin typeface="Arial" panose="020B0604020202020204" pitchFamily="34" charset="0"/>
                        <a:cs typeface="Arial" panose="020B0604020202020204" pitchFamily="34" charset="0"/>
                      </a:endParaRP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98234">
                <a:tc>
                  <a:txBody>
                    <a:bodyPr/>
                    <a:lstStyle/>
                    <a:p>
                      <a:pPr algn="ctr"/>
                      <a:r>
                        <a:rPr lang="en-US" sz="2400" dirty="0">
                          <a:latin typeface="Arial" panose="020B0604020202020204" pitchFamily="34" charset="0"/>
                          <a:cs typeface="Arial" panose="020B0604020202020204" pitchFamily="34" charset="0"/>
                        </a:rPr>
                        <a:t>Typical</a:t>
                      </a:r>
                      <a:r>
                        <a:rPr lang="en-US" sz="2400" baseline="0" dirty="0">
                          <a:latin typeface="Arial" panose="020B0604020202020204" pitchFamily="34" charset="0"/>
                          <a:cs typeface="Arial" panose="020B0604020202020204" pitchFamily="34" charset="0"/>
                        </a:rPr>
                        <a:t> distance</a:t>
                      </a:r>
                      <a:endParaRPr lang="en-US" sz="2400" dirty="0">
                        <a:latin typeface="Arial" panose="020B0604020202020204" pitchFamily="34" charset="0"/>
                        <a:cs typeface="Arial" panose="020B0604020202020204" pitchFamily="34" charset="0"/>
                      </a:endParaRP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Arial" panose="020B0604020202020204" pitchFamily="34" charset="0"/>
                          <a:cs typeface="Arial" panose="020B0604020202020204" pitchFamily="34" charset="0"/>
                        </a:rPr>
                        <a:t>20 km</a:t>
                      </a: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Arial" panose="020B0604020202020204" pitchFamily="34" charset="0"/>
                          <a:cs typeface="Arial" panose="020B0604020202020204" pitchFamily="34" charset="0"/>
                        </a:rPr>
                        <a:t>20 km</a:t>
                      </a: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Arial" panose="020B0604020202020204" pitchFamily="34" charset="0"/>
                          <a:cs typeface="Arial" panose="020B0604020202020204" pitchFamily="34" charset="0"/>
                        </a:rPr>
                        <a:t>20 km </a:t>
                      </a: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Arial" panose="020B0604020202020204" pitchFamily="34" charset="0"/>
                          <a:cs typeface="Arial" panose="020B0604020202020204" pitchFamily="34" charset="0"/>
                        </a:rPr>
                        <a:t>20 km</a:t>
                      </a: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Arial" panose="020B0604020202020204" pitchFamily="34" charset="0"/>
                          <a:cs typeface="Arial" panose="020B0604020202020204" pitchFamily="34" charset="0"/>
                        </a:rPr>
                        <a:t>20 km</a:t>
                      </a: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1306108">
                <a:tc>
                  <a:txBody>
                    <a:bodyPr/>
                    <a:lstStyle/>
                    <a:p>
                      <a:pPr algn="ctr"/>
                      <a:r>
                        <a:rPr lang="en-US" sz="2400" dirty="0">
                          <a:latin typeface="Arial" panose="020B0604020202020204" pitchFamily="34" charset="0"/>
                          <a:cs typeface="Arial" panose="020B0604020202020204" pitchFamily="34" charset="0"/>
                        </a:rPr>
                        <a:t>Wavelengths </a:t>
                      </a:r>
                      <a:r>
                        <a:rPr lang="en-US" sz="2400" baseline="0" dirty="0">
                          <a:latin typeface="Arial" panose="020B0604020202020204" pitchFamily="34" charset="0"/>
                          <a:cs typeface="Arial" panose="020B0604020202020204" pitchFamily="34" charset="0"/>
                        </a:rPr>
                        <a:t>(nm), </a:t>
                      </a:r>
                      <a:r>
                        <a:rPr lang="en-US" sz="2400" dirty="0">
                          <a:latin typeface="Arial" panose="020B0604020202020204" pitchFamily="34" charset="0"/>
                          <a:cs typeface="Arial" panose="020B0604020202020204" pitchFamily="34" charset="0"/>
                        </a:rPr>
                        <a:t>Downstream</a:t>
                      </a:r>
                    </a:p>
                    <a:p>
                      <a:pPr algn="ctr"/>
                      <a:r>
                        <a:rPr lang="en-US" sz="2400" dirty="0">
                          <a:latin typeface="Arial" panose="020B0604020202020204" pitchFamily="34" charset="0"/>
                          <a:cs typeface="Arial" panose="020B0604020202020204" pitchFamily="34" charset="0"/>
                        </a:rPr>
                        <a:t>Upstream</a:t>
                      </a: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Arial" panose="020B0604020202020204" pitchFamily="34" charset="0"/>
                          <a:cs typeface="Arial" panose="020B0604020202020204" pitchFamily="34" charset="0"/>
                        </a:rPr>
                        <a:t>1490</a:t>
                      </a:r>
                    </a:p>
                    <a:p>
                      <a:pPr algn="ctr"/>
                      <a:r>
                        <a:rPr lang="en-US" sz="2400" dirty="0">
                          <a:latin typeface="Arial" panose="020B0604020202020204" pitchFamily="34" charset="0"/>
                          <a:cs typeface="Arial" panose="020B0604020202020204" pitchFamily="34" charset="0"/>
                        </a:rPr>
                        <a:t>1310</a:t>
                      </a: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Arial" panose="020B0604020202020204" pitchFamily="34" charset="0"/>
                          <a:cs typeface="Arial" panose="020B0604020202020204" pitchFamily="34" charset="0"/>
                        </a:rPr>
                        <a:t>1577</a:t>
                      </a:r>
                    </a:p>
                    <a:p>
                      <a:pPr algn="ctr"/>
                      <a:r>
                        <a:rPr lang="en-US" sz="2400" dirty="0">
                          <a:latin typeface="Arial" panose="020B0604020202020204" pitchFamily="34" charset="0"/>
                          <a:cs typeface="Arial" panose="020B0604020202020204" pitchFamily="34" charset="0"/>
                        </a:rPr>
                        <a:t>1270</a:t>
                      </a: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Arial" panose="020B0604020202020204" pitchFamily="34" charset="0"/>
                          <a:cs typeface="Arial" panose="020B0604020202020204" pitchFamily="34" charset="0"/>
                        </a:rPr>
                        <a:t>1550</a:t>
                      </a:r>
                    </a:p>
                    <a:p>
                      <a:pPr algn="ctr"/>
                      <a:r>
                        <a:rPr lang="en-US" sz="2400" dirty="0">
                          <a:latin typeface="Arial" panose="020B0604020202020204" pitchFamily="34" charset="0"/>
                          <a:cs typeface="Arial" panose="020B0604020202020204" pitchFamily="34" charset="0"/>
                        </a:rPr>
                        <a:t>1310</a:t>
                      </a: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Arial" panose="020B0604020202020204" pitchFamily="34" charset="0"/>
                          <a:cs typeface="Arial" panose="020B0604020202020204" pitchFamily="34" charset="0"/>
                        </a:rPr>
                        <a:t>1577 </a:t>
                      </a:r>
                    </a:p>
                    <a:p>
                      <a:pPr algn="ctr"/>
                      <a:r>
                        <a:rPr lang="en-US" sz="2400" dirty="0">
                          <a:latin typeface="Arial" panose="020B0604020202020204" pitchFamily="34" charset="0"/>
                          <a:cs typeface="Arial" panose="020B0604020202020204" pitchFamily="34" charset="0"/>
                        </a:rPr>
                        <a:t>1270</a:t>
                      </a: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Arial" panose="020B0604020202020204" pitchFamily="34" charset="0"/>
                          <a:cs typeface="Arial" panose="020B0604020202020204" pitchFamily="34" charset="0"/>
                        </a:rPr>
                        <a:t>1550</a:t>
                      </a:r>
                    </a:p>
                    <a:p>
                      <a:pPr algn="ctr"/>
                      <a:r>
                        <a:rPr lang="en-US" sz="2400" dirty="0">
                          <a:latin typeface="Arial" panose="020B0604020202020204" pitchFamily="34" charset="0"/>
                          <a:cs typeface="Arial" panose="020B0604020202020204" pitchFamily="34" charset="0"/>
                        </a:rPr>
                        <a:t>1310</a:t>
                      </a: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1705712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F63B1-D7F5-47F2-AFAB-8887541868C9}"/>
              </a:ext>
            </a:extLst>
          </p:cNvPr>
          <p:cNvSpPr txBox="1">
            <a:spLocks/>
          </p:cNvSpPr>
          <p:nvPr/>
        </p:nvSpPr>
        <p:spPr>
          <a:xfrm>
            <a:off x="1982653" y="528217"/>
            <a:ext cx="5580741" cy="386184"/>
          </a:xfrm>
        </p:spPr>
        <p:txBody>
          <a:bodyPr>
            <a:no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r>
              <a:rPr lang="en-US" sz="2880" dirty="0"/>
              <a:t>PON is scalable</a:t>
            </a:r>
          </a:p>
        </p:txBody>
      </p:sp>
      <p:pic>
        <p:nvPicPr>
          <p:cNvPr id="3" name="Picture 2">
            <a:extLst>
              <a:ext uri="{FF2B5EF4-FFF2-40B4-BE49-F238E27FC236}">
                <a16:creationId xmlns:a16="http://schemas.microsoft.com/office/drawing/2014/main" id="{EF675A9B-1C4A-4630-B7C6-2669895E01AD}"/>
              </a:ext>
            </a:extLst>
          </p:cNvPr>
          <p:cNvPicPr>
            <a:picLocks noChangeAspect="1"/>
          </p:cNvPicPr>
          <p:nvPr/>
        </p:nvPicPr>
        <p:blipFill>
          <a:blip r:embed="rId2"/>
          <a:stretch>
            <a:fillRect/>
          </a:stretch>
        </p:blipFill>
        <p:spPr>
          <a:xfrm>
            <a:off x="2271947" y="1404944"/>
            <a:ext cx="10555779" cy="5880287"/>
          </a:xfrm>
          <a:prstGeom prst="rect">
            <a:avLst/>
          </a:prstGeom>
        </p:spPr>
      </p:pic>
      <p:sp>
        <p:nvSpPr>
          <p:cNvPr id="4" name="Rectangle 3">
            <a:extLst>
              <a:ext uri="{FF2B5EF4-FFF2-40B4-BE49-F238E27FC236}">
                <a16:creationId xmlns:a16="http://schemas.microsoft.com/office/drawing/2014/main" id="{5F9C6A16-7BB2-4FAA-9F15-C2DC45C37D76}"/>
              </a:ext>
            </a:extLst>
          </p:cNvPr>
          <p:cNvSpPr/>
          <p:nvPr/>
        </p:nvSpPr>
        <p:spPr>
          <a:xfrm>
            <a:off x="3009503" y="5669279"/>
            <a:ext cx="1314303" cy="70539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C0F1115-9440-4BFC-BA73-863D8098D4F5}"/>
              </a:ext>
            </a:extLst>
          </p:cNvPr>
          <p:cNvSpPr/>
          <p:nvPr/>
        </p:nvSpPr>
        <p:spPr>
          <a:xfrm>
            <a:off x="7315200" y="4963885"/>
            <a:ext cx="1841863" cy="70539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3256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8FD690AE-6438-4628-8193-629E2A9539D6}"/>
              </a:ext>
            </a:extLst>
          </p:cNvPr>
          <p:cNvGrpSpPr/>
          <p:nvPr/>
        </p:nvGrpSpPr>
        <p:grpSpPr>
          <a:xfrm>
            <a:off x="5429370" y="1430783"/>
            <a:ext cx="8953740" cy="5490311"/>
            <a:chOff x="2552460" y="857101"/>
            <a:chExt cx="11011140" cy="6855710"/>
          </a:xfrm>
        </p:grpSpPr>
        <p:pic>
          <p:nvPicPr>
            <p:cNvPr id="2" name="Picture 1">
              <a:extLst>
                <a:ext uri="{FF2B5EF4-FFF2-40B4-BE49-F238E27FC236}">
                  <a16:creationId xmlns:a16="http://schemas.microsoft.com/office/drawing/2014/main" id="{9BE750A2-B22E-49E3-9E0B-9043C0402C8C}"/>
                </a:ext>
              </a:extLst>
            </p:cNvPr>
            <p:cNvPicPr>
              <a:picLocks noChangeAspect="1"/>
            </p:cNvPicPr>
            <p:nvPr/>
          </p:nvPicPr>
          <p:blipFill>
            <a:blip r:embed="rId2"/>
            <a:stretch>
              <a:fillRect/>
            </a:stretch>
          </p:blipFill>
          <p:spPr>
            <a:xfrm>
              <a:off x="2552460" y="857101"/>
              <a:ext cx="11011140" cy="6855710"/>
            </a:xfrm>
            <a:prstGeom prst="rect">
              <a:avLst/>
            </a:prstGeom>
          </p:spPr>
        </p:pic>
        <p:sp>
          <p:nvSpPr>
            <p:cNvPr id="3" name="Oval 2">
              <a:extLst>
                <a:ext uri="{FF2B5EF4-FFF2-40B4-BE49-F238E27FC236}">
                  <a16:creationId xmlns:a16="http://schemas.microsoft.com/office/drawing/2014/main" id="{55C5C79E-54B0-4755-85E3-DC87ADFFAC70}"/>
                </a:ext>
              </a:extLst>
            </p:cNvPr>
            <p:cNvSpPr/>
            <p:nvPr/>
          </p:nvSpPr>
          <p:spPr>
            <a:xfrm>
              <a:off x="9156700" y="3733800"/>
              <a:ext cx="2667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2F3B1B96-DFB9-43F0-9822-CF94CAB0D717}"/>
                </a:ext>
              </a:extLst>
            </p:cNvPr>
            <p:cNvSpPr/>
            <p:nvPr/>
          </p:nvSpPr>
          <p:spPr>
            <a:xfrm>
              <a:off x="5721230" y="3733800"/>
              <a:ext cx="2667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itle 22">
            <a:extLst>
              <a:ext uri="{FF2B5EF4-FFF2-40B4-BE49-F238E27FC236}">
                <a16:creationId xmlns:a16="http://schemas.microsoft.com/office/drawing/2014/main" id="{D706EE10-C511-4820-B28B-997DEEF72D85}"/>
              </a:ext>
            </a:extLst>
          </p:cNvPr>
          <p:cNvSpPr>
            <a:spLocks noGrp="1"/>
          </p:cNvSpPr>
          <p:nvPr>
            <p:ph type="title"/>
          </p:nvPr>
        </p:nvSpPr>
        <p:spPr>
          <a:xfrm>
            <a:off x="2204720" y="352426"/>
            <a:ext cx="11094720" cy="861925"/>
          </a:xfrm>
        </p:spPr>
        <p:txBody>
          <a:bodyPr/>
          <a:lstStyle/>
          <a:p>
            <a:r>
              <a:rPr lang="en-US" sz="3200" dirty="0">
                <a:solidFill>
                  <a:schemeClr val="tx1"/>
                </a:solidFill>
              </a:rPr>
              <a:t>What does 20 km (12 miles) look like? </a:t>
            </a:r>
          </a:p>
        </p:txBody>
      </p:sp>
      <p:grpSp>
        <p:nvGrpSpPr>
          <p:cNvPr id="41" name="Group 40">
            <a:extLst>
              <a:ext uri="{FF2B5EF4-FFF2-40B4-BE49-F238E27FC236}">
                <a16:creationId xmlns:a16="http://schemas.microsoft.com/office/drawing/2014/main" id="{36F4E1C5-3E87-4423-AABB-807F88B92554}"/>
              </a:ext>
            </a:extLst>
          </p:cNvPr>
          <p:cNvGrpSpPr/>
          <p:nvPr/>
        </p:nvGrpSpPr>
        <p:grpSpPr>
          <a:xfrm>
            <a:off x="5575540" y="2192784"/>
            <a:ext cx="7429500" cy="0"/>
            <a:chOff x="4318000" y="5156200"/>
            <a:chExt cx="7429500" cy="0"/>
          </a:xfrm>
        </p:grpSpPr>
        <p:grpSp>
          <p:nvGrpSpPr>
            <p:cNvPr id="30" name="Group 29">
              <a:extLst>
                <a:ext uri="{FF2B5EF4-FFF2-40B4-BE49-F238E27FC236}">
                  <a16:creationId xmlns:a16="http://schemas.microsoft.com/office/drawing/2014/main" id="{106436F7-E80A-4661-B2E3-44207A72BA35}"/>
                </a:ext>
              </a:extLst>
            </p:cNvPr>
            <p:cNvGrpSpPr/>
            <p:nvPr/>
          </p:nvGrpSpPr>
          <p:grpSpPr>
            <a:xfrm>
              <a:off x="9271000" y="5156200"/>
              <a:ext cx="2476500" cy="0"/>
              <a:chOff x="9271000" y="5156200"/>
              <a:chExt cx="2476500" cy="0"/>
            </a:xfrm>
          </p:grpSpPr>
          <p:cxnSp>
            <p:nvCxnSpPr>
              <p:cNvPr id="26" name="Straight Connector 25">
                <a:extLst>
                  <a:ext uri="{FF2B5EF4-FFF2-40B4-BE49-F238E27FC236}">
                    <a16:creationId xmlns:a16="http://schemas.microsoft.com/office/drawing/2014/main" id="{CEBE8658-985E-410C-B7D1-4AA5CC0E1C01}"/>
                  </a:ext>
                </a:extLst>
              </p:cNvPr>
              <p:cNvCxnSpPr/>
              <p:nvPr/>
            </p:nvCxnSpPr>
            <p:spPr>
              <a:xfrm>
                <a:off x="11125200" y="5156200"/>
                <a:ext cx="6223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101D395-3648-4C47-904E-A679808A10CC}"/>
                  </a:ext>
                </a:extLst>
              </p:cNvPr>
              <p:cNvCxnSpPr/>
              <p:nvPr/>
            </p:nvCxnSpPr>
            <p:spPr>
              <a:xfrm>
                <a:off x="10502900" y="5156200"/>
                <a:ext cx="6223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7D80B49-6070-4D79-B051-D71E8487E025}"/>
                  </a:ext>
                </a:extLst>
              </p:cNvPr>
              <p:cNvCxnSpPr/>
              <p:nvPr/>
            </p:nvCxnSpPr>
            <p:spPr>
              <a:xfrm>
                <a:off x="9893300" y="5156200"/>
                <a:ext cx="6223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F3B63A6-9F42-4198-8A71-05A6A704B296}"/>
                  </a:ext>
                </a:extLst>
              </p:cNvPr>
              <p:cNvCxnSpPr/>
              <p:nvPr/>
            </p:nvCxnSpPr>
            <p:spPr>
              <a:xfrm>
                <a:off x="9271000" y="5156200"/>
                <a:ext cx="6223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01F1A2A7-ACAF-4FB5-9F54-2085B37E9B58}"/>
                </a:ext>
              </a:extLst>
            </p:cNvPr>
            <p:cNvGrpSpPr/>
            <p:nvPr/>
          </p:nvGrpSpPr>
          <p:grpSpPr>
            <a:xfrm>
              <a:off x="4318000" y="5156200"/>
              <a:ext cx="2476500" cy="0"/>
              <a:chOff x="9271000" y="5156200"/>
              <a:chExt cx="2476500" cy="0"/>
            </a:xfrm>
          </p:grpSpPr>
          <p:cxnSp>
            <p:nvCxnSpPr>
              <p:cNvPr id="32" name="Straight Connector 31">
                <a:extLst>
                  <a:ext uri="{FF2B5EF4-FFF2-40B4-BE49-F238E27FC236}">
                    <a16:creationId xmlns:a16="http://schemas.microsoft.com/office/drawing/2014/main" id="{F7D741DD-6316-466D-A579-FA4D627AB63F}"/>
                  </a:ext>
                </a:extLst>
              </p:cNvPr>
              <p:cNvCxnSpPr/>
              <p:nvPr/>
            </p:nvCxnSpPr>
            <p:spPr>
              <a:xfrm>
                <a:off x="11125200" y="5156200"/>
                <a:ext cx="6223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3BAAF5B-C556-40FB-8033-6664DA962694}"/>
                  </a:ext>
                </a:extLst>
              </p:cNvPr>
              <p:cNvCxnSpPr/>
              <p:nvPr/>
            </p:nvCxnSpPr>
            <p:spPr>
              <a:xfrm>
                <a:off x="10502900" y="5156200"/>
                <a:ext cx="6223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AD0A6AB-4D77-4AB5-B105-7C4E7B85047D}"/>
                  </a:ext>
                </a:extLst>
              </p:cNvPr>
              <p:cNvCxnSpPr/>
              <p:nvPr/>
            </p:nvCxnSpPr>
            <p:spPr>
              <a:xfrm>
                <a:off x="9893300" y="5156200"/>
                <a:ext cx="6223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3EF2041-287C-48E9-84EC-196028562807}"/>
                  </a:ext>
                </a:extLst>
              </p:cNvPr>
              <p:cNvCxnSpPr/>
              <p:nvPr/>
            </p:nvCxnSpPr>
            <p:spPr>
              <a:xfrm>
                <a:off x="9271000" y="5156200"/>
                <a:ext cx="6223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E8B1081C-9D14-4E02-BFB1-F8A26CCACF4A}"/>
                </a:ext>
              </a:extLst>
            </p:cNvPr>
            <p:cNvGrpSpPr/>
            <p:nvPr/>
          </p:nvGrpSpPr>
          <p:grpSpPr>
            <a:xfrm>
              <a:off x="6794500" y="5156200"/>
              <a:ext cx="2476500" cy="0"/>
              <a:chOff x="9271000" y="5156200"/>
              <a:chExt cx="2476500" cy="0"/>
            </a:xfrm>
          </p:grpSpPr>
          <p:cxnSp>
            <p:nvCxnSpPr>
              <p:cNvPr id="37" name="Straight Connector 36">
                <a:extLst>
                  <a:ext uri="{FF2B5EF4-FFF2-40B4-BE49-F238E27FC236}">
                    <a16:creationId xmlns:a16="http://schemas.microsoft.com/office/drawing/2014/main" id="{95F7ECFA-14EA-4DA8-824B-5278C8454697}"/>
                  </a:ext>
                </a:extLst>
              </p:cNvPr>
              <p:cNvCxnSpPr/>
              <p:nvPr/>
            </p:nvCxnSpPr>
            <p:spPr>
              <a:xfrm>
                <a:off x="11125200" y="5156200"/>
                <a:ext cx="6223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EF37D9B-5999-4B69-A426-BF136B5C0553}"/>
                  </a:ext>
                </a:extLst>
              </p:cNvPr>
              <p:cNvCxnSpPr/>
              <p:nvPr/>
            </p:nvCxnSpPr>
            <p:spPr>
              <a:xfrm>
                <a:off x="10502900" y="5156200"/>
                <a:ext cx="6223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7C07330-EDF8-4ADC-A48F-018D0652F4FF}"/>
                  </a:ext>
                </a:extLst>
              </p:cNvPr>
              <p:cNvCxnSpPr/>
              <p:nvPr/>
            </p:nvCxnSpPr>
            <p:spPr>
              <a:xfrm>
                <a:off x="9893300" y="5156200"/>
                <a:ext cx="6223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F6B227E-6149-49D9-A144-6A581873F7EB}"/>
                  </a:ext>
                </a:extLst>
              </p:cNvPr>
              <p:cNvCxnSpPr/>
              <p:nvPr/>
            </p:nvCxnSpPr>
            <p:spPr>
              <a:xfrm>
                <a:off x="9271000" y="5156200"/>
                <a:ext cx="6223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42" name="TextBox 41">
            <a:extLst>
              <a:ext uri="{FF2B5EF4-FFF2-40B4-BE49-F238E27FC236}">
                <a16:creationId xmlns:a16="http://schemas.microsoft.com/office/drawing/2014/main" id="{98C990E7-E781-450C-81A7-E4118424E528}"/>
              </a:ext>
            </a:extLst>
          </p:cNvPr>
          <p:cNvSpPr txBox="1"/>
          <p:nvPr/>
        </p:nvSpPr>
        <p:spPr>
          <a:xfrm>
            <a:off x="8052040" y="2242801"/>
            <a:ext cx="2087431" cy="424732"/>
          </a:xfrm>
          <a:prstGeom prst="rect">
            <a:avLst/>
          </a:prstGeom>
          <a:noFill/>
        </p:spPr>
        <p:txBody>
          <a:bodyPr wrap="none" rtlCol="0">
            <a:spAutoFit/>
          </a:bodyPr>
          <a:lstStyle/>
          <a:p>
            <a:r>
              <a:rPr lang="en-US" dirty="0">
                <a:solidFill>
                  <a:srgbClr val="C00000"/>
                </a:solidFill>
              </a:rPr>
              <a:t>20 km/12 miles</a:t>
            </a:r>
          </a:p>
        </p:txBody>
      </p:sp>
      <p:sp>
        <p:nvSpPr>
          <p:cNvPr id="24" name="Content Placeholder 2">
            <a:extLst>
              <a:ext uri="{FF2B5EF4-FFF2-40B4-BE49-F238E27FC236}">
                <a16:creationId xmlns:a16="http://schemas.microsoft.com/office/drawing/2014/main" id="{C305356B-8023-4CF5-8EDF-91F6B148C45C}"/>
              </a:ext>
            </a:extLst>
          </p:cNvPr>
          <p:cNvSpPr txBox="1">
            <a:spLocks/>
          </p:cNvSpPr>
          <p:nvPr/>
        </p:nvSpPr>
        <p:spPr>
          <a:xfrm>
            <a:off x="176201" y="2358960"/>
            <a:ext cx="4789739" cy="3633955"/>
          </a:xfrm>
        </p:spPr>
        <p:txBody>
          <a:bodyPr>
            <a:noAutofit/>
          </a:bodyPr>
          <a:lst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2800" dirty="0"/>
              <a:t>Wilson, NC</a:t>
            </a:r>
          </a:p>
          <a:p>
            <a:pPr lvl="1"/>
            <a:r>
              <a:rPr lang="en-US" sz="2800" dirty="0"/>
              <a:t>49,000 population city</a:t>
            </a:r>
          </a:p>
          <a:p>
            <a:pPr lvl="1"/>
            <a:r>
              <a:rPr lang="en-US" sz="2800" dirty="0"/>
              <a:t>81,000 population county</a:t>
            </a:r>
          </a:p>
          <a:p>
            <a:r>
              <a:rPr lang="en-US" sz="2800" dirty="0"/>
              <a:t>Entire area could be served by one area</a:t>
            </a:r>
          </a:p>
          <a:p>
            <a:r>
              <a:rPr lang="en-US" sz="2800" dirty="0"/>
              <a:t>Have 2 for additional service and redundancy</a:t>
            </a:r>
          </a:p>
        </p:txBody>
      </p:sp>
    </p:spTree>
    <p:extLst>
      <p:ext uri="{BB962C8B-B14F-4D97-AF65-F5344CB8AC3E}">
        <p14:creationId xmlns:p14="http://schemas.microsoft.com/office/powerpoint/2010/main" val="3160685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2498" y="329566"/>
            <a:ext cx="9875520" cy="918026"/>
          </a:xfrm>
        </p:spPr>
        <p:txBody>
          <a:bodyPr/>
          <a:lstStyle/>
          <a:p>
            <a:r>
              <a:rPr lang="en-US" sz="2800" dirty="0"/>
              <a:t>PON vs PTP</a:t>
            </a:r>
          </a:p>
        </p:txBody>
      </p:sp>
      <p:sp>
        <p:nvSpPr>
          <p:cNvPr id="3" name="Content Placeholder 2"/>
          <p:cNvSpPr>
            <a:spLocks noGrp="1"/>
          </p:cNvSpPr>
          <p:nvPr>
            <p:ph sz="half" idx="2"/>
          </p:nvPr>
        </p:nvSpPr>
        <p:spPr>
          <a:xfrm>
            <a:off x="342900" y="1827045"/>
            <a:ext cx="6019800" cy="3633955"/>
          </a:xfrm>
        </p:spPr>
        <p:txBody>
          <a:bodyPr>
            <a:noAutofit/>
          </a:bodyPr>
          <a:lstStyle/>
          <a:p>
            <a:r>
              <a:rPr lang="en-US" sz="3200" dirty="0"/>
              <a:t>PON</a:t>
            </a:r>
          </a:p>
          <a:p>
            <a:pPr lvl="1"/>
            <a:r>
              <a:rPr lang="en-US" sz="3200" dirty="0"/>
              <a:t>Fewer fibers in the “F1” area</a:t>
            </a:r>
          </a:p>
          <a:p>
            <a:pPr lvl="1"/>
            <a:r>
              <a:rPr lang="en-US" sz="3200" dirty="0"/>
              <a:t>Significant equipment space reduction</a:t>
            </a:r>
          </a:p>
          <a:p>
            <a:pPr lvl="1"/>
            <a:r>
              <a:rPr lang="en-US" sz="3200" dirty="0"/>
              <a:t>Significant power use reduction</a:t>
            </a:r>
          </a:p>
        </p:txBody>
      </p:sp>
      <p:sp>
        <p:nvSpPr>
          <p:cNvPr id="7" name="Content Placeholder 2"/>
          <p:cNvSpPr>
            <a:spLocks noGrp="1"/>
          </p:cNvSpPr>
          <p:nvPr>
            <p:ph sz="half" idx="2"/>
          </p:nvPr>
        </p:nvSpPr>
        <p:spPr>
          <a:xfrm>
            <a:off x="6939474" y="1827045"/>
            <a:ext cx="6865426" cy="3775210"/>
          </a:xfrm>
        </p:spPr>
        <p:txBody>
          <a:bodyPr>
            <a:normAutofit fontScale="92500" lnSpcReduction="10000"/>
          </a:bodyPr>
          <a:lstStyle/>
          <a:p>
            <a:r>
              <a:rPr lang="en-US" sz="3480" dirty="0"/>
              <a:t>Point to point</a:t>
            </a:r>
          </a:p>
          <a:p>
            <a:pPr lvl="1"/>
            <a:r>
              <a:rPr lang="en-US" sz="3480" dirty="0"/>
              <a:t>Potentially higher bandwidth (should discuss)</a:t>
            </a:r>
          </a:p>
          <a:p>
            <a:pPr lvl="1"/>
            <a:r>
              <a:rPr lang="en-US" sz="3480" dirty="0"/>
              <a:t>Possibly more fibers, depending on the building configuration</a:t>
            </a:r>
          </a:p>
          <a:p>
            <a:pPr lvl="1"/>
            <a:r>
              <a:rPr lang="en-US" sz="3480" dirty="0"/>
              <a:t>Often simpler network management configuration for smaller networks</a:t>
            </a:r>
          </a:p>
        </p:txBody>
      </p:sp>
      <p:sp>
        <p:nvSpPr>
          <p:cNvPr id="8" name="TextBox 7"/>
          <p:cNvSpPr txBox="1"/>
          <p:nvPr/>
        </p:nvSpPr>
        <p:spPr>
          <a:xfrm>
            <a:off x="2245489" y="6181708"/>
            <a:ext cx="7347610" cy="830997"/>
          </a:xfrm>
          <a:prstGeom prst="rect">
            <a:avLst/>
          </a:prstGeom>
          <a:noFill/>
        </p:spPr>
        <p:txBody>
          <a:bodyPr wrap="square" rtlCol="0">
            <a:spAutoFit/>
          </a:bodyPr>
          <a:lstStyle/>
          <a:p>
            <a:r>
              <a:rPr lang="en-US" sz="2400" b="1" dirty="0"/>
              <a:t>For larger networks, electronics suppliers often offer chassis that offer both configurations</a:t>
            </a:r>
          </a:p>
        </p:txBody>
      </p:sp>
    </p:spTree>
    <p:extLst>
      <p:ext uri="{BB962C8B-B14F-4D97-AF65-F5344CB8AC3E}">
        <p14:creationId xmlns:p14="http://schemas.microsoft.com/office/powerpoint/2010/main" val="16891729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7440" y="373537"/>
            <a:ext cx="9875520" cy="842870"/>
          </a:xfrm>
        </p:spPr>
        <p:txBody>
          <a:bodyPr/>
          <a:lstStyle/>
          <a:p>
            <a:r>
              <a:rPr lang="en-US" sz="3200" dirty="0"/>
              <a:t>PON – Less flexible, but more scalable</a:t>
            </a:r>
          </a:p>
        </p:txBody>
      </p:sp>
      <p:sp>
        <p:nvSpPr>
          <p:cNvPr id="6" name="Content Placeholder 5"/>
          <p:cNvSpPr>
            <a:spLocks noGrp="1"/>
          </p:cNvSpPr>
          <p:nvPr>
            <p:ph sz="quarter" idx="4"/>
          </p:nvPr>
        </p:nvSpPr>
        <p:spPr>
          <a:xfrm>
            <a:off x="5651500" y="2233581"/>
            <a:ext cx="8178800" cy="3379819"/>
          </a:xfrm>
        </p:spPr>
        <p:txBody>
          <a:bodyPr>
            <a:normAutofit/>
          </a:bodyPr>
          <a:lstStyle/>
          <a:p>
            <a:r>
              <a:rPr lang="en-US" b="0" dirty="0"/>
              <a:t>Variety of access points available, </a:t>
            </a:r>
            <a:r>
              <a:rPr lang="en-US" dirty="0"/>
              <a:t>from the same manufacturer</a:t>
            </a:r>
          </a:p>
          <a:p>
            <a:r>
              <a:rPr lang="en-US" b="0" dirty="0"/>
              <a:t>Theoretical cross-manufactured PON interoperability - Still limited on a practical basis</a:t>
            </a:r>
          </a:p>
          <a:p>
            <a:r>
              <a:rPr lang="en-US" b="0" dirty="0"/>
              <a:t>Used for majority of larger scale network builds</a:t>
            </a:r>
          </a:p>
          <a:p>
            <a:r>
              <a:rPr lang="en-US" b="0" dirty="0"/>
              <a:t>Typically requires separate management server</a:t>
            </a:r>
          </a:p>
          <a:p>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9721" y="4456180"/>
            <a:ext cx="2829080" cy="1661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084935" y="6174993"/>
            <a:ext cx="3148939" cy="491225"/>
          </a:xfrm>
          <a:prstGeom prst="rect">
            <a:avLst/>
          </a:prstGeom>
          <a:noFill/>
        </p:spPr>
        <p:txBody>
          <a:bodyPr wrap="none" rtlCol="0">
            <a:spAutoFit/>
          </a:bodyPr>
          <a:lstStyle/>
          <a:p>
            <a:r>
              <a:rPr lang="en-US" sz="2592" dirty="0"/>
              <a:t>Calix 801G </a:t>
            </a:r>
            <a:r>
              <a:rPr lang="en-US" sz="2592" dirty="0" err="1"/>
              <a:t>GigaPoint</a:t>
            </a:r>
            <a:endParaRPr lang="en-US" sz="2592" dirty="0"/>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4935" y="1431190"/>
            <a:ext cx="3139002" cy="2073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1961938" y="3206062"/>
            <a:ext cx="1588897" cy="491225"/>
          </a:xfrm>
          <a:prstGeom prst="rect">
            <a:avLst/>
          </a:prstGeom>
          <a:noFill/>
        </p:spPr>
        <p:txBody>
          <a:bodyPr wrap="none" rtlCol="0">
            <a:spAutoFit/>
          </a:bodyPr>
          <a:lstStyle/>
          <a:p>
            <a:r>
              <a:rPr lang="en-US" sz="2592" dirty="0"/>
              <a:t>Calix E9-2</a:t>
            </a:r>
          </a:p>
        </p:txBody>
      </p:sp>
    </p:spTree>
    <p:extLst>
      <p:ext uri="{BB962C8B-B14F-4D97-AF65-F5344CB8AC3E}">
        <p14:creationId xmlns:p14="http://schemas.microsoft.com/office/powerpoint/2010/main" val="28995755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3130" y="522364"/>
            <a:ext cx="9875520" cy="782446"/>
          </a:xfrm>
        </p:spPr>
        <p:txBody>
          <a:bodyPr/>
          <a:lstStyle/>
          <a:p>
            <a:r>
              <a:rPr lang="en-US" sz="3200" dirty="0"/>
              <a:t>Point to Point Networks – flexibility, but at a price</a:t>
            </a:r>
          </a:p>
        </p:txBody>
      </p:sp>
      <p:sp>
        <p:nvSpPr>
          <p:cNvPr id="6" name="Content Placeholder 5"/>
          <p:cNvSpPr>
            <a:spLocks noGrp="1"/>
          </p:cNvSpPr>
          <p:nvPr>
            <p:ph sz="quarter" idx="4"/>
          </p:nvPr>
        </p:nvSpPr>
        <p:spPr>
          <a:xfrm>
            <a:off x="7402830" y="1796035"/>
            <a:ext cx="6173470" cy="4741546"/>
          </a:xfrm>
        </p:spPr>
        <p:txBody>
          <a:bodyPr>
            <a:normAutofit/>
          </a:bodyPr>
          <a:lstStyle/>
          <a:p>
            <a:r>
              <a:rPr lang="en-US" dirty="0"/>
              <a:t>PTP networks give more flexibility</a:t>
            </a:r>
          </a:p>
          <a:p>
            <a:pPr lvl="1"/>
            <a:r>
              <a:rPr lang="en-US" dirty="0"/>
              <a:t>Higher speeds</a:t>
            </a:r>
          </a:p>
          <a:p>
            <a:pPr lvl="1"/>
            <a:r>
              <a:rPr lang="en-US" dirty="0"/>
              <a:t>Potentially longer distances</a:t>
            </a:r>
          </a:p>
          <a:p>
            <a:pPr lvl="1"/>
            <a:r>
              <a:rPr lang="en-US" dirty="0"/>
              <a:t>Customized services</a:t>
            </a:r>
          </a:p>
          <a:p>
            <a:r>
              <a:rPr lang="en-US" dirty="0"/>
              <a:t>Plant is more expensive</a:t>
            </a:r>
          </a:p>
          <a:p>
            <a:r>
              <a:rPr lang="en-US" dirty="0"/>
              <a:t>Powering is more expensive</a:t>
            </a:r>
          </a:p>
          <a:p>
            <a:r>
              <a:rPr lang="en-US" dirty="0"/>
              <a:t>Uses much more space</a:t>
            </a:r>
          </a:p>
          <a:p>
            <a:r>
              <a:rPr lang="en-US" dirty="0"/>
              <a:t>Can mix and match components on either end</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6127" y="2429285"/>
            <a:ext cx="4583430" cy="8115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3245542" y="3240815"/>
            <a:ext cx="3667222" cy="491225"/>
          </a:xfrm>
          <a:prstGeom prst="rect">
            <a:avLst/>
          </a:prstGeom>
        </p:spPr>
        <p:txBody>
          <a:bodyPr wrap="none">
            <a:spAutoFit/>
          </a:bodyPr>
          <a:lstStyle/>
          <a:p>
            <a:r>
              <a:rPr lang="en-US" sz="2592" dirty="0"/>
              <a:t>Allied Telesis x220-28GS</a:t>
            </a:r>
          </a:p>
        </p:txBody>
      </p:sp>
      <p:pic>
        <p:nvPicPr>
          <p:cNvPr id="102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3124" y="5098865"/>
            <a:ext cx="2135239" cy="6308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4294717" y="5947977"/>
            <a:ext cx="2716794" cy="890115"/>
          </a:xfrm>
          <a:prstGeom prst="rect">
            <a:avLst/>
          </a:prstGeom>
        </p:spPr>
        <p:txBody>
          <a:bodyPr wrap="square">
            <a:spAutoFit/>
          </a:bodyPr>
          <a:lstStyle/>
          <a:p>
            <a:r>
              <a:rPr lang="en-US" sz="2592" dirty="0"/>
              <a:t>Telco Systems </a:t>
            </a:r>
            <a:r>
              <a:rPr lang="en-US" sz="2592" dirty="0" err="1"/>
              <a:t>Metrobility</a:t>
            </a:r>
            <a:r>
              <a:rPr lang="en-US" sz="2592" dirty="0"/>
              <a:t> R200</a:t>
            </a:r>
          </a:p>
        </p:txBody>
      </p:sp>
      <p:pic>
        <p:nvPicPr>
          <p:cNvPr id="1024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2985" y="5098866"/>
            <a:ext cx="1605914" cy="840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p:cNvSpPr/>
          <p:nvPr/>
        </p:nvSpPr>
        <p:spPr>
          <a:xfrm>
            <a:off x="1902552" y="6149783"/>
            <a:ext cx="2166781" cy="890115"/>
          </a:xfrm>
          <a:prstGeom prst="rect">
            <a:avLst/>
          </a:prstGeom>
        </p:spPr>
        <p:txBody>
          <a:bodyPr wrap="square">
            <a:spAutoFit/>
          </a:bodyPr>
          <a:lstStyle/>
          <a:p>
            <a:r>
              <a:rPr lang="en-US" sz="2592" dirty="0"/>
              <a:t>Allied Telesis MMC series</a:t>
            </a:r>
          </a:p>
        </p:txBody>
      </p:sp>
    </p:spTree>
    <p:extLst>
      <p:ext uri="{BB962C8B-B14F-4D97-AF65-F5344CB8AC3E}">
        <p14:creationId xmlns:p14="http://schemas.microsoft.com/office/powerpoint/2010/main" val="6206178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2"/>
          <p:cNvSpPr>
            <a:spLocks noGrp="1"/>
          </p:cNvSpPr>
          <p:nvPr>
            <p:ph sz="half" idx="4294967295"/>
          </p:nvPr>
        </p:nvSpPr>
        <p:spPr>
          <a:xfrm>
            <a:off x="529641" y="1873177"/>
            <a:ext cx="7113686" cy="4701337"/>
          </a:xfrm>
          <a:prstGeom prst="rect">
            <a:avLst/>
          </a:prstGeom>
        </p:spPr>
        <p:txBody>
          <a:bodyPr lIns="146300" tIns="73150" rIns="146300" bIns="73150">
            <a:noAutofit/>
          </a:bodyPr>
          <a:lstStyle/>
          <a:p>
            <a:pPr marL="0" indent="0">
              <a:spcBef>
                <a:spcPts val="0"/>
              </a:spcBef>
              <a:buClr>
                <a:schemeClr val="accent5"/>
              </a:buClr>
              <a:buNone/>
              <a:defRPr/>
            </a:pPr>
            <a:r>
              <a:rPr lang="en-US" sz="2800" b="1" dirty="0">
                <a:latin typeface="Arial" panose="020B0604020202020204" pitchFamily="34" charset="0"/>
                <a:cs typeface="Arial" panose="020B0604020202020204" pitchFamily="34" charset="0"/>
              </a:rPr>
              <a:t>Establish Ultimate Network Plan</a:t>
            </a:r>
          </a:p>
          <a:p>
            <a:pPr marL="0" indent="0">
              <a:spcBef>
                <a:spcPts val="0"/>
              </a:spcBef>
              <a:buClr>
                <a:schemeClr val="accent5"/>
              </a:buClr>
              <a:buNone/>
              <a:defRPr/>
            </a:pPr>
            <a:endParaRPr lang="en-US" sz="2800" b="1" dirty="0">
              <a:latin typeface="Arial" panose="020B0604020202020204" pitchFamily="34" charset="0"/>
              <a:cs typeface="Arial" panose="020B0604020202020204" pitchFamily="34" charset="0"/>
            </a:endParaRPr>
          </a:p>
          <a:p>
            <a:pPr marL="0" indent="0">
              <a:spcBef>
                <a:spcPts val="0"/>
              </a:spcBef>
              <a:buClr>
                <a:schemeClr val="accent5"/>
              </a:buClr>
              <a:buNone/>
              <a:defRPr/>
            </a:pPr>
            <a:r>
              <a:rPr lang="en-US" sz="2800" b="1" dirty="0">
                <a:latin typeface="Arial" panose="020B0604020202020204" pitchFamily="34" charset="0"/>
                <a:cs typeface="Arial" panose="020B0604020202020204" pitchFamily="34" charset="0"/>
              </a:rPr>
              <a:t>Network Plan Objectives</a:t>
            </a:r>
          </a:p>
          <a:p>
            <a:pPr marL="731502" indent="-365750">
              <a:spcBef>
                <a:spcPts val="0"/>
              </a:spcBef>
              <a:buClr>
                <a:schemeClr val="accent5"/>
              </a:buClr>
              <a:defRPr/>
            </a:pPr>
            <a:r>
              <a:rPr lang="en-US" sz="2800" dirty="0">
                <a:latin typeface="Arial" panose="020B0604020202020204" pitchFamily="34" charset="0"/>
                <a:cs typeface="Arial" panose="020B0604020202020204" pitchFamily="34" charset="0"/>
              </a:rPr>
              <a:t>Reduce installed costs</a:t>
            </a:r>
          </a:p>
          <a:p>
            <a:pPr marL="731502" indent="-365750">
              <a:spcBef>
                <a:spcPts val="0"/>
              </a:spcBef>
              <a:buClr>
                <a:schemeClr val="accent5"/>
              </a:buClr>
              <a:defRPr/>
            </a:pPr>
            <a:r>
              <a:rPr lang="en-US" sz="2800" dirty="0">
                <a:latin typeface="Arial" panose="020B0604020202020204" pitchFamily="34" charset="0"/>
                <a:cs typeface="Arial" panose="020B0604020202020204" pitchFamily="34" charset="0"/>
              </a:rPr>
              <a:t>Increase speed of network build</a:t>
            </a:r>
          </a:p>
          <a:p>
            <a:pPr marL="731502" indent="-365750">
              <a:spcBef>
                <a:spcPts val="0"/>
              </a:spcBef>
              <a:buClr>
                <a:schemeClr val="accent5"/>
              </a:buClr>
              <a:defRPr/>
            </a:pPr>
            <a:r>
              <a:rPr lang="en-US" sz="2800" dirty="0">
                <a:latin typeface="Arial" panose="020B0604020202020204" pitchFamily="34" charset="0"/>
                <a:cs typeface="Arial" panose="020B0604020202020204" pitchFamily="34" charset="0"/>
              </a:rPr>
              <a:t>Increase return on investment</a:t>
            </a:r>
          </a:p>
          <a:p>
            <a:pPr marL="1463004" lvl="1" indent="-365750">
              <a:spcBef>
                <a:spcPts val="0"/>
              </a:spcBef>
              <a:buClr>
                <a:schemeClr val="accent5"/>
              </a:buClr>
              <a:buFont typeface="Courier New" panose="02070309020205020404" pitchFamily="49" charset="0"/>
              <a:buChar char="o"/>
              <a:defRPr/>
            </a:pPr>
            <a:r>
              <a:rPr lang="en-US" sz="2800" dirty="0">
                <a:latin typeface="Arial" panose="020B0604020202020204" pitchFamily="34" charset="0"/>
                <a:cs typeface="Arial" panose="020B0604020202020204" pitchFamily="34" charset="0"/>
              </a:rPr>
              <a:t> Target network segments based on ROI</a:t>
            </a:r>
          </a:p>
          <a:p>
            <a:pPr marL="731502" indent="-365750">
              <a:spcBef>
                <a:spcPts val="0"/>
              </a:spcBef>
              <a:buClr>
                <a:schemeClr val="accent5"/>
              </a:buClr>
              <a:defRPr/>
            </a:pPr>
            <a:r>
              <a:rPr lang="en-US" sz="2800" dirty="0">
                <a:latin typeface="Arial" panose="020B0604020202020204" pitchFamily="34" charset="0"/>
                <a:cs typeface="Arial" panose="020B0604020202020204" pitchFamily="34" charset="0"/>
              </a:rPr>
              <a:t>Streamline build cost estimation process</a:t>
            </a:r>
          </a:p>
        </p:txBody>
      </p:sp>
      <p:sp>
        <p:nvSpPr>
          <p:cNvPr id="2" name="Title 1"/>
          <p:cNvSpPr>
            <a:spLocks noGrp="1"/>
          </p:cNvSpPr>
          <p:nvPr>
            <p:ph type="title"/>
          </p:nvPr>
        </p:nvSpPr>
        <p:spPr>
          <a:xfrm>
            <a:off x="2138819" y="258019"/>
            <a:ext cx="13046490" cy="785903"/>
          </a:xfrm>
        </p:spPr>
        <p:txBody>
          <a:bodyPr>
            <a:noAutofit/>
          </a:bodyPr>
          <a:lstStyle/>
          <a:p>
            <a:r>
              <a:rPr lang="en-US" sz="3200" dirty="0">
                <a:solidFill>
                  <a:schemeClr val="tx1"/>
                </a:solidFill>
              </a:rPr>
              <a:t>FTTX Network Planning</a:t>
            </a:r>
          </a:p>
        </p:txBody>
      </p:sp>
      <p:pic>
        <p:nvPicPr>
          <p:cNvPr id="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6970" y="1355733"/>
            <a:ext cx="5923789" cy="435141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Content Placeholder 2"/>
          <p:cNvSpPr txBox="1">
            <a:spLocks/>
          </p:cNvSpPr>
          <p:nvPr/>
        </p:nvSpPr>
        <p:spPr>
          <a:xfrm>
            <a:off x="8402054" y="5707142"/>
            <a:ext cx="5923789" cy="867373"/>
          </a:xfrm>
          <a:prstGeom prst="rect">
            <a:avLst/>
          </a:prstGeom>
        </p:spPr>
        <p:txBody>
          <a:bodyPr vert="horz" lIns="146300" tIns="73150" rIns="146300" bIns="73150" rtlCol="0">
            <a:noAutofit/>
          </a:bodyPr>
          <a:lstStyle>
            <a:lvl1pPr marL="342900" indent="-342900" algn="l" defTabSz="914400" rtl="0" eaLnBrk="1" latinLnBrk="0" hangingPunct="1">
              <a:spcBef>
                <a:spcPct val="20000"/>
              </a:spcBef>
              <a:buClr>
                <a:schemeClr val="accent6"/>
              </a:buClr>
              <a:buFont typeface="Arial" pitchFamily="34" charset="0"/>
              <a:buChar char="•"/>
              <a:defRPr sz="3200" kern="1200">
                <a:solidFill>
                  <a:schemeClr val="tx1">
                    <a:lumMod val="85000"/>
                    <a:lumOff val="15000"/>
                  </a:schemeClr>
                </a:solidFill>
                <a:latin typeface="Arial" pitchFamily="34" charset="0"/>
                <a:ea typeface="+mn-ea"/>
                <a:cs typeface="Arial" pitchFamily="34" charset="0"/>
              </a:defRPr>
            </a:lvl1pPr>
            <a:lvl2pPr marL="742950" indent="-285750" algn="l" defTabSz="914400" rtl="0" eaLnBrk="1" latinLnBrk="0" hangingPunct="1">
              <a:spcBef>
                <a:spcPct val="20000"/>
              </a:spcBef>
              <a:buClr>
                <a:schemeClr val="accent6"/>
              </a:buClr>
              <a:buFont typeface="Arial" pitchFamily="34" charset="0"/>
              <a:buChar char="–"/>
              <a:defRPr sz="2800" kern="1200">
                <a:solidFill>
                  <a:schemeClr val="tx1">
                    <a:lumMod val="85000"/>
                    <a:lumOff val="15000"/>
                  </a:schemeClr>
                </a:solidFill>
                <a:latin typeface="Arial" pitchFamily="34" charset="0"/>
                <a:ea typeface="+mn-ea"/>
                <a:cs typeface="Arial" pitchFamily="34" charset="0"/>
              </a:defRPr>
            </a:lvl2pPr>
            <a:lvl3pPr marL="1143000" indent="-228600" algn="l" defTabSz="914400" rtl="0" eaLnBrk="1" latinLnBrk="0" hangingPunct="1">
              <a:spcBef>
                <a:spcPct val="20000"/>
              </a:spcBef>
              <a:buClr>
                <a:schemeClr val="accent6"/>
              </a:buClr>
              <a:buFont typeface="Arial" pitchFamily="34" charset="0"/>
              <a:buChar char="•"/>
              <a:defRPr sz="2400" kern="1200">
                <a:solidFill>
                  <a:schemeClr val="tx1">
                    <a:lumMod val="85000"/>
                    <a:lumOff val="15000"/>
                  </a:schemeClr>
                </a:solidFill>
                <a:latin typeface="Arial" pitchFamily="34" charset="0"/>
                <a:ea typeface="+mn-ea"/>
                <a:cs typeface="Arial" pitchFamily="34" charset="0"/>
              </a:defRPr>
            </a:lvl3pPr>
            <a:lvl4pPr marL="1600200" indent="-228600" algn="l" defTabSz="914400" rtl="0" eaLnBrk="1" latinLnBrk="0" hangingPunct="1">
              <a:spcBef>
                <a:spcPct val="20000"/>
              </a:spcBef>
              <a:buClr>
                <a:schemeClr val="accent6"/>
              </a:buClr>
              <a:buFont typeface="Arial" pitchFamily="34" charset="0"/>
              <a:buChar char="–"/>
              <a:defRPr sz="2000" kern="1200">
                <a:solidFill>
                  <a:schemeClr val="tx1">
                    <a:lumMod val="85000"/>
                    <a:lumOff val="15000"/>
                  </a:schemeClr>
                </a:solidFill>
                <a:latin typeface="Arial" pitchFamily="34" charset="0"/>
                <a:ea typeface="+mn-ea"/>
                <a:cs typeface="Arial" pitchFamily="34" charset="0"/>
              </a:defRPr>
            </a:lvl4pPr>
            <a:lvl5pPr marL="2057400" indent="-228600" algn="l" defTabSz="914400" rtl="0" eaLnBrk="1" latinLnBrk="0" hangingPunct="1">
              <a:spcBef>
                <a:spcPct val="20000"/>
              </a:spcBef>
              <a:buClr>
                <a:schemeClr val="accent6"/>
              </a:buClr>
              <a:buFont typeface="Arial" pitchFamily="34" charset="0"/>
              <a:buChar char="»"/>
              <a:defRPr sz="2000" kern="1200">
                <a:solidFill>
                  <a:schemeClr val="tx1">
                    <a:lumMod val="85000"/>
                    <a:lumOff val="1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None/>
              <a:defRPr/>
            </a:pPr>
            <a:r>
              <a:rPr lang="en-US" sz="2520" b="1" dirty="0"/>
              <a:t>Example Network Plan</a:t>
            </a:r>
          </a:p>
          <a:p>
            <a:pPr marL="0" indent="0" algn="ctr">
              <a:spcBef>
                <a:spcPts val="0"/>
              </a:spcBef>
              <a:buNone/>
              <a:defRPr/>
            </a:pPr>
            <a:r>
              <a:rPr lang="en-US" sz="2280" dirty="0"/>
              <a:t>Cable route design for 10k premise network</a:t>
            </a:r>
          </a:p>
        </p:txBody>
      </p:sp>
      <p:sp>
        <p:nvSpPr>
          <p:cNvPr id="8" name="Slide Number Placeholder 4"/>
          <p:cNvSpPr txBox="1">
            <a:spLocks/>
          </p:cNvSpPr>
          <p:nvPr/>
        </p:nvSpPr>
        <p:spPr>
          <a:xfrm>
            <a:off x="7723163" y="7740369"/>
            <a:ext cx="609600" cy="438150"/>
          </a:xfrm>
          <a:prstGeom prst="rect">
            <a:avLst/>
          </a:prstGeom>
        </p:spPr>
        <p:txBody>
          <a:bodyPr lIns="146300" tIns="73150" rIns="146300" bIns="7315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D8B8FC6-801F-4484-882E-589AFAAB9056}" type="slidenum">
              <a:rPr lang="en-US" sz="2280">
                <a:solidFill>
                  <a:schemeClr val="bg2">
                    <a:lumMod val="50000"/>
                  </a:schemeClr>
                </a:solidFill>
                <a:latin typeface="Arial" panose="020B0604020202020204" pitchFamily="34" charset="0"/>
                <a:cs typeface="Arial" panose="020B0604020202020204" pitchFamily="34" charset="0"/>
              </a:rPr>
              <a:pPr/>
              <a:t>38</a:t>
            </a:fld>
            <a:endParaRPr lang="en-US" sz="2280" dirty="0">
              <a:solidFill>
                <a:schemeClr val="bg2">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02305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0773" name="Rectangle 5"/>
          <p:cNvSpPr>
            <a:spLocks noChangeArrowheads="1"/>
          </p:cNvSpPr>
          <p:nvPr/>
        </p:nvSpPr>
        <p:spPr bwMode="auto">
          <a:xfrm>
            <a:off x="2328316" y="260608"/>
            <a:ext cx="6846570" cy="794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9455" tIns="49727" rIns="99455" bIns="49727" anchor="ctr"/>
          <a:lstStyle/>
          <a:p>
            <a:pPr defTabSz="1204949">
              <a:lnSpc>
                <a:spcPct val="120000"/>
              </a:lnSpc>
            </a:pPr>
            <a:r>
              <a:rPr lang="en-US" sz="2640" b="1" dirty="0">
                <a:latin typeface="Arial" pitchFamily="34" charset="0"/>
                <a:cs typeface="Arial" pitchFamily="34" charset="0"/>
              </a:rPr>
              <a:t>Where to place the Splitter- 3 options</a:t>
            </a:r>
          </a:p>
        </p:txBody>
      </p:sp>
      <p:grpSp>
        <p:nvGrpSpPr>
          <p:cNvPr id="6" name="Group 5"/>
          <p:cNvGrpSpPr/>
          <p:nvPr/>
        </p:nvGrpSpPr>
        <p:grpSpPr>
          <a:xfrm>
            <a:off x="2180775" y="5176995"/>
            <a:ext cx="10744831" cy="2676700"/>
            <a:chOff x="322640" y="4889383"/>
            <a:chExt cx="9849429" cy="2527991"/>
          </a:xfrm>
        </p:grpSpPr>
        <p:sp>
          <p:nvSpPr>
            <p:cNvPr id="800774" name="Text Box 6"/>
            <p:cNvSpPr txBox="1">
              <a:spLocks noChangeArrowheads="1"/>
            </p:cNvSpPr>
            <p:nvPr/>
          </p:nvSpPr>
          <p:spPr bwMode="auto">
            <a:xfrm>
              <a:off x="7232968" y="6951979"/>
              <a:ext cx="226365" cy="465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2246" tIns="61123" rIns="122246" bIns="61123">
              <a:spAutoFit/>
            </a:bodyPr>
            <a:lstStyle/>
            <a:p>
              <a:pPr eaLnBrk="0" hangingPunct="0">
                <a:spcBef>
                  <a:spcPct val="50000"/>
                </a:spcBef>
              </a:pPr>
              <a:endParaRPr lang="en-US" sz="2400"/>
            </a:p>
          </p:txBody>
        </p:sp>
        <p:pic>
          <p:nvPicPr>
            <p:cNvPr id="800788" name="Picture 20" descr="Buildings-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39994" y="5589788"/>
              <a:ext cx="1320165" cy="922973"/>
            </a:xfrm>
            <a:prstGeom prst="rect">
              <a:avLst/>
            </a:prstGeom>
            <a:noFill/>
            <a:extLst>
              <a:ext uri="{909E8E84-426E-40DD-AFC4-6F175D3DCCD1}">
                <a14:hiddenFill xmlns:a14="http://schemas.microsoft.com/office/drawing/2010/main">
                  <a:solidFill>
                    <a:srgbClr val="FFFFFF"/>
                  </a:solidFill>
                </a14:hiddenFill>
              </a:ext>
            </a:extLst>
          </p:spPr>
        </p:pic>
        <p:sp>
          <p:nvSpPr>
            <p:cNvPr id="800789" name="Line 21"/>
            <p:cNvSpPr>
              <a:spLocks noChangeShapeType="1"/>
            </p:cNvSpPr>
            <p:nvPr/>
          </p:nvSpPr>
          <p:spPr bwMode="auto">
            <a:xfrm flipV="1">
              <a:off x="1619250" y="6076463"/>
              <a:ext cx="6932403"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2258" tIns="61129" rIns="122258" bIns="61129"/>
            <a:lstStyle/>
            <a:p>
              <a:endParaRPr lang="en-US" sz="2592">
                <a:latin typeface="Arial" pitchFamily="34" charset="0"/>
                <a:cs typeface="Arial" pitchFamily="34" charset="0"/>
              </a:endParaRPr>
            </a:p>
          </p:txBody>
        </p:sp>
        <p:sp>
          <p:nvSpPr>
            <p:cNvPr id="800790" name="Text Box 22"/>
            <p:cNvSpPr txBox="1">
              <a:spLocks noChangeArrowheads="1"/>
            </p:cNvSpPr>
            <p:nvPr/>
          </p:nvSpPr>
          <p:spPr bwMode="auto">
            <a:xfrm>
              <a:off x="322640" y="4928595"/>
              <a:ext cx="1737519" cy="395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2246" tIns="61123" rIns="122246" bIns="61123">
              <a:spAutoFit/>
            </a:bodyPr>
            <a:lstStyle/>
            <a:p>
              <a:pPr algn="ctr"/>
              <a:r>
                <a:rPr lang="en-US" sz="1920" b="1" dirty="0">
                  <a:solidFill>
                    <a:schemeClr val="tx2"/>
                  </a:solidFill>
                  <a:latin typeface="Arial" pitchFamily="34" charset="0"/>
                  <a:cs typeface="Arial" pitchFamily="34" charset="0"/>
                </a:rPr>
                <a:t>Distributed</a:t>
              </a:r>
            </a:p>
          </p:txBody>
        </p:sp>
        <p:sp>
          <p:nvSpPr>
            <p:cNvPr id="800793" name="Line 25"/>
            <p:cNvSpPr>
              <a:spLocks noChangeShapeType="1"/>
            </p:cNvSpPr>
            <p:nvPr/>
          </p:nvSpPr>
          <p:spPr bwMode="auto">
            <a:xfrm flipV="1">
              <a:off x="8272149" y="5761609"/>
              <a:ext cx="838200" cy="27527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2258" tIns="61129" rIns="122258" bIns="61129"/>
            <a:lstStyle/>
            <a:p>
              <a:endParaRPr lang="en-US" sz="2592">
                <a:latin typeface="Arial" pitchFamily="34" charset="0"/>
                <a:cs typeface="Arial" pitchFamily="34" charset="0"/>
              </a:endParaRPr>
            </a:p>
          </p:txBody>
        </p:sp>
        <p:sp>
          <p:nvSpPr>
            <p:cNvPr id="800794" name="Line 26"/>
            <p:cNvSpPr>
              <a:spLocks noChangeShapeType="1"/>
            </p:cNvSpPr>
            <p:nvPr/>
          </p:nvSpPr>
          <p:spPr bwMode="auto">
            <a:xfrm>
              <a:off x="8218016" y="6062071"/>
              <a:ext cx="1285240" cy="20330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2258" tIns="61129" rIns="122258" bIns="61129"/>
            <a:lstStyle/>
            <a:p>
              <a:endParaRPr lang="en-US" sz="2592">
                <a:latin typeface="Arial" pitchFamily="34" charset="0"/>
                <a:cs typeface="Arial" pitchFamily="34" charset="0"/>
              </a:endParaRPr>
            </a:p>
          </p:txBody>
        </p:sp>
        <p:sp>
          <p:nvSpPr>
            <p:cNvPr id="800795" name="Line 27"/>
            <p:cNvSpPr>
              <a:spLocks noChangeShapeType="1"/>
            </p:cNvSpPr>
            <p:nvPr/>
          </p:nvSpPr>
          <p:spPr bwMode="auto">
            <a:xfrm>
              <a:off x="8249448" y="6063869"/>
              <a:ext cx="1410970" cy="57933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2258" tIns="61129" rIns="122258" bIns="61129"/>
            <a:lstStyle/>
            <a:p>
              <a:endParaRPr lang="en-US" sz="2592">
                <a:latin typeface="Arial" pitchFamily="34" charset="0"/>
                <a:cs typeface="Arial" pitchFamily="34" charset="0"/>
              </a:endParaRPr>
            </a:p>
          </p:txBody>
        </p:sp>
        <p:pic>
          <p:nvPicPr>
            <p:cNvPr id="800796" name="Picture 28" descr="Houses-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675533" y="5310018"/>
              <a:ext cx="1496536" cy="1633643"/>
            </a:xfrm>
            <a:prstGeom prst="rect">
              <a:avLst/>
            </a:prstGeom>
            <a:noFill/>
            <a:extLst>
              <a:ext uri="{909E8E84-426E-40DD-AFC4-6F175D3DCCD1}">
                <a14:hiddenFill xmlns:a14="http://schemas.microsoft.com/office/drawing/2010/main">
                  <a:solidFill>
                    <a:srgbClr val="FFFFFF"/>
                  </a:solidFill>
                </a14:hiddenFill>
              </a:ext>
            </a:extLst>
          </p:spPr>
        </p:pic>
        <p:sp>
          <p:nvSpPr>
            <p:cNvPr id="800797" name="Line 29"/>
            <p:cNvSpPr>
              <a:spLocks noChangeShapeType="1"/>
            </p:cNvSpPr>
            <p:nvPr/>
          </p:nvSpPr>
          <p:spPr bwMode="auto">
            <a:xfrm>
              <a:off x="5289658" y="6060270"/>
              <a:ext cx="1285240" cy="20330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2258" tIns="61129" rIns="122258" bIns="61129"/>
            <a:lstStyle/>
            <a:p>
              <a:endParaRPr lang="en-US" sz="2592">
                <a:latin typeface="Arial" pitchFamily="34" charset="0"/>
                <a:cs typeface="Arial" pitchFamily="34" charset="0"/>
              </a:endParaRPr>
            </a:p>
          </p:txBody>
        </p:sp>
        <p:sp>
          <p:nvSpPr>
            <p:cNvPr id="800798" name="Line 30"/>
            <p:cNvSpPr>
              <a:spLocks noChangeShapeType="1"/>
            </p:cNvSpPr>
            <p:nvPr/>
          </p:nvSpPr>
          <p:spPr bwMode="auto">
            <a:xfrm flipV="1">
              <a:off x="5376970" y="5851567"/>
              <a:ext cx="693261" cy="23209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2258" tIns="61129" rIns="122258" bIns="61129"/>
            <a:lstStyle/>
            <a:p>
              <a:endParaRPr lang="en-US" sz="2592">
                <a:latin typeface="Arial" pitchFamily="34" charset="0"/>
                <a:cs typeface="Arial" pitchFamily="34" charset="0"/>
              </a:endParaRPr>
            </a:p>
          </p:txBody>
        </p:sp>
        <p:sp>
          <p:nvSpPr>
            <p:cNvPr id="800799" name="Text Box 31"/>
            <p:cNvSpPr txBox="1">
              <a:spLocks noChangeArrowheads="1"/>
            </p:cNvSpPr>
            <p:nvPr/>
          </p:nvSpPr>
          <p:spPr bwMode="auto">
            <a:xfrm>
              <a:off x="2626845" y="4889383"/>
              <a:ext cx="2196783" cy="367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11133" tIns="55566" rIns="111133" bIns="55566">
              <a:spAutoFit/>
            </a:bodyPr>
            <a:lstStyle>
              <a:lvl1pPr defTabSz="831850">
                <a:defRPr>
                  <a:solidFill>
                    <a:schemeClr val="tx1"/>
                  </a:solidFill>
                  <a:latin typeface="Arial" pitchFamily="34" charset="0"/>
                </a:defRPr>
              </a:lvl1pPr>
              <a:lvl2pPr marL="415925" defTabSz="831850">
                <a:defRPr>
                  <a:solidFill>
                    <a:schemeClr val="tx1"/>
                  </a:solidFill>
                  <a:latin typeface="Arial" pitchFamily="34" charset="0"/>
                </a:defRPr>
              </a:lvl2pPr>
              <a:lvl3pPr marL="831850" defTabSz="831850">
                <a:defRPr>
                  <a:solidFill>
                    <a:schemeClr val="tx1"/>
                  </a:solidFill>
                  <a:latin typeface="Arial" pitchFamily="34" charset="0"/>
                </a:defRPr>
              </a:lvl3pPr>
              <a:lvl4pPr marL="1246188" defTabSz="831850">
                <a:defRPr>
                  <a:solidFill>
                    <a:schemeClr val="tx1"/>
                  </a:solidFill>
                  <a:latin typeface="Arial" pitchFamily="34" charset="0"/>
                </a:defRPr>
              </a:lvl4pPr>
              <a:lvl5pPr marL="1662113" defTabSz="831850">
                <a:defRPr>
                  <a:solidFill>
                    <a:schemeClr val="tx1"/>
                  </a:solidFill>
                  <a:latin typeface="Arial" pitchFamily="34" charset="0"/>
                </a:defRPr>
              </a:lvl5pPr>
              <a:lvl6pPr marL="2119313" defTabSz="831850" fontAlgn="base">
                <a:spcBef>
                  <a:spcPct val="0"/>
                </a:spcBef>
                <a:spcAft>
                  <a:spcPct val="0"/>
                </a:spcAft>
                <a:defRPr>
                  <a:solidFill>
                    <a:schemeClr val="tx1"/>
                  </a:solidFill>
                  <a:latin typeface="Arial" pitchFamily="34" charset="0"/>
                </a:defRPr>
              </a:lvl6pPr>
              <a:lvl7pPr marL="2576513" defTabSz="831850" fontAlgn="base">
                <a:spcBef>
                  <a:spcPct val="0"/>
                </a:spcBef>
                <a:spcAft>
                  <a:spcPct val="0"/>
                </a:spcAft>
                <a:defRPr>
                  <a:solidFill>
                    <a:schemeClr val="tx1"/>
                  </a:solidFill>
                  <a:latin typeface="Arial" pitchFamily="34" charset="0"/>
                </a:defRPr>
              </a:lvl7pPr>
              <a:lvl8pPr marL="3033713" defTabSz="831850" fontAlgn="base">
                <a:spcBef>
                  <a:spcPct val="0"/>
                </a:spcBef>
                <a:spcAft>
                  <a:spcPct val="0"/>
                </a:spcAft>
                <a:defRPr>
                  <a:solidFill>
                    <a:schemeClr val="tx1"/>
                  </a:solidFill>
                  <a:latin typeface="Arial" pitchFamily="34" charset="0"/>
                </a:defRPr>
              </a:lvl8pPr>
              <a:lvl9pPr marL="3490913" defTabSz="831850" fontAlgn="base">
                <a:spcBef>
                  <a:spcPct val="0"/>
                </a:spcBef>
                <a:spcAft>
                  <a:spcPct val="0"/>
                </a:spcAft>
                <a:defRPr>
                  <a:solidFill>
                    <a:schemeClr val="tx1"/>
                  </a:solidFill>
                  <a:latin typeface="Arial" pitchFamily="34" charset="0"/>
                </a:defRPr>
              </a:lvl9pPr>
            </a:lstStyle>
            <a:p>
              <a:pPr eaLnBrk="0" hangingPunct="0">
                <a:spcBef>
                  <a:spcPct val="50000"/>
                </a:spcBef>
              </a:pPr>
              <a:r>
                <a:rPr lang="en-US" sz="1800" dirty="0">
                  <a:cs typeface="Arial" pitchFamily="34" charset="0"/>
                </a:rPr>
                <a:t>Splitters In Closures</a:t>
              </a:r>
            </a:p>
          </p:txBody>
        </p:sp>
        <p:pic>
          <p:nvPicPr>
            <p:cNvPr id="46" name="Picture 28" descr="Houses-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956725" y="5310018"/>
              <a:ext cx="1496536" cy="1633643"/>
            </a:xfrm>
            <a:prstGeom prst="rect">
              <a:avLst/>
            </a:prstGeom>
            <a:noFill/>
            <a:extLst>
              <a:ext uri="{909E8E84-426E-40DD-AFC4-6F175D3DCCD1}">
                <a14:hiddenFill xmlns:a14="http://schemas.microsoft.com/office/drawing/2010/main">
                  <a:solidFill>
                    <a:srgbClr val="FFFFFF"/>
                  </a:solidFill>
                </a14:hiddenFill>
              </a:ext>
            </a:extLst>
          </p:spPr>
        </p:pic>
        <p:sp>
          <p:nvSpPr>
            <p:cNvPr id="47" name="Line 29"/>
            <p:cNvSpPr>
              <a:spLocks noChangeShapeType="1"/>
            </p:cNvSpPr>
            <p:nvPr/>
          </p:nvSpPr>
          <p:spPr bwMode="auto">
            <a:xfrm>
              <a:off x="5431104" y="6099852"/>
              <a:ext cx="1372553" cy="48577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2258" tIns="61129" rIns="122258" bIns="61129"/>
            <a:lstStyle/>
            <a:p>
              <a:endParaRPr lang="en-US" sz="2592">
                <a:latin typeface="Arial" pitchFamily="34" charset="0"/>
                <a:cs typeface="Arial" pitchFamily="34" charset="0"/>
              </a:endParaRPr>
            </a:p>
          </p:txBody>
        </p:sp>
        <p:sp>
          <p:nvSpPr>
            <p:cNvPr id="48" name="Line 30"/>
            <p:cNvSpPr>
              <a:spLocks noChangeShapeType="1"/>
            </p:cNvSpPr>
            <p:nvPr/>
          </p:nvSpPr>
          <p:spPr bwMode="auto">
            <a:xfrm flipV="1">
              <a:off x="5481745" y="6013492"/>
              <a:ext cx="934243" cy="3778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2258" tIns="61129" rIns="122258" bIns="61129"/>
            <a:lstStyle/>
            <a:p>
              <a:endParaRPr lang="en-US" sz="2592">
                <a:latin typeface="Arial" pitchFamily="34" charset="0"/>
                <a:cs typeface="Arial" pitchFamily="34" charset="0"/>
              </a:endParaRPr>
            </a:p>
          </p:txBody>
        </p:sp>
        <p:pic>
          <p:nvPicPr>
            <p:cNvPr id="49"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950045" y="5229001"/>
              <a:ext cx="3550385" cy="16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419922" y="5744331"/>
              <a:ext cx="1255611" cy="576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5" name="Group 4"/>
          <p:cNvGrpSpPr/>
          <p:nvPr/>
        </p:nvGrpSpPr>
        <p:grpSpPr>
          <a:xfrm>
            <a:off x="2100526" y="2864249"/>
            <a:ext cx="10799520" cy="2621990"/>
            <a:chOff x="285208" y="2687248"/>
            <a:chExt cx="9899560" cy="2476324"/>
          </a:xfrm>
        </p:grpSpPr>
        <p:sp>
          <p:nvSpPr>
            <p:cNvPr id="800812" name="Text Box 44"/>
            <p:cNvSpPr txBox="1">
              <a:spLocks noChangeArrowheads="1"/>
            </p:cNvSpPr>
            <p:nvPr/>
          </p:nvSpPr>
          <p:spPr bwMode="auto">
            <a:xfrm>
              <a:off x="285208" y="2977548"/>
              <a:ext cx="1723549" cy="1051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2246" tIns="61123" rIns="122246" bIns="61123">
              <a:spAutoFit/>
            </a:bodyPr>
            <a:lstStyle/>
            <a:p>
              <a:pPr algn="ctr"/>
              <a:r>
                <a:rPr lang="en-US" sz="1920" b="1" dirty="0">
                  <a:solidFill>
                    <a:schemeClr val="tx2"/>
                  </a:solidFill>
                  <a:latin typeface="Arial" pitchFamily="34" charset="0"/>
                  <a:cs typeface="Arial" pitchFamily="34" charset="0"/>
                </a:rPr>
                <a:t>Centralized (FDH) </a:t>
              </a:r>
              <a:br>
                <a:rPr lang="en-US" sz="2592" b="1" dirty="0">
                  <a:solidFill>
                    <a:schemeClr val="tx2"/>
                  </a:solidFill>
                  <a:latin typeface="Arial" pitchFamily="34" charset="0"/>
                  <a:cs typeface="Arial" pitchFamily="34" charset="0"/>
                </a:rPr>
              </a:br>
              <a:endParaRPr lang="en-US" sz="2592" b="1" dirty="0">
                <a:solidFill>
                  <a:schemeClr val="tx2"/>
                </a:solidFill>
                <a:latin typeface="Arial" pitchFamily="34" charset="0"/>
                <a:cs typeface="Arial" pitchFamily="34" charset="0"/>
              </a:endParaRPr>
            </a:p>
          </p:txBody>
        </p:sp>
        <p:pic>
          <p:nvPicPr>
            <p:cNvPr id="800814" name="Picture 46" descr="Buildings-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2445" y="3504642"/>
              <a:ext cx="1415465" cy="941290"/>
            </a:xfrm>
            <a:prstGeom prst="rect">
              <a:avLst/>
            </a:prstGeom>
            <a:noFill/>
            <a:extLst>
              <a:ext uri="{909E8E84-426E-40DD-AFC4-6F175D3DCCD1}">
                <a14:hiddenFill xmlns:a14="http://schemas.microsoft.com/office/drawing/2010/main">
                  <a:solidFill>
                    <a:srgbClr val="FFFFFF"/>
                  </a:solidFill>
                </a14:hiddenFill>
              </a:ext>
            </a:extLst>
          </p:spPr>
        </p:pic>
        <p:sp>
          <p:nvSpPr>
            <p:cNvPr id="800815" name="Line 47"/>
            <p:cNvSpPr>
              <a:spLocks noChangeShapeType="1"/>
            </p:cNvSpPr>
            <p:nvPr/>
          </p:nvSpPr>
          <p:spPr bwMode="auto">
            <a:xfrm>
              <a:off x="1670463" y="3880280"/>
              <a:ext cx="486051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2258" tIns="61129" rIns="122258" bIns="61129"/>
            <a:lstStyle/>
            <a:p>
              <a:endParaRPr lang="en-US" sz="2592">
                <a:latin typeface="Arial" pitchFamily="34" charset="0"/>
                <a:cs typeface="Arial" pitchFamily="34" charset="0"/>
              </a:endParaRPr>
            </a:p>
          </p:txBody>
        </p:sp>
        <p:sp>
          <p:nvSpPr>
            <p:cNvPr id="800818" name="Line 50"/>
            <p:cNvSpPr>
              <a:spLocks noChangeShapeType="1"/>
            </p:cNvSpPr>
            <p:nvPr/>
          </p:nvSpPr>
          <p:spPr bwMode="auto">
            <a:xfrm flipV="1">
              <a:off x="7086600" y="3569888"/>
              <a:ext cx="1892402" cy="286137"/>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2258" tIns="61129" rIns="122258" bIns="61129"/>
            <a:lstStyle/>
            <a:p>
              <a:endParaRPr lang="en-US" sz="2592">
                <a:latin typeface="Arial" pitchFamily="34" charset="0"/>
                <a:cs typeface="Arial" pitchFamily="34" charset="0"/>
              </a:endParaRPr>
            </a:p>
          </p:txBody>
        </p:sp>
        <p:sp>
          <p:nvSpPr>
            <p:cNvPr id="800819" name="Line 51"/>
            <p:cNvSpPr>
              <a:spLocks noChangeShapeType="1"/>
            </p:cNvSpPr>
            <p:nvPr/>
          </p:nvSpPr>
          <p:spPr bwMode="auto">
            <a:xfrm>
              <a:off x="7086600" y="3880279"/>
              <a:ext cx="2313671" cy="20337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2258" tIns="61129" rIns="122258" bIns="61129"/>
            <a:lstStyle/>
            <a:p>
              <a:endParaRPr lang="en-US" sz="2592">
                <a:latin typeface="Arial" pitchFamily="34" charset="0"/>
                <a:cs typeface="Arial" pitchFamily="34" charset="0"/>
              </a:endParaRPr>
            </a:p>
          </p:txBody>
        </p:sp>
        <p:sp>
          <p:nvSpPr>
            <p:cNvPr id="800820" name="Line 52"/>
            <p:cNvSpPr>
              <a:spLocks noChangeShapeType="1"/>
            </p:cNvSpPr>
            <p:nvPr/>
          </p:nvSpPr>
          <p:spPr bwMode="auto">
            <a:xfrm>
              <a:off x="6716716" y="3856026"/>
              <a:ext cx="2852064" cy="612951"/>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2258" tIns="61129" rIns="122258" bIns="61129"/>
            <a:lstStyle/>
            <a:p>
              <a:endParaRPr lang="en-US" sz="2592">
                <a:latin typeface="Arial" pitchFamily="34" charset="0"/>
                <a:cs typeface="Arial" pitchFamily="34" charset="0"/>
              </a:endParaRPr>
            </a:p>
          </p:txBody>
        </p:sp>
        <p:pic>
          <p:nvPicPr>
            <p:cNvPr id="800821" name="Picture 53" descr="Houses-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578328" y="3111171"/>
              <a:ext cx="1606440" cy="1664230"/>
            </a:xfrm>
            <a:prstGeom prst="rect">
              <a:avLst/>
            </a:prstGeom>
            <a:noFill/>
            <a:extLst>
              <a:ext uri="{909E8E84-426E-40DD-AFC4-6F175D3DCCD1}">
                <a14:hiddenFill xmlns:a14="http://schemas.microsoft.com/office/drawing/2010/main">
                  <a:solidFill>
                    <a:srgbClr val="FFFFFF"/>
                  </a:solidFill>
                </a14:hiddenFill>
              </a:ext>
            </a:extLst>
          </p:spPr>
        </p:pic>
        <p:sp>
          <p:nvSpPr>
            <p:cNvPr id="800823" name="Text Box 55"/>
            <p:cNvSpPr txBox="1">
              <a:spLocks noChangeArrowheads="1"/>
            </p:cNvSpPr>
            <p:nvPr/>
          </p:nvSpPr>
          <p:spPr bwMode="auto">
            <a:xfrm>
              <a:off x="3555547" y="3886303"/>
              <a:ext cx="1348865" cy="629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11133" tIns="55566" rIns="111133" bIns="55566">
              <a:spAutoFit/>
            </a:bodyPr>
            <a:lstStyle>
              <a:lvl1pPr defTabSz="831850">
                <a:defRPr>
                  <a:solidFill>
                    <a:schemeClr val="tx1"/>
                  </a:solidFill>
                  <a:latin typeface="Arial" pitchFamily="34" charset="0"/>
                </a:defRPr>
              </a:lvl1pPr>
              <a:lvl2pPr marL="415925" defTabSz="831850">
                <a:defRPr>
                  <a:solidFill>
                    <a:schemeClr val="tx1"/>
                  </a:solidFill>
                  <a:latin typeface="Arial" pitchFamily="34" charset="0"/>
                </a:defRPr>
              </a:lvl2pPr>
              <a:lvl3pPr marL="831850" defTabSz="831850">
                <a:defRPr>
                  <a:solidFill>
                    <a:schemeClr val="tx1"/>
                  </a:solidFill>
                  <a:latin typeface="Arial" pitchFamily="34" charset="0"/>
                </a:defRPr>
              </a:lvl3pPr>
              <a:lvl4pPr marL="1246188" defTabSz="831850">
                <a:defRPr>
                  <a:solidFill>
                    <a:schemeClr val="tx1"/>
                  </a:solidFill>
                  <a:latin typeface="Arial" pitchFamily="34" charset="0"/>
                </a:defRPr>
              </a:lvl4pPr>
              <a:lvl5pPr marL="1662113" defTabSz="831850">
                <a:defRPr>
                  <a:solidFill>
                    <a:schemeClr val="tx1"/>
                  </a:solidFill>
                  <a:latin typeface="Arial" pitchFamily="34" charset="0"/>
                </a:defRPr>
              </a:lvl5pPr>
              <a:lvl6pPr marL="2119313" defTabSz="831850" fontAlgn="base">
                <a:spcBef>
                  <a:spcPct val="0"/>
                </a:spcBef>
                <a:spcAft>
                  <a:spcPct val="0"/>
                </a:spcAft>
                <a:defRPr>
                  <a:solidFill>
                    <a:schemeClr val="tx1"/>
                  </a:solidFill>
                  <a:latin typeface="Arial" pitchFamily="34" charset="0"/>
                </a:defRPr>
              </a:lvl6pPr>
              <a:lvl7pPr marL="2576513" defTabSz="831850" fontAlgn="base">
                <a:spcBef>
                  <a:spcPct val="0"/>
                </a:spcBef>
                <a:spcAft>
                  <a:spcPct val="0"/>
                </a:spcAft>
                <a:defRPr>
                  <a:solidFill>
                    <a:schemeClr val="tx1"/>
                  </a:solidFill>
                  <a:latin typeface="Arial" pitchFamily="34" charset="0"/>
                </a:defRPr>
              </a:lvl7pPr>
              <a:lvl8pPr marL="3033713" defTabSz="831850" fontAlgn="base">
                <a:spcBef>
                  <a:spcPct val="0"/>
                </a:spcBef>
                <a:spcAft>
                  <a:spcPct val="0"/>
                </a:spcAft>
                <a:defRPr>
                  <a:solidFill>
                    <a:schemeClr val="tx1"/>
                  </a:solidFill>
                  <a:latin typeface="Arial" pitchFamily="34" charset="0"/>
                </a:defRPr>
              </a:lvl8pPr>
              <a:lvl9pPr marL="3490913" defTabSz="831850" fontAlgn="base">
                <a:spcBef>
                  <a:spcPct val="0"/>
                </a:spcBef>
                <a:spcAft>
                  <a:spcPct val="0"/>
                </a:spcAft>
                <a:defRPr>
                  <a:solidFill>
                    <a:schemeClr val="tx1"/>
                  </a:solidFill>
                  <a:latin typeface="Arial" pitchFamily="34" charset="0"/>
                </a:defRPr>
              </a:lvl9pPr>
            </a:lstStyle>
            <a:p>
              <a:pPr eaLnBrk="0" hangingPunct="0">
                <a:spcBef>
                  <a:spcPct val="50000"/>
                </a:spcBef>
              </a:pPr>
              <a:r>
                <a:rPr lang="en-US" sz="1800" dirty="0">
                  <a:cs typeface="Arial" pitchFamily="34" charset="0"/>
                </a:rPr>
                <a:t>Splitters In Cabinets</a:t>
              </a:r>
            </a:p>
          </p:txBody>
        </p:sp>
        <p:sp>
          <p:nvSpPr>
            <p:cNvPr id="44" name="AutoShape 24"/>
            <p:cNvSpPr>
              <a:spLocks noChangeArrowheads="1"/>
            </p:cNvSpPr>
            <p:nvPr/>
          </p:nvSpPr>
          <p:spPr bwMode="auto">
            <a:xfrm>
              <a:off x="7544438" y="3535262"/>
              <a:ext cx="319564" cy="693708"/>
            </a:xfrm>
            <a:prstGeom prst="flowChartTerminator">
              <a:avLst/>
            </a:prstGeom>
            <a:solidFill>
              <a:schemeClr val="tx1"/>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22258" tIns="61129" rIns="122258" bIns="61129" anchor="ctr">
              <a:spAutoFit/>
            </a:bodyPr>
            <a:lstStyle/>
            <a:p>
              <a:endParaRPr lang="en-US" sz="2592">
                <a:latin typeface="Arial" pitchFamily="34" charset="0"/>
                <a:cs typeface="Arial" pitchFamily="34" charset="0"/>
              </a:endParaRPr>
            </a:p>
          </p:txBody>
        </p:sp>
        <p:sp>
          <p:nvSpPr>
            <p:cNvPr id="45" name="Text Box 55"/>
            <p:cNvSpPr txBox="1">
              <a:spLocks noChangeArrowheads="1"/>
            </p:cNvSpPr>
            <p:nvPr/>
          </p:nvSpPr>
          <p:spPr bwMode="auto">
            <a:xfrm>
              <a:off x="7227827" y="4231664"/>
              <a:ext cx="1091946" cy="350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11133" tIns="55566" rIns="111133" bIns="55566">
              <a:spAutoFit/>
            </a:bodyPr>
            <a:lstStyle>
              <a:lvl1pPr defTabSz="831850">
                <a:defRPr>
                  <a:solidFill>
                    <a:schemeClr val="tx1"/>
                  </a:solidFill>
                  <a:latin typeface="Arial" pitchFamily="34" charset="0"/>
                </a:defRPr>
              </a:lvl1pPr>
              <a:lvl2pPr marL="415925" defTabSz="831850">
                <a:defRPr>
                  <a:solidFill>
                    <a:schemeClr val="tx1"/>
                  </a:solidFill>
                  <a:latin typeface="Arial" pitchFamily="34" charset="0"/>
                </a:defRPr>
              </a:lvl2pPr>
              <a:lvl3pPr marL="831850" defTabSz="831850">
                <a:defRPr>
                  <a:solidFill>
                    <a:schemeClr val="tx1"/>
                  </a:solidFill>
                  <a:latin typeface="Arial" pitchFamily="34" charset="0"/>
                </a:defRPr>
              </a:lvl3pPr>
              <a:lvl4pPr marL="1246188" defTabSz="831850">
                <a:defRPr>
                  <a:solidFill>
                    <a:schemeClr val="tx1"/>
                  </a:solidFill>
                  <a:latin typeface="Arial" pitchFamily="34" charset="0"/>
                </a:defRPr>
              </a:lvl4pPr>
              <a:lvl5pPr marL="1662113" defTabSz="831850">
                <a:defRPr>
                  <a:solidFill>
                    <a:schemeClr val="tx1"/>
                  </a:solidFill>
                  <a:latin typeface="Arial" pitchFamily="34" charset="0"/>
                </a:defRPr>
              </a:lvl5pPr>
              <a:lvl6pPr marL="2119313" defTabSz="831850" fontAlgn="base">
                <a:spcBef>
                  <a:spcPct val="0"/>
                </a:spcBef>
                <a:spcAft>
                  <a:spcPct val="0"/>
                </a:spcAft>
                <a:defRPr>
                  <a:solidFill>
                    <a:schemeClr val="tx1"/>
                  </a:solidFill>
                  <a:latin typeface="Arial" pitchFamily="34" charset="0"/>
                </a:defRPr>
              </a:lvl6pPr>
              <a:lvl7pPr marL="2576513" defTabSz="831850" fontAlgn="base">
                <a:spcBef>
                  <a:spcPct val="0"/>
                </a:spcBef>
                <a:spcAft>
                  <a:spcPct val="0"/>
                </a:spcAft>
                <a:defRPr>
                  <a:solidFill>
                    <a:schemeClr val="tx1"/>
                  </a:solidFill>
                  <a:latin typeface="Arial" pitchFamily="34" charset="0"/>
                </a:defRPr>
              </a:lvl7pPr>
              <a:lvl8pPr marL="3033713" defTabSz="831850" fontAlgn="base">
                <a:spcBef>
                  <a:spcPct val="0"/>
                </a:spcBef>
                <a:spcAft>
                  <a:spcPct val="0"/>
                </a:spcAft>
                <a:defRPr>
                  <a:solidFill>
                    <a:schemeClr val="tx1"/>
                  </a:solidFill>
                  <a:latin typeface="Arial" pitchFamily="34" charset="0"/>
                </a:defRPr>
              </a:lvl8pPr>
              <a:lvl9pPr marL="3490913" defTabSz="831850" fontAlgn="base">
                <a:spcBef>
                  <a:spcPct val="0"/>
                </a:spcBef>
                <a:spcAft>
                  <a:spcPct val="0"/>
                </a:spcAft>
                <a:defRPr>
                  <a:solidFill>
                    <a:schemeClr val="tx1"/>
                  </a:solidFill>
                  <a:latin typeface="Arial" pitchFamily="34" charset="0"/>
                </a:defRPr>
              </a:lvl9pPr>
            </a:lstStyle>
            <a:p>
              <a:pPr eaLnBrk="0" hangingPunct="0">
                <a:spcBef>
                  <a:spcPct val="50000"/>
                </a:spcBef>
              </a:pPr>
              <a:r>
                <a:rPr lang="en-US" sz="1680" dirty="0">
                  <a:cs typeface="Arial" pitchFamily="34" charset="0"/>
                </a:rPr>
                <a:t>Closure</a:t>
              </a:r>
            </a:p>
          </p:txBody>
        </p:sp>
        <p:pic>
          <p:nvPicPr>
            <p:cNvPr id="2" name="Picture 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904412" y="2687248"/>
              <a:ext cx="2291478" cy="2476324"/>
            </a:xfrm>
            <a:prstGeom prst="rect">
              <a:avLst/>
            </a:prstGeom>
          </p:spPr>
        </p:pic>
      </p:grpSp>
      <p:grpSp>
        <p:nvGrpSpPr>
          <p:cNvPr id="4" name="Group 3"/>
          <p:cNvGrpSpPr/>
          <p:nvPr/>
        </p:nvGrpSpPr>
        <p:grpSpPr>
          <a:xfrm>
            <a:off x="2180771" y="1069414"/>
            <a:ext cx="10569179" cy="2084071"/>
            <a:chOff x="322640" y="1009998"/>
            <a:chExt cx="9688414" cy="1968289"/>
          </a:xfrm>
        </p:grpSpPr>
        <p:sp>
          <p:nvSpPr>
            <p:cNvPr id="800777" name="Line 9"/>
            <p:cNvSpPr>
              <a:spLocks noChangeShapeType="1"/>
            </p:cNvSpPr>
            <p:nvPr/>
          </p:nvSpPr>
          <p:spPr bwMode="auto">
            <a:xfrm>
              <a:off x="1809750" y="1843360"/>
              <a:ext cx="5964049" cy="9647"/>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2258" tIns="61129" rIns="122258" bIns="61129"/>
            <a:lstStyle/>
            <a:p>
              <a:endParaRPr lang="en-US" sz="2592">
                <a:latin typeface="Arial" pitchFamily="34" charset="0"/>
                <a:cs typeface="Arial" pitchFamily="34" charset="0"/>
              </a:endParaRPr>
            </a:p>
          </p:txBody>
        </p:sp>
        <p:sp>
          <p:nvSpPr>
            <p:cNvPr id="800778" name="Text Box 10"/>
            <p:cNvSpPr txBox="1">
              <a:spLocks noChangeArrowheads="1"/>
            </p:cNvSpPr>
            <p:nvPr/>
          </p:nvSpPr>
          <p:spPr bwMode="auto">
            <a:xfrm>
              <a:off x="2110611" y="1186495"/>
              <a:ext cx="5637302" cy="674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2246" tIns="61123" rIns="122246" bIns="61123">
              <a:spAutoFit/>
            </a:bodyPr>
            <a:lstStyle/>
            <a:p>
              <a:pPr algn="ctr"/>
              <a:r>
                <a:rPr lang="en-US" sz="1920" b="1" dirty="0">
                  <a:solidFill>
                    <a:schemeClr val="tx2"/>
                  </a:solidFill>
                  <a:latin typeface="Arial" pitchFamily="34" charset="0"/>
                  <a:cs typeface="Arial" pitchFamily="34" charset="0"/>
                </a:rPr>
                <a:t>Home Run (Centralized with splitters in the CO)</a:t>
              </a:r>
              <a:br>
                <a:rPr lang="en-US" sz="1920" b="1" dirty="0">
                  <a:solidFill>
                    <a:schemeClr val="tx2"/>
                  </a:solidFill>
                  <a:latin typeface="Arial" pitchFamily="34" charset="0"/>
                  <a:cs typeface="Arial" pitchFamily="34" charset="0"/>
                </a:rPr>
              </a:br>
              <a:endParaRPr lang="en-US" sz="1920" b="1" dirty="0">
                <a:solidFill>
                  <a:schemeClr val="tx2"/>
                </a:solidFill>
                <a:latin typeface="Arial" pitchFamily="34" charset="0"/>
                <a:cs typeface="Arial" pitchFamily="34" charset="0"/>
              </a:endParaRPr>
            </a:p>
          </p:txBody>
        </p:sp>
        <p:sp>
          <p:nvSpPr>
            <p:cNvPr id="800780" name="AutoShape 12"/>
            <p:cNvSpPr>
              <a:spLocks noChangeArrowheads="1"/>
            </p:cNvSpPr>
            <p:nvPr/>
          </p:nvSpPr>
          <p:spPr bwMode="auto">
            <a:xfrm>
              <a:off x="7747913" y="1534042"/>
              <a:ext cx="370205" cy="693708"/>
            </a:xfrm>
            <a:prstGeom prst="flowChartTerminator">
              <a:avLst/>
            </a:prstGeom>
            <a:solidFill>
              <a:schemeClr val="tx1"/>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22258" tIns="61129" rIns="122258" bIns="61129" anchor="ctr">
              <a:spAutoFit/>
            </a:bodyPr>
            <a:lstStyle/>
            <a:p>
              <a:endParaRPr lang="en-US" sz="2592">
                <a:latin typeface="Arial" pitchFamily="34" charset="0"/>
                <a:cs typeface="Arial" pitchFamily="34" charset="0"/>
              </a:endParaRPr>
            </a:p>
          </p:txBody>
        </p:sp>
        <p:sp>
          <p:nvSpPr>
            <p:cNvPr id="800781" name="Line 13"/>
            <p:cNvSpPr>
              <a:spLocks noChangeShapeType="1"/>
            </p:cNvSpPr>
            <p:nvPr/>
          </p:nvSpPr>
          <p:spPr bwMode="auto">
            <a:xfrm flipV="1">
              <a:off x="8001119" y="1579534"/>
              <a:ext cx="838200" cy="27347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2258" tIns="61129" rIns="122258" bIns="61129"/>
            <a:lstStyle/>
            <a:p>
              <a:endParaRPr lang="en-US" sz="2592">
                <a:latin typeface="Arial" pitchFamily="34" charset="0"/>
                <a:cs typeface="Arial" pitchFamily="34" charset="0"/>
              </a:endParaRPr>
            </a:p>
          </p:txBody>
        </p:sp>
        <p:sp>
          <p:nvSpPr>
            <p:cNvPr id="800782" name="Line 14"/>
            <p:cNvSpPr>
              <a:spLocks noChangeShapeType="1"/>
            </p:cNvSpPr>
            <p:nvPr/>
          </p:nvSpPr>
          <p:spPr bwMode="auto">
            <a:xfrm>
              <a:off x="7962702" y="1863802"/>
              <a:ext cx="1283494" cy="20330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2258" tIns="61129" rIns="122258" bIns="61129"/>
            <a:lstStyle/>
            <a:p>
              <a:endParaRPr lang="en-US" sz="2592">
                <a:latin typeface="Arial" pitchFamily="34" charset="0"/>
                <a:cs typeface="Arial" pitchFamily="34" charset="0"/>
              </a:endParaRPr>
            </a:p>
          </p:txBody>
        </p:sp>
        <p:sp>
          <p:nvSpPr>
            <p:cNvPr id="800783" name="Line 15"/>
            <p:cNvSpPr>
              <a:spLocks noChangeShapeType="1"/>
            </p:cNvSpPr>
            <p:nvPr/>
          </p:nvSpPr>
          <p:spPr bwMode="auto">
            <a:xfrm>
              <a:off x="7992388" y="1865602"/>
              <a:ext cx="1410970" cy="57933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2258" tIns="61129" rIns="122258" bIns="61129"/>
            <a:lstStyle/>
            <a:p>
              <a:endParaRPr lang="en-US" sz="2592">
                <a:latin typeface="Arial" pitchFamily="34" charset="0"/>
                <a:cs typeface="Arial" pitchFamily="34" charset="0"/>
              </a:endParaRPr>
            </a:p>
          </p:txBody>
        </p:sp>
        <p:pic>
          <p:nvPicPr>
            <p:cNvPr id="800784" name="Picture 16" descr="Houses-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512771" y="1095558"/>
              <a:ext cx="1498283" cy="1631844"/>
            </a:xfrm>
            <a:prstGeom prst="rect">
              <a:avLst/>
            </a:prstGeom>
            <a:noFill/>
            <a:extLst>
              <a:ext uri="{909E8E84-426E-40DD-AFC4-6F175D3DCCD1}">
                <a14:hiddenFill xmlns:a14="http://schemas.microsoft.com/office/drawing/2010/main">
                  <a:solidFill>
                    <a:srgbClr val="FFFFFF"/>
                  </a:solidFill>
                </a14:hiddenFill>
              </a:ext>
            </a:extLst>
          </p:spPr>
        </p:pic>
        <p:sp>
          <p:nvSpPr>
            <p:cNvPr id="800785" name="Line 17"/>
            <p:cNvSpPr>
              <a:spLocks noChangeShapeType="1"/>
            </p:cNvSpPr>
            <p:nvPr/>
          </p:nvSpPr>
          <p:spPr bwMode="auto">
            <a:xfrm flipV="1">
              <a:off x="1809749" y="1912380"/>
              <a:ext cx="5938163"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2258" tIns="61129" rIns="122258" bIns="61129"/>
            <a:lstStyle/>
            <a:p>
              <a:endParaRPr lang="en-US" sz="2592">
                <a:latin typeface="Arial" pitchFamily="34" charset="0"/>
                <a:cs typeface="Arial" pitchFamily="34" charset="0"/>
              </a:endParaRPr>
            </a:p>
          </p:txBody>
        </p:sp>
        <p:sp>
          <p:nvSpPr>
            <p:cNvPr id="800786" name="Line 18"/>
            <p:cNvSpPr>
              <a:spLocks noChangeShapeType="1"/>
            </p:cNvSpPr>
            <p:nvPr/>
          </p:nvSpPr>
          <p:spPr bwMode="auto">
            <a:xfrm>
              <a:off x="1809750" y="1790037"/>
              <a:ext cx="5964049"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2258" tIns="61129" rIns="122258" bIns="61129"/>
            <a:lstStyle/>
            <a:p>
              <a:endParaRPr lang="en-US" sz="2592">
                <a:latin typeface="Arial" pitchFamily="34" charset="0"/>
                <a:cs typeface="Arial" pitchFamily="34" charset="0"/>
              </a:endParaRPr>
            </a:p>
          </p:txBody>
        </p:sp>
        <p:sp>
          <p:nvSpPr>
            <p:cNvPr id="800787" name="Line 19"/>
            <p:cNvSpPr>
              <a:spLocks noChangeShapeType="1"/>
            </p:cNvSpPr>
            <p:nvPr/>
          </p:nvSpPr>
          <p:spPr bwMode="auto">
            <a:xfrm>
              <a:off x="1809750" y="1965455"/>
              <a:ext cx="5964050" cy="1169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2258" tIns="61129" rIns="122258" bIns="61129"/>
            <a:lstStyle/>
            <a:p>
              <a:endParaRPr lang="en-US" sz="2592">
                <a:latin typeface="Arial" pitchFamily="34" charset="0"/>
                <a:cs typeface="Arial" pitchFamily="34" charset="0"/>
              </a:endParaRPr>
            </a:p>
          </p:txBody>
        </p:sp>
        <p:sp>
          <p:nvSpPr>
            <p:cNvPr id="40" name="Text Box 55"/>
            <p:cNvSpPr txBox="1">
              <a:spLocks noChangeArrowheads="1"/>
            </p:cNvSpPr>
            <p:nvPr/>
          </p:nvSpPr>
          <p:spPr bwMode="auto">
            <a:xfrm>
              <a:off x="7422570" y="2153080"/>
              <a:ext cx="1091946" cy="350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11133" tIns="55566" rIns="111133" bIns="55566">
              <a:spAutoFit/>
            </a:bodyPr>
            <a:lstStyle>
              <a:lvl1pPr defTabSz="831850">
                <a:defRPr>
                  <a:solidFill>
                    <a:schemeClr val="tx1"/>
                  </a:solidFill>
                  <a:latin typeface="Arial" pitchFamily="34" charset="0"/>
                </a:defRPr>
              </a:lvl1pPr>
              <a:lvl2pPr marL="415925" defTabSz="831850">
                <a:defRPr>
                  <a:solidFill>
                    <a:schemeClr val="tx1"/>
                  </a:solidFill>
                  <a:latin typeface="Arial" pitchFamily="34" charset="0"/>
                </a:defRPr>
              </a:lvl2pPr>
              <a:lvl3pPr marL="831850" defTabSz="831850">
                <a:defRPr>
                  <a:solidFill>
                    <a:schemeClr val="tx1"/>
                  </a:solidFill>
                  <a:latin typeface="Arial" pitchFamily="34" charset="0"/>
                </a:defRPr>
              </a:lvl3pPr>
              <a:lvl4pPr marL="1246188" defTabSz="831850">
                <a:defRPr>
                  <a:solidFill>
                    <a:schemeClr val="tx1"/>
                  </a:solidFill>
                  <a:latin typeface="Arial" pitchFamily="34" charset="0"/>
                </a:defRPr>
              </a:lvl4pPr>
              <a:lvl5pPr marL="1662113" defTabSz="831850">
                <a:defRPr>
                  <a:solidFill>
                    <a:schemeClr val="tx1"/>
                  </a:solidFill>
                  <a:latin typeface="Arial" pitchFamily="34" charset="0"/>
                </a:defRPr>
              </a:lvl5pPr>
              <a:lvl6pPr marL="2119313" defTabSz="831850" fontAlgn="base">
                <a:spcBef>
                  <a:spcPct val="0"/>
                </a:spcBef>
                <a:spcAft>
                  <a:spcPct val="0"/>
                </a:spcAft>
                <a:defRPr>
                  <a:solidFill>
                    <a:schemeClr val="tx1"/>
                  </a:solidFill>
                  <a:latin typeface="Arial" pitchFamily="34" charset="0"/>
                </a:defRPr>
              </a:lvl6pPr>
              <a:lvl7pPr marL="2576513" defTabSz="831850" fontAlgn="base">
                <a:spcBef>
                  <a:spcPct val="0"/>
                </a:spcBef>
                <a:spcAft>
                  <a:spcPct val="0"/>
                </a:spcAft>
                <a:defRPr>
                  <a:solidFill>
                    <a:schemeClr val="tx1"/>
                  </a:solidFill>
                  <a:latin typeface="Arial" pitchFamily="34" charset="0"/>
                </a:defRPr>
              </a:lvl7pPr>
              <a:lvl8pPr marL="3033713" defTabSz="831850" fontAlgn="base">
                <a:spcBef>
                  <a:spcPct val="0"/>
                </a:spcBef>
                <a:spcAft>
                  <a:spcPct val="0"/>
                </a:spcAft>
                <a:defRPr>
                  <a:solidFill>
                    <a:schemeClr val="tx1"/>
                  </a:solidFill>
                  <a:latin typeface="Arial" pitchFamily="34" charset="0"/>
                </a:defRPr>
              </a:lvl8pPr>
              <a:lvl9pPr marL="3490913" defTabSz="831850" fontAlgn="base">
                <a:spcBef>
                  <a:spcPct val="0"/>
                </a:spcBef>
                <a:spcAft>
                  <a:spcPct val="0"/>
                </a:spcAft>
                <a:defRPr>
                  <a:solidFill>
                    <a:schemeClr val="tx1"/>
                  </a:solidFill>
                  <a:latin typeface="Arial" pitchFamily="34" charset="0"/>
                </a:defRPr>
              </a:lvl9pPr>
            </a:lstStyle>
            <a:p>
              <a:pPr eaLnBrk="0" hangingPunct="0">
                <a:spcBef>
                  <a:spcPct val="50000"/>
                </a:spcBef>
              </a:pPr>
              <a:r>
                <a:rPr lang="en-US" sz="1680" dirty="0">
                  <a:cs typeface="Arial" pitchFamily="34" charset="0"/>
                </a:rPr>
                <a:t>Closure</a:t>
              </a:r>
            </a:p>
          </p:txBody>
        </p:sp>
        <p:pic>
          <p:nvPicPr>
            <p:cNvPr id="3" name="Picture 2"/>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22640" y="1009998"/>
              <a:ext cx="2458659" cy="1968289"/>
            </a:xfrm>
            <a:prstGeom prst="rect">
              <a:avLst/>
            </a:prstGeom>
          </p:spPr>
        </p:pic>
      </p:grpSp>
      <p:sp>
        <p:nvSpPr>
          <p:cNvPr id="51" name="Slide Number Placeholder 2"/>
          <p:cNvSpPr>
            <a:spLocks noGrp="1"/>
          </p:cNvSpPr>
          <p:nvPr>
            <p:ph type="sldNum" sz="quarter" idx="4294967295"/>
          </p:nvPr>
        </p:nvSpPr>
        <p:spPr>
          <a:xfrm>
            <a:off x="8305800" y="6356350"/>
            <a:ext cx="381000" cy="365125"/>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rgbClr val="FFFFFF"/>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3B93ED8-0A28-144B-8090-401152FB9154}" type="slidenum">
              <a:rPr lang="en-US" smtClean="0"/>
              <a:pPr/>
              <a:t>39</a:t>
            </a:fld>
            <a:endParaRPr lang="en-US" dirty="0"/>
          </a:p>
        </p:txBody>
      </p:sp>
    </p:spTree>
    <p:extLst>
      <p:ext uri="{BB962C8B-B14F-4D97-AF65-F5344CB8AC3E}">
        <p14:creationId xmlns:p14="http://schemas.microsoft.com/office/powerpoint/2010/main" val="287980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10D781C2-B030-4491-9618-94CFEF24C063}"/>
              </a:ext>
            </a:extLst>
          </p:cNvPr>
          <p:cNvSpPr txBox="1">
            <a:spLocks/>
          </p:cNvSpPr>
          <p:nvPr/>
        </p:nvSpPr>
        <p:spPr>
          <a:xfrm>
            <a:off x="2069484" y="275219"/>
            <a:ext cx="6016425" cy="535126"/>
          </a:xfrm>
          <a:prstGeom prst="rect">
            <a:avLst/>
          </a:prstGeom>
        </p:spPr>
        <p:txBody>
          <a:bodyPr>
            <a:no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r>
              <a:rPr lang="en-US" sz="3840" dirty="0"/>
              <a:t>Why fiber in a pandemic?</a:t>
            </a:r>
          </a:p>
        </p:txBody>
      </p:sp>
      <p:sp>
        <p:nvSpPr>
          <p:cNvPr id="4" name="Content Placeholder 3">
            <a:extLst>
              <a:ext uri="{FF2B5EF4-FFF2-40B4-BE49-F238E27FC236}">
                <a16:creationId xmlns:a16="http://schemas.microsoft.com/office/drawing/2014/main" id="{07BE2277-C7FD-4116-A11E-9A0AB8681735}"/>
              </a:ext>
            </a:extLst>
          </p:cNvPr>
          <p:cNvSpPr>
            <a:spLocks noGrp="1"/>
          </p:cNvSpPr>
          <p:nvPr>
            <p:ph idx="1"/>
          </p:nvPr>
        </p:nvSpPr>
        <p:spPr>
          <a:xfrm>
            <a:off x="518110" y="2352945"/>
            <a:ext cx="10363249" cy="3523710"/>
          </a:xfrm>
        </p:spPr>
        <p:txBody>
          <a:bodyPr>
            <a:noAutofit/>
          </a:bodyPr>
          <a:lstStyle/>
          <a:p>
            <a:pPr>
              <a:buFont typeface="Arial" panose="020B0604020202020204" pitchFamily="34" charset="0"/>
              <a:buChar char="•"/>
            </a:pPr>
            <a:r>
              <a:rPr lang="en-US" dirty="0">
                <a:latin typeface="+mj-lt"/>
              </a:rPr>
              <a:t>Flexibility</a:t>
            </a:r>
          </a:p>
          <a:p>
            <a:pPr>
              <a:buFont typeface="Arial" panose="020B0604020202020204" pitchFamily="34" charset="0"/>
              <a:buChar char="•"/>
            </a:pPr>
            <a:r>
              <a:rPr lang="en-US" dirty="0">
                <a:latin typeface="+mj-lt"/>
              </a:rPr>
              <a:t>Fiber enables fast deployment of wired or wireless services</a:t>
            </a:r>
          </a:p>
          <a:p>
            <a:pPr lvl="1">
              <a:buFont typeface="Arial" panose="020B0604020202020204" pitchFamily="34" charset="0"/>
              <a:buChar char="•"/>
            </a:pPr>
            <a:r>
              <a:rPr lang="en-US" sz="3360" dirty="0">
                <a:latin typeface="+mj-lt"/>
              </a:rPr>
              <a:t>Underserved areas</a:t>
            </a:r>
          </a:p>
          <a:p>
            <a:pPr lvl="1">
              <a:buFont typeface="Arial" panose="020B0604020202020204" pitchFamily="34" charset="0"/>
              <a:buChar char="•"/>
            </a:pPr>
            <a:r>
              <a:rPr lang="en-US" sz="3360" dirty="0">
                <a:latin typeface="+mj-lt"/>
              </a:rPr>
              <a:t>Medical clinics</a:t>
            </a:r>
          </a:p>
          <a:p>
            <a:pPr>
              <a:buFont typeface="Arial" panose="020B0604020202020204" pitchFamily="34" charset="0"/>
              <a:buChar char="•"/>
            </a:pPr>
            <a:r>
              <a:rPr lang="en-US" dirty="0">
                <a:latin typeface="+mj-lt"/>
              </a:rPr>
              <a:t>No fiber, limited service</a:t>
            </a:r>
          </a:p>
          <a:p>
            <a:pPr marL="0" indent="0">
              <a:buNone/>
            </a:pPr>
            <a:endParaRPr lang="en-US" sz="4000" dirty="0"/>
          </a:p>
        </p:txBody>
      </p:sp>
      <p:pic>
        <p:nvPicPr>
          <p:cNvPr id="5" name="Picture 4">
            <a:extLst>
              <a:ext uri="{FF2B5EF4-FFF2-40B4-BE49-F238E27FC236}">
                <a16:creationId xmlns:a16="http://schemas.microsoft.com/office/drawing/2014/main" id="{22F47DB2-64EF-473C-935E-D4AA72F8751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235692" y="1505490"/>
            <a:ext cx="2693718" cy="5561520"/>
          </a:xfrm>
          <a:prstGeom prst="rect">
            <a:avLst/>
          </a:prstGeom>
        </p:spPr>
      </p:pic>
    </p:spTree>
    <p:extLst>
      <p:ext uri="{BB962C8B-B14F-4D97-AF65-F5344CB8AC3E}">
        <p14:creationId xmlns:p14="http://schemas.microsoft.com/office/powerpoint/2010/main" val="1606291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1828800" y="6913287"/>
            <a:ext cx="9601200" cy="424732"/>
          </a:xfrm>
          <a:prstGeom prst="rect">
            <a:avLst/>
          </a:prstGeom>
          <a:solidFill>
            <a:schemeClr val="bg1"/>
          </a:solidFill>
          <a:ln>
            <a:noFill/>
          </a:ln>
          <a:extLst>
            <a:ext uri="{91240B29-F687-4F45-9708-019B960494DF}">
              <a14:hiddenLine xmlns:a14="http://schemas.microsoft.com/office/drawing/2010/main" w="3175">
                <a:solidFill>
                  <a:srgbClr val="000000"/>
                </a:solidFill>
                <a:miter lim="800000"/>
                <a:headEnd/>
                <a:tailEnd/>
              </a14:hiddenLine>
            </a:ext>
          </a:extLst>
        </p:spPr>
        <p:txBody>
          <a:bodyPr anchor="ctr">
            <a:spAutoFit/>
          </a:bodyPr>
          <a:lstStyle/>
          <a:p>
            <a:endParaRPr lang="en-US"/>
          </a:p>
        </p:txBody>
      </p:sp>
      <p:sp>
        <p:nvSpPr>
          <p:cNvPr id="25603" name="Line 3"/>
          <p:cNvSpPr>
            <a:spLocks noChangeShapeType="1"/>
          </p:cNvSpPr>
          <p:nvPr/>
        </p:nvSpPr>
        <p:spPr bwMode="auto">
          <a:xfrm>
            <a:off x="2651760" y="1343026"/>
            <a:ext cx="334" cy="517778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592"/>
          </a:p>
        </p:txBody>
      </p:sp>
      <p:sp>
        <p:nvSpPr>
          <p:cNvPr id="25604" name="Line 4"/>
          <p:cNvSpPr>
            <a:spLocks noChangeShapeType="1"/>
          </p:cNvSpPr>
          <p:nvPr/>
        </p:nvSpPr>
        <p:spPr bwMode="auto">
          <a:xfrm>
            <a:off x="2652094" y="6520814"/>
            <a:ext cx="905256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592"/>
          </a:p>
        </p:txBody>
      </p:sp>
      <p:sp>
        <p:nvSpPr>
          <p:cNvPr id="25605" name="Text Box 5"/>
          <p:cNvSpPr txBox="1">
            <a:spLocks noChangeArrowheads="1"/>
          </p:cNvSpPr>
          <p:nvPr/>
        </p:nvSpPr>
        <p:spPr bwMode="auto">
          <a:xfrm>
            <a:off x="3123010" y="6460236"/>
            <a:ext cx="8503920"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50000"/>
              </a:spcBef>
              <a:spcAft>
                <a:spcPct val="0"/>
              </a:spcAft>
              <a:defRPr sz="2000">
                <a:solidFill>
                  <a:schemeClr val="tx1"/>
                </a:solidFill>
                <a:latin typeface="Arial" charset="0"/>
              </a:defRPr>
            </a:lvl6pPr>
            <a:lvl7pPr marL="2971800" indent="-228600" eaLnBrk="0" fontAlgn="base" hangingPunct="0">
              <a:spcBef>
                <a:spcPct val="50000"/>
              </a:spcBef>
              <a:spcAft>
                <a:spcPct val="0"/>
              </a:spcAft>
              <a:defRPr sz="2000">
                <a:solidFill>
                  <a:schemeClr val="tx1"/>
                </a:solidFill>
                <a:latin typeface="Arial" charset="0"/>
              </a:defRPr>
            </a:lvl7pPr>
            <a:lvl8pPr marL="3429000" indent="-228600" eaLnBrk="0" fontAlgn="base" hangingPunct="0">
              <a:spcBef>
                <a:spcPct val="50000"/>
              </a:spcBef>
              <a:spcAft>
                <a:spcPct val="0"/>
              </a:spcAft>
              <a:defRPr sz="2000">
                <a:solidFill>
                  <a:schemeClr val="tx1"/>
                </a:solidFill>
                <a:latin typeface="Arial" charset="0"/>
              </a:defRPr>
            </a:lvl8pPr>
            <a:lvl9pPr marL="3886200" indent="-228600" eaLnBrk="0" fontAlgn="base" hangingPunct="0">
              <a:spcBef>
                <a:spcPct val="50000"/>
              </a:spcBef>
              <a:spcAft>
                <a:spcPct val="0"/>
              </a:spcAft>
              <a:defRPr sz="2000">
                <a:solidFill>
                  <a:schemeClr val="tx1"/>
                </a:solidFill>
                <a:latin typeface="Arial" charset="0"/>
              </a:defRPr>
            </a:lvl9pPr>
          </a:lstStyle>
          <a:p>
            <a:pPr algn="ctr"/>
            <a:r>
              <a:rPr lang="en-US" sz="2160" b="1" dirty="0"/>
              <a:t>Take Rate % after 18 months</a:t>
            </a:r>
          </a:p>
        </p:txBody>
      </p:sp>
      <p:sp>
        <p:nvSpPr>
          <p:cNvPr id="25606" name="Text Box 6"/>
          <p:cNvSpPr txBox="1">
            <a:spLocks noChangeArrowheads="1"/>
          </p:cNvSpPr>
          <p:nvPr/>
        </p:nvSpPr>
        <p:spPr bwMode="auto">
          <a:xfrm>
            <a:off x="2651760" y="6908650"/>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50000"/>
              </a:spcBef>
              <a:spcAft>
                <a:spcPct val="0"/>
              </a:spcAft>
              <a:defRPr sz="2000">
                <a:solidFill>
                  <a:schemeClr val="tx1"/>
                </a:solidFill>
                <a:latin typeface="Arial" charset="0"/>
              </a:defRPr>
            </a:lvl6pPr>
            <a:lvl7pPr marL="2971800" indent="-228600" eaLnBrk="0" fontAlgn="base" hangingPunct="0">
              <a:spcBef>
                <a:spcPct val="50000"/>
              </a:spcBef>
              <a:spcAft>
                <a:spcPct val="0"/>
              </a:spcAft>
              <a:defRPr sz="2000">
                <a:solidFill>
                  <a:schemeClr val="tx1"/>
                </a:solidFill>
                <a:latin typeface="Arial" charset="0"/>
              </a:defRPr>
            </a:lvl7pPr>
            <a:lvl8pPr marL="3429000" indent="-228600" eaLnBrk="0" fontAlgn="base" hangingPunct="0">
              <a:spcBef>
                <a:spcPct val="50000"/>
              </a:spcBef>
              <a:spcAft>
                <a:spcPct val="0"/>
              </a:spcAft>
              <a:defRPr sz="2000">
                <a:solidFill>
                  <a:schemeClr val="tx1"/>
                </a:solidFill>
                <a:latin typeface="Arial" charset="0"/>
              </a:defRPr>
            </a:lvl8pPr>
            <a:lvl9pPr marL="3886200" indent="-228600" eaLnBrk="0" fontAlgn="base" hangingPunct="0">
              <a:spcBef>
                <a:spcPct val="50000"/>
              </a:spcBef>
              <a:spcAft>
                <a:spcPct val="0"/>
              </a:spcAft>
              <a:defRPr sz="2000">
                <a:solidFill>
                  <a:schemeClr val="tx1"/>
                </a:solidFill>
                <a:latin typeface="Arial" charset="0"/>
              </a:defRPr>
            </a:lvl9pPr>
          </a:lstStyle>
          <a:p>
            <a:r>
              <a:rPr lang="en-US" sz="2400" b="1" dirty="0"/>
              <a:t>80        70           60          50           40          30           20          10    </a:t>
            </a:r>
          </a:p>
        </p:txBody>
      </p:sp>
      <p:sp>
        <p:nvSpPr>
          <p:cNvPr id="25607" name="Text Box 7"/>
          <p:cNvSpPr txBox="1">
            <a:spLocks noChangeArrowheads="1"/>
          </p:cNvSpPr>
          <p:nvPr/>
        </p:nvSpPr>
        <p:spPr bwMode="auto">
          <a:xfrm rot="-5400000">
            <a:off x="-42862" y="3958263"/>
            <a:ext cx="466344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50000"/>
              </a:spcBef>
              <a:spcAft>
                <a:spcPct val="0"/>
              </a:spcAft>
              <a:defRPr sz="2000">
                <a:solidFill>
                  <a:schemeClr val="tx1"/>
                </a:solidFill>
                <a:latin typeface="Arial" charset="0"/>
              </a:defRPr>
            </a:lvl6pPr>
            <a:lvl7pPr marL="2971800" indent="-228600" eaLnBrk="0" fontAlgn="base" hangingPunct="0">
              <a:spcBef>
                <a:spcPct val="50000"/>
              </a:spcBef>
              <a:spcAft>
                <a:spcPct val="0"/>
              </a:spcAft>
              <a:defRPr sz="2000">
                <a:solidFill>
                  <a:schemeClr val="tx1"/>
                </a:solidFill>
                <a:latin typeface="Arial" charset="0"/>
              </a:defRPr>
            </a:lvl7pPr>
            <a:lvl8pPr marL="3429000" indent="-228600" eaLnBrk="0" fontAlgn="base" hangingPunct="0">
              <a:spcBef>
                <a:spcPct val="50000"/>
              </a:spcBef>
              <a:spcAft>
                <a:spcPct val="0"/>
              </a:spcAft>
              <a:defRPr sz="2000">
                <a:solidFill>
                  <a:schemeClr val="tx1"/>
                </a:solidFill>
                <a:latin typeface="Arial" charset="0"/>
              </a:defRPr>
            </a:lvl8pPr>
            <a:lvl9pPr marL="3886200" indent="-228600" eaLnBrk="0" fontAlgn="base" hangingPunct="0">
              <a:spcBef>
                <a:spcPct val="50000"/>
              </a:spcBef>
              <a:spcAft>
                <a:spcPct val="0"/>
              </a:spcAft>
              <a:defRPr sz="2000">
                <a:solidFill>
                  <a:schemeClr val="tx1"/>
                </a:solidFill>
                <a:latin typeface="Arial" charset="0"/>
              </a:defRPr>
            </a:lvl9pPr>
          </a:lstStyle>
          <a:p>
            <a:pPr algn="ctr"/>
            <a:r>
              <a:rPr lang="en-US" sz="2400" b="1" dirty="0"/>
              <a:t>Housing Density</a:t>
            </a:r>
          </a:p>
        </p:txBody>
      </p:sp>
      <p:sp>
        <p:nvSpPr>
          <p:cNvPr id="25608" name="Text Box 8"/>
          <p:cNvSpPr txBox="1">
            <a:spLocks noChangeArrowheads="1"/>
          </p:cNvSpPr>
          <p:nvPr/>
        </p:nvSpPr>
        <p:spPr bwMode="auto">
          <a:xfrm>
            <a:off x="1737360" y="1343026"/>
            <a:ext cx="1188720"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50000"/>
              </a:spcBef>
              <a:spcAft>
                <a:spcPct val="0"/>
              </a:spcAft>
              <a:defRPr sz="2000">
                <a:solidFill>
                  <a:schemeClr val="tx1"/>
                </a:solidFill>
                <a:latin typeface="Arial" charset="0"/>
              </a:defRPr>
            </a:lvl6pPr>
            <a:lvl7pPr marL="2971800" indent="-228600" eaLnBrk="0" fontAlgn="base" hangingPunct="0">
              <a:spcBef>
                <a:spcPct val="50000"/>
              </a:spcBef>
              <a:spcAft>
                <a:spcPct val="0"/>
              </a:spcAft>
              <a:defRPr sz="2000">
                <a:solidFill>
                  <a:schemeClr val="tx1"/>
                </a:solidFill>
                <a:latin typeface="Arial" charset="0"/>
              </a:defRPr>
            </a:lvl7pPr>
            <a:lvl8pPr marL="3429000" indent="-228600" eaLnBrk="0" fontAlgn="base" hangingPunct="0">
              <a:spcBef>
                <a:spcPct val="50000"/>
              </a:spcBef>
              <a:spcAft>
                <a:spcPct val="0"/>
              </a:spcAft>
              <a:defRPr sz="2000">
                <a:solidFill>
                  <a:schemeClr val="tx1"/>
                </a:solidFill>
                <a:latin typeface="Arial" charset="0"/>
              </a:defRPr>
            </a:lvl8pPr>
            <a:lvl9pPr marL="3886200" indent="-228600" eaLnBrk="0" fontAlgn="base" hangingPunct="0">
              <a:spcBef>
                <a:spcPct val="50000"/>
              </a:spcBef>
              <a:spcAft>
                <a:spcPct val="0"/>
              </a:spcAft>
              <a:defRPr sz="2000">
                <a:solidFill>
                  <a:schemeClr val="tx1"/>
                </a:solidFill>
                <a:latin typeface="Arial" charset="0"/>
              </a:defRPr>
            </a:lvl9pPr>
          </a:lstStyle>
          <a:p>
            <a:r>
              <a:rPr lang="en-US" sz="2160" b="1" dirty="0"/>
              <a:t>High</a:t>
            </a:r>
          </a:p>
        </p:txBody>
      </p:sp>
      <p:sp>
        <p:nvSpPr>
          <p:cNvPr id="25609" name="Text Box 9"/>
          <p:cNvSpPr txBox="1">
            <a:spLocks noChangeArrowheads="1"/>
          </p:cNvSpPr>
          <p:nvPr/>
        </p:nvSpPr>
        <p:spPr bwMode="auto">
          <a:xfrm>
            <a:off x="1737360" y="6299187"/>
            <a:ext cx="1005840"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50000"/>
              </a:spcBef>
              <a:spcAft>
                <a:spcPct val="0"/>
              </a:spcAft>
              <a:defRPr sz="2000">
                <a:solidFill>
                  <a:schemeClr val="tx1"/>
                </a:solidFill>
                <a:latin typeface="Arial" charset="0"/>
              </a:defRPr>
            </a:lvl6pPr>
            <a:lvl7pPr marL="2971800" indent="-228600" eaLnBrk="0" fontAlgn="base" hangingPunct="0">
              <a:spcBef>
                <a:spcPct val="50000"/>
              </a:spcBef>
              <a:spcAft>
                <a:spcPct val="0"/>
              </a:spcAft>
              <a:defRPr sz="2000">
                <a:solidFill>
                  <a:schemeClr val="tx1"/>
                </a:solidFill>
                <a:latin typeface="Arial" charset="0"/>
              </a:defRPr>
            </a:lvl7pPr>
            <a:lvl8pPr marL="3429000" indent="-228600" eaLnBrk="0" fontAlgn="base" hangingPunct="0">
              <a:spcBef>
                <a:spcPct val="50000"/>
              </a:spcBef>
              <a:spcAft>
                <a:spcPct val="0"/>
              </a:spcAft>
              <a:defRPr sz="2000">
                <a:solidFill>
                  <a:schemeClr val="tx1"/>
                </a:solidFill>
                <a:latin typeface="Arial" charset="0"/>
              </a:defRPr>
            </a:lvl8pPr>
            <a:lvl9pPr marL="3886200" indent="-228600" eaLnBrk="0" fontAlgn="base" hangingPunct="0">
              <a:spcBef>
                <a:spcPct val="50000"/>
              </a:spcBef>
              <a:spcAft>
                <a:spcPct val="0"/>
              </a:spcAft>
              <a:defRPr sz="2000">
                <a:solidFill>
                  <a:schemeClr val="tx1"/>
                </a:solidFill>
                <a:latin typeface="Arial" charset="0"/>
              </a:defRPr>
            </a:lvl9pPr>
          </a:lstStyle>
          <a:p>
            <a:r>
              <a:rPr lang="en-US" sz="2160" b="1" dirty="0"/>
              <a:t>Low</a:t>
            </a:r>
          </a:p>
        </p:txBody>
      </p:sp>
      <p:sp>
        <p:nvSpPr>
          <p:cNvPr id="25610" name="Rectangle 10"/>
          <p:cNvSpPr>
            <a:spLocks noChangeArrowheads="1"/>
          </p:cNvSpPr>
          <p:nvPr/>
        </p:nvSpPr>
        <p:spPr bwMode="auto">
          <a:xfrm>
            <a:off x="2651760" y="1251586"/>
            <a:ext cx="6230983" cy="5269229"/>
          </a:xfrm>
          <a:prstGeom prst="rect">
            <a:avLst/>
          </a:prstGeom>
          <a:solidFill>
            <a:srgbClr val="3399FF">
              <a:alpha val="50195"/>
            </a:srgbClr>
          </a:solidFill>
          <a:ln w="9525">
            <a:solidFill>
              <a:schemeClr val="tx1"/>
            </a:solidFill>
            <a:miter lim="800000"/>
            <a:headEnd/>
            <a:tailEnd/>
          </a:ln>
        </p:spPr>
        <p:txBody>
          <a:bodyPr wrap="none" anchor="ctr"/>
          <a:lstStyle/>
          <a:p>
            <a:pPr algn="ctr"/>
            <a:endParaRPr lang="en-US" sz="1920" b="1" i="1" dirty="0">
              <a:solidFill>
                <a:srgbClr val="FF0000"/>
              </a:solidFill>
            </a:endParaRPr>
          </a:p>
        </p:txBody>
      </p:sp>
      <p:sp>
        <p:nvSpPr>
          <p:cNvPr id="25611" name="Rectangle 11"/>
          <p:cNvSpPr>
            <a:spLocks noChangeArrowheads="1"/>
          </p:cNvSpPr>
          <p:nvPr/>
        </p:nvSpPr>
        <p:spPr bwMode="auto">
          <a:xfrm>
            <a:off x="7720965" y="1251586"/>
            <a:ext cx="3983689" cy="3823334"/>
          </a:xfrm>
          <a:prstGeom prst="rect">
            <a:avLst/>
          </a:prstGeom>
          <a:solidFill>
            <a:srgbClr val="FFFF00">
              <a:alpha val="50195"/>
            </a:srgbClr>
          </a:solidFill>
          <a:ln w="9525">
            <a:solidFill>
              <a:schemeClr val="tx1"/>
            </a:solidFill>
            <a:miter lim="800000"/>
            <a:headEnd/>
            <a:tailEnd/>
          </a:ln>
        </p:spPr>
        <p:txBody>
          <a:bodyPr wrap="none" anchor="ctr"/>
          <a:lstStyle/>
          <a:p>
            <a:endParaRPr lang="en-US" sz="2592"/>
          </a:p>
        </p:txBody>
      </p:sp>
      <p:sp>
        <p:nvSpPr>
          <p:cNvPr id="25612" name="Text Box 12"/>
          <p:cNvSpPr txBox="1">
            <a:spLocks noChangeArrowheads="1"/>
          </p:cNvSpPr>
          <p:nvPr/>
        </p:nvSpPr>
        <p:spPr bwMode="auto">
          <a:xfrm>
            <a:off x="7360920" y="1750611"/>
            <a:ext cx="4160520"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50000"/>
              </a:spcBef>
              <a:spcAft>
                <a:spcPct val="0"/>
              </a:spcAft>
              <a:defRPr sz="2000">
                <a:solidFill>
                  <a:schemeClr val="tx1"/>
                </a:solidFill>
                <a:latin typeface="Arial" charset="0"/>
              </a:defRPr>
            </a:lvl6pPr>
            <a:lvl7pPr marL="2971800" indent="-228600" eaLnBrk="0" fontAlgn="base" hangingPunct="0">
              <a:spcBef>
                <a:spcPct val="50000"/>
              </a:spcBef>
              <a:spcAft>
                <a:spcPct val="0"/>
              </a:spcAft>
              <a:defRPr sz="2000">
                <a:solidFill>
                  <a:schemeClr val="tx1"/>
                </a:solidFill>
                <a:latin typeface="Arial" charset="0"/>
              </a:defRPr>
            </a:lvl7pPr>
            <a:lvl8pPr marL="3429000" indent="-228600" eaLnBrk="0" fontAlgn="base" hangingPunct="0">
              <a:spcBef>
                <a:spcPct val="50000"/>
              </a:spcBef>
              <a:spcAft>
                <a:spcPct val="0"/>
              </a:spcAft>
              <a:defRPr sz="2000">
                <a:solidFill>
                  <a:schemeClr val="tx1"/>
                </a:solidFill>
                <a:latin typeface="Arial" charset="0"/>
              </a:defRPr>
            </a:lvl8pPr>
            <a:lvl9pPr marL="3886200" indent="-228600" eaLnBrk="0" fontAlgn="base" hangingPunct="0">
              <a:spcBef>
                <a:spcPct val="50000"/>
              </a:spcBef>
              <a:spcAft>
                <a:spcPct val="0"/>
              </a:spcAft>
              <a:defRPr sz="2000">
                <a:solidFill>
                  <a:schemeClr val="tx1"/>
                </a:solidFill>
                <a:latin typeface="Arial" charset="0"/>
              </a:defRPr>
            </a:lvl9pPr>
          </a:lstStyle>
          <a:p>
            <a:pPr algn="ctr"/>
            <a:r>
              <a:rPr lang="en-US" sz="2160" b="1" dirty="0"/>
              <a:t>FDH CENTRALIZED Splitters – 144 – 432 Home Area </a:t>
            </a:r>
          </a:p>
        </p:txBody>
      </p:sp>
      <p:sp>
        <p:nvSpPr>
          <p:cNvPr id="25613" name="Text Box 13"/>
          <p:cNvSpPr txBox="1">
            <a:spLocks noChangeArrowheads="1"/>
          </p:cNvSpPr>
          <p:nvPr/>
        </p:nvSpPr>
        <p:spPr bwMode="auto">
          <a:xfrm>
            <a:off x="2834640" y="1823086"/>
            <a:ext cx="4114800" cy="1421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50000"/>
              </a:spcBef>
              <a:spcAft>
                <a:spcPct val="0"/>
              </a:spcAft>
              <a:defRPr sz="2000">
                <a:solidFill>
                  <a:schemeClr val="tx1"/>
                </a:solidFill>
                <a:latin typeface="Arial" charset="0"/>
              </a:defRPr>
            </a:lvl6pPr>
            <a:lvl7pPr marL="2971800" indent="-228600" eaLnBrk="0" fontAlgn="base" hangingPunct="0">
              <a:spcBef>
                <a:spcPct val="50000"/>
              </a:spcBef>
              <a:spcAft>
                <a:spcPct val="0"/>
              </a:spcAft>
              <a:defRPr sz="2000">
                <a:solidFill>
                  <a:schemeClr val="tx1"/>
                </a:solidFill>
                <a:latin typeface="Arial" charset="0"/>
              </a:defRPr>
            </a:lvl7pPr>
            <a:lvl8pPr marL="3429000" indent="-228600" eaLnBrk="0" fontAlgn="base" hangingPunct="0">
              <a:spcBef>
                <a:spcPct val="50000"/>
              </a:spcBef>
              <a:spcAft>
                <a:spcPct val="0"/>
              </a:spcAft>
              <a:defRPr sz="2000">
                <a:solidFill>
                  <a:schemeClr val="tx1"/>
                </a:solidFill>
                <a:latin typeface="Arial" charset="0"/>
              </a:defRPr>
            </a:lvl8pPr>
            <a:lvl9pPr marL="3886200" indent="-228600" eaLnBrk="0" fontAlgn="base" hangingPunct="0">
              <a:spcBef>
                <a:spcPct val="50000"/>
              </a:spcBef>
              <a:spcAft>
                <a:spcPct val="0"/>
              </a:spcAft>
              <a:defRPr sz="2000">
                <a:solidFill>
                  <a:schemeClr val="tx1"/>
                </a:solidFill>
                <a:latin typeface="Arial" charset="0"/>
              </a:defRPr>
            </a:lvl9pPr>
          </a:lstStyle>
          <a:p>
            <a:pPr algn="ctr"/>
            <a:r>
              <a:rPr lang="en-US" sz="2160" b="1" dirty="0"/>
              <a:t>Distributed Splitting</a:t>
            </a:r>
          </a:p>
          <a:p>
            <a:pPr algn="ctr"/>
            <a:endParaRPr lang="en-US" sz="2160" b="1" dirty="0"/>
          </a:p>
          <a:p>
            <a:pPr algn="ctr"/>
            <a:r>
              <a:rPr lang="en-US" sz="2160" b="1" dirty="0"/>
              <a:t>1:32 in terminal fusion spliced serving 32 home area</a:t>
            </a:r>
          </a:p>
        </p:txBody>
      </p:sp>
      <p:sp>
        <p:nvSpPr>
          <p:cNvPr id="25614" name="Text Box 14"/>
          <p:cNvSpPr txBox="1">
            <a:spLocks noChangeArrowheads="1"/>
          </p:cNvSpPr>
          <p:nvPr/>
        </p:nvSpPr>
        <p:spPr bwMode="auto">
          <a:xfrm rot="-5400000">
            <a:off x="10459041" y="3885874"/>
            <a:ext cx="35878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50000"/>
              </a:spcBef>
              <a:spcAft>
                <a:spcPct val="0"/>
              </a:spcAft>
              <a:defRPr sz="2000">
                <a:solidFill>
                  <a:schemeClr val="tx1"/>
                </a:solidFill>
                <a:latin typeface="Arial" charset="0"/>
              </a:defRPr>
            </a:lvl6pPr>
            <a:lvl7pPr marL="2971800" indent="-228600" eaLnBrk="0" fontAlgn="base" hangingPunct="0">
              <a:spcBef>
                <a:spcPct val="50000"/>
              </a:spcBef>
              <a:spcAft>
                <a:spcPct val="0"/>
              </a:spcAft>
              <a:defRPr sz="2000">
                <a:solidFill>
                  <a:schemeClr val="tx1"/>
                </a:solidFill>
                <a:latin typeface="Arial" charset="0"/>
              </a:defRPr>
            </a:lvl7pPr>
            <a:lvl8pPr marL="3429000" indent="-228600" eaLnBrk="0" fontAlgn="base" hangingPunct="0">
              <a:spcBef>
                <a:spcPct val="50000"/>
              </a:spcBef>
              <a:spcAft>
                <a:spcPct val="0"/>
              </a:spcAft>
              <a:defRPr sz="2000">
                <a:solidFill>
                  <a:schemeClr val="tx1"/>
                </a:solidFill>
                <a:latin typeface="Arial" charset="0"/>
              </a:defRPr>
            </a:lvl8pPr>
            <a:lvl9pPr marL="3886200" indent="-228600" eaLnBrk="0" fontAlgn="base" hangingPunct="0">
              <a:spcBef>
                <a:spcPct val="50000"/>
              </a:spcBef>
              <a:spcAft>
                <a:spcPct val="0"/>
              </a:spcAft>
              <a:defRPr sz="2000">
                <a:solidFill>
                  <a:schemeClr val="tx1"/>
                </a:solidFill>
                <a:latin typeface="Arial" charset="0"/>
              </a:defRPr>
            </a:lvl9pPr>
          </a:lstStyle>
          <a:p>
            <a:r>
              <a:rPr lang="en-US" sz="2400" b="1" dirty="0"/>
              <a:t>Distance from </a:t>
            </a:r>
            <a:r>
              <a:rPr lang="en-US" sz="2400" b="1" dirty="0" err="1"/>
              <a:t>headend</a:t>
            </a:r>
            <a:endParaRPr lang="en-US" sz="2400" b="1" dirty="0"/>
          </a:p>
        </p:txBody>
      </p:sp>
      <p:sp>
        <p:nvSpPr>
          <p:cNvPr id="25615" name="Text Box 15"/>
          <p:cNvSpPr txBox="1">
            <a:spLocks noChangeArrowheads="1"/>
          </p:cNvSpPr>
          <p:nvPr/>
        </p:nvSpPr>
        <p:spPr bwMode="auto">
          <a:xfrm>
            <a:off x="3657601" y="7103746"/>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50000"/>
              </a:spcBef>
              <a:spcAft>
                <a:spcPct val="0"/>
              </a:spcAft>
              <a:defRPr sz="2000">
                <a:solidFill>
                  <a:schemeClr val="tx1"/>
                </a:solidFill>
                <a:latin typeface="Arial" charset="0"/>
              </a:defRPr>
            </a:lvl6pPr>
            <a:lvl7pPr marL="2971800" indent="-228600" eaLnBrk="0" fontAlgn="base" hangingPunct="0">
              <a:spcBef>
                <a:spcPct val="50000"/>
              </a:spcBef>
              <a:spcAft>
                <a:spcPct val="0"/>
              </a:spcAft>
              <a:defRPr sz="2000">
                <a:solidFill>
                  <a:schemeClr val="tx1"/>
                </a:solidFill>
                <a:latin typeface="Arial" charset="0"/>
              </a:defRPr>
            </a:lvl7pPr>
            <a:lvl8pPr marL="3429000" indent="-228600" eaLnBrk="0" fontAlgn="base" hangingPunct="0">
              <a:spcBef>
                <a:spcPct val="50000"/>
              </a:spcBef>
              <a:spcAft>
                <a:spcPct val="0"/>
              </a:spcAft>
              <a:defRPr sz="2000">
                <a:solidFill>
                  <a:schemeClr val="tx1"/>
                </a:solidFill>
                <a:latin typeface="Arial" charset="0"/>
              </a:defRPr>
            </a:lvl8pPr>
            <a:lvl9pPr marL="3886200" indent="-228600" eaLnBrk="0" fontAlgn="base" hangingPunct="0">
              <a:spcBef>
                <a:spcPct val="50000"/>
              </a:spcBef>
              <a:spcAft>
                <a:spcPct val="0"/>
              </a:spcAft>
              <a:defRPr sz="2000">
                <a:solidFill>
                  <a:schemeClr val="tx1"/>
                </a:solidFill>
                <a:latin typeface="Arial" charset="0"/>
              </a:defRPr>
            </a:lvl9pPr>
          </a:lstStyle>
          <a:p>
            <a:endParaRPr lang="en-US" sz="2400"/>
          </a:p>
        </p:txBody>
      </p:sp>
      <p:sp>
        <p:nvSpPr>
          <p:cNvPr id="25616" name="Text Box 16"/>
          <p:cNvSpPr txBox="1">
            <a:spLocks noChangeArrowheads="1"/>
          </p:cNvSpPr>
          <p:nvPr/>
        </p:nvSpPr>
        <p:spPr bwMode="auto">
          <a:xfrm rot="-5400000">
            <a:off x="9201789" y="3791944"/>
            <a:ext cx="5448928"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50000"/>
              </a:spcBef>
              <a:spcAft>
                <a:spcPct val="0"/>
              </a:spcAft>
              <a:defRPr sz="2000">
                <a:solidFill>
                  <a:schemeClr val="tx1"/>
                </a:solidFill>
                <a:latin typeface="Arial" charset="0"/>
              </a:defRPr>
            </a:lvl6pPr>
            <a:lvl7pPr marL="2971800" indent="-228600" eaLnBrk="0" fontAlgn="base" hangingPunct="0">
              <a:spcBef>
                <a:spcPct val="50000"/>
              </a:spcBef>
              <a:spcAft>
                <a:spcPct val="0"/>
              </a:spcAft>
              <a:defRPr sz="2000">
                <a:solidFill>
                  <a:schemeClr val="tx1"/>
                </a:solidFill>
                <a:latin typeface="Arial" charset="0"/>
              </a:defRPr>
            </a:lvl7pPr>
            <a:lvl8pPr marL="3429000" indent="-228600" eaLnBrk="0" fontAlgn="base" hangingPunct="0">
              <a:spcBef>
                <a:spcPct val="50000"/>
              </a:spcBef>
              <a:spcAft>
                <a:spcPct val="0"/>
              </a:spcAft>
              <a:defRPr sz="2000">
                <a:solidFill>
                  <a:schemeClr val="tx1"/>
                </a:solidFill>
                <a:latin typeface="Arial" charset="0"/>
              </a:defRPr>
            </a:lvl8pPr>
            <a:lvl9pPr marL="3886200" indent="-228600" eaLnBrk="0" fontAlgn="base" hangingPunct="0">
              <a:spcBef>
                <a:spcPct val="50000"/>
              </a:spcBef>
              <a:spcAft>
                <a:spcPct val="0"/>
              </a:spcAft>
              <a:defRPr sz="2000">
                <a:solidFill>
                  <a:schemeClr val="tx1"/>
                </a:solidFill>
                <a:latin typeface="Arial" charset="0"/>
              </a:defRPr>
            </a:lvl9pPr>
          </a:lstStyle>
          <a:p>
            <a:r>
              <a:rPr lang="en-US" sz="2160" b="1" dirty="0"/>
              <a:t>0             2            4            6             8 </a:t>
            </a:r>
            <a:r>
              <a:rPr lang="en-US" sz="2160" b="1" dirty="0" err="1"/>
              <a:t>kft</a:t>
            </a:r>
            <a:r>
              <a:rPr lang="en-US" sz="2160" b="1" dirty="0"/>
              <a:t>   </a:t>
            </a:r>
          </a:p>
        </p:txBody>
      </p:sp>
      <p:sp>
        <p:nvSpPr>
          <p:cNvPr id="25617" name="Rectangle 17"/>
          <p:cNvSpPr>
            <a:spLocks noChangeArrowheads="1"/>
          </p:cNvSpPr>
          <p:nvPr/>
        </p:nvSpPr>
        <p:spPr bwMode="auto">
          <a:xfrm>
            <a:off x="7720965" y="5074920"/>
            <a:ext cx="3983356" cy="1445894"/>
          </a:xfrm>
          <a:prstGeom prst="rect">
            <a:avLst/>
          </a:prstGeom>
          <a:solidFill>
            <a:srgbClr val="FF0000">
              <a:alpha val="39999"/>
            </a:srgbClr>
          </a:solidFill>
          <a:ln w="9525">
            <a:solidFill>
              <a:schemeClr val="tx1"/>
            </a:solidFill>
            <a:miter lim="800000"/>
            <a:headEnd/>
            <a:tailEnd/>
          </a:ln>
        </p:spPr>
        <p:txBody>
          <a:bodyPr wrap="none" anchor="ctr"/>
          <a:lstStyle/>
          <a:p>
            <a:endParaRPr lang="en-US" sz="2592" dirty="0"/>
          </a:p>
        </p:txBody>
      </p:sp>
      <p:sp>
        <p:nvSpPr>
          <p:cNvPr id="25618" name="Text Box 18"/>
          <p:cNvSpPr txBox="1">
            <a:spLocks noChangeArrowheads="1"/>
          </p:cNvSpPr>
          <p:nvPr/>
        </p:nvSpPr>
        <p:spPr bwMode="auto">
          <a:xfrm>
            <a:off x="7498080" y="5448802"/>
            <a:ext cx="393192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50000"/>
              </a:spcBef>
              <a:spcAft>
                <a:spcPct val="0"/>
              </a:spcAft>
              <a:defRPr sz="2000">
                <a:solidFill>
                  <a:schemeClr val="tx1"/>
                </a:solidFill>
                <a:latin typeface="Arial" charset="0"/>
              </a:defRPr>
            </a:lvl6pPr>
            <a:lvl7pPr marL="2971800" indent="-228600" eaLnBrk="0" fontAlgn="base" hangingPunct="0">
              <a:spcBef>
                <a:spcPct val="50000"/>
              </a:spcBef>
              <a:spcAft>
                <a:spcPct val="0"/>
              </a:spcAft>
              <a:defRPr sz="2000">
                <a:solidFill>
                  <a:schemeClr val="tx1"/>
                </a:solidFill>
                <a:latin typeface="Arial" charset="0"/>
              </a:defRPr>
            </a:lvl7pPr>
            <a:lvl8pPr marL="3429000" indent="-228600" eaLnBrk="0" fontAlgn="base" hangingPunct="0">
              <a:spcBef>
                <a:spcPct val="50000"/>
              </a:spcBef>
              <a:spcAft>
                <a:spcPct val="0"/>
              </a:spcAft>
              <a:defRPr sz="2000">
                <a:solidFill>
                  <a:schemeClr val="tx1"/>
                </a:solidFill>
                <a:latin typeface="Arial" charset="0"/>
              </a:defRPr>
            </a:lvl8pPr>
            <a:lvl9pPr marL="3886200" indent="-228600" eaLnBrk="0" fontAlgn="base" hangingPunct="0">
              <a:spcBef>
                <a:spcPct val="50000"/>
              </a:spcBef>
              <a:spcAft>
                <a:spcPct val="0"/>
              </a:spcAft>
              <a:defRPr sz="2000">
                <a:solidFill>
                  <a:schemeClr val="tx1"/>
                </a:solidFill>
                <a:latin typeface="Arial" charset="0"/>
              </a:defRPr>
            </a:lvl9pPr>
          </a:lstStyle>
          <a:p>
            <a:pPr algn="ctr"/>
            <a:r>
              <a:rPr lang="en-US" sz="2400" b="1" dirty="0"/>
              <a:t>Splitters in CO</a:t>
            </a:r>
          </a:p>
        </p:txBody>
      </p:sp>
      <p:sp>
        <p:nvSpPr>
          <p:cNvPr id="25619" name="Rectangle 19"/>
          <p:cNvSpPr>
            <a:spLocks noChangeArrowheads="1"/>
          </p:cNvSpPr>
          <p:nvPr/>
        </p:nvSpPr>
        <p:spPr bwMode="auto">
          <a:xfrm>
            <a:off x="2048792" y="125730"/>
            <a:ext cx="9052560" cy="1125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743" tIns="49871" rIns="99743" bIns="49871" anchor="ctr"/>
          <a:lstStyle/>
          <a:p>
            <a:pPr defTabSz="1207770"/>
            <a:r>
              <a:rPr lang="en-US" sz="2880" b="1" dirty="0">
                <a:cs typeface="Arial" charset="0"/>
              </a:rPr>
              <a:t>Splitter Location, Packaging,  and Homes Passed</a:t>
            </a:r>
            <a:br>
              <a:rPr lang="en-US" sz="2400" dirty="0">
                <a:solidFill>
                  <a:srgbClr val="0000CC"/>
                </a:solidFill>
                <a:cs typeface="Arial" charset="0"/>
              </a:rPr>
            </a:br>
            <a:r>
              <a:rPr lang="en-US" b="1" i="1" dirty="0">
                <a:solidFill>
                  <a:srgbClr val="002060"/>
                </a:solidFill>
                <a:cs typeface="Arial" charset="0"/>
              </a:rPr>
              <a:t>Choice driven by take rate, density, and distance from CO</a:t>
            </a:r>
            <a:endParaRPr lang="en-US" sz="4320" dirty="0">
              <a:solidFill>
                <a:srgbClr val="002060"/>
              </a:solidFill>
              <a:cs typeface="Arial" charset="0"/>
            </a:endParaRPr>
          </a:p>
        </p:txBody>
      </p:sp>
      <p:pic>
        <p:nvPicPr>
          <p:cNvPr id="25620" name="Picture 5" descr="137_377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389120" y="5074920"/>
            <a:ext cx="1188720" cy="1072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462504" y="2618229"/>
            <a:ext cx="2003072" cy="2164654"/>
          </a:xfrm>
          <a:prstGeom prst="rect">
            <a:avLst/>
          </a:prstGeom>
        </p:spPr>
      </p:pic>
      <p:sp>
        <p:nvSpPr>
          <p:cNvPr id="2" name="Rectangle 1"/>
          <p:cNvSpPr/>
          <p:nvPr/>
        </p:nvSpPr>
        <p:spPr>
          <a:xfrm>
            <a:off x="4674870" y="3887523"/>
            <a:ext cx="3909060" cy="683264"/>
          </a:xfrm>
          <a:prstGeom prst="rect">
            <a:avLst/>
          </a:prstGeom>
        </p:spPr>
        <p:txBody>
          <a:bodyPr wrap="square">
            <a:spAutoFit/>
          </a:bodyPr>
          <a:lstStyle/>
          <a:p>
            <a:r>
              <a:rPr lang="en-US" sz="1920" b="1" i="1" dirty="0">
                <a:solidFill>
                  <a:srgbClr val="FF0000"/>
                </a:solidFill>
              </a:rPr>
              <a:t>Distributed splitting becoming more attractive as OLT prices decrease</a:t>
            </a:r>
          </a:p>
        </p:txBody>
      </p:sp>
      <p:cxnSp>
        <p:nvCxnSpPr>
          <p:cNvPr id="4" name="Straight Arrow Connector 3"/>
          <p:cNvCxnSpPr/>
          <p:nvPr/>
        </p:nvCxnSpPr>
        <p:spPr>
          <a:xfrm>
            <a:off x="7109461" y="3771900"/>
            <a:ext cx="1223010" cy="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77257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1200" y="416390"/>
            <a:ext cx="7540766" cy="920308"/>
          </a:xfrm>
        </p:spPr>
        <p:txBody>
          <a:bodyPr>
            <a:noAutofit/>
          </a:bodyPr>
          <a:lstStyle/>
          <a:p>
            <a:r>
              <a:rPr lang="en-US" sz="3200" dirty="0"/>
              <a:t>FTTX Architectures</a:t>
            </a:r>
          </a:p>
        </p:txBody>
      </p:sp>
      <p:sp>
        <p:nvSpPr>
          <p:cNvPr id="10" name="Content Placeholder 2"/>
          <p:cNvSpPr txBox="1">
            <a:spLocks/>
          </p:cNvSpPr>
          <p:nvPr/>
        </p:nvSpPr>
        <p:spPr>
          <a:xfrm>
            <a:off x="1346350" y="1582935"/>
            <a:ext cx="11704320" cy="676276"/>
          </a:xfrm>
          <a:prstGeom prst="rect">
            <a:avLst/>
          </a:prstGeom>
        </p:spPr>
        <p:txBody>
          <a:bodyPr vert="horz" lIns="146300" tIns="73150" rIns="146300" bIns="73150" rtlCol="0">
            <a:noAutofit/>
          </a:bodyPr>
          <a:lstStyle>
            <a:lvl1pPr marL="0" indent="0" algn="l" defTabSz="914400" rtl="0" eaLnBrk="1" latinLnBrk="0" hangingPunct="1">
              <a:spcBef>
                <a:spcPts val="0"/>
              </a:spcBef>
              <a:buFont typeface="Arial" pitchFamily="34" charset="0"/>
              <a:buNone/>
              <a:defRPr sz="2000" kern="1200">
                <a:solidFill>
                  <a:srgbClr val="000066"/>
                </a:solidFill>
                <a:latin typeface="Arial" pitchFamily="34" charset="0"/>
                <a:ea typeface="+mn-ea"/>
                <a:cs typeface="Arial" pitchFamily="34" charset="0"/>
              </a:defRPr>
            </a:lvl1pPr>
            <a:lvl2pPr marL="685800" indent="-457200" algn="l" defTabSz="914400" rtl="0" eaLnBrk="1" latinLnBrk="0" hangingPunct="1">
              <a:spcBef>
                <a:spcPts val="0"/>
              </a:spcBef>
              <a:buFont typeface="Arial" pitchFamily="34" charset="0"/>
              <a:buChar char="•"/>
              <a:defRPr sz="1800" kern="1200">
                <a:solidFill>
                  <a:srgbClr val="000066"/>
                </a:solidFill>
                <a:latin typeface="Arial" pitchFamily="34" charset="0"/>
                <a:ea typeface="+mn-ea"/>
                <a:cs typeface="Arial" pitchFamily="34" charset="0"/>
              </a:defRPr>
            </a:lvl2pPr>
            <a:lvl3pPr marL="1371600" indent="-457200" algn="l" defTabSz="914400" rtl="0" eaLnBrk="1" latinLnBrk="0" hangingPunct="1">
              <a:spcBef>
                <a:spcPts val="0"/>
              </a:spcBef>
              <a:buFont typeface="Courier New" pitchFamily="49" charset="0"/>
              <a:buChar char="o"/>
              <a:defRPr sz="1600" kern="1200">
                <a:solidFill>
                  <a:srgbClr val="000066"/>
                </a:solidFill>
                <a:latin typeface="Arial" pitchFamily="34" charset="0"/>
                <a:ea typeface="+mn-ea"/>
                <a:cs typeface="Arial" pitchFamily="34" charset="0"/>
              </a:defRPr>
            </a:lvl3pPr>
            <a:lvl4pPr marL="2057400" indent="-457200" algn="l" defTabSz="914400" rtl="0" eaLnBrk="1" latinLnBrk="0" hangingPunct="1">
              <a:spcBef>
                <a:spcPts val="0"/>
              </a:spcBef>
              <a:buFont typeface="Wingdings" pitchFamily="2" charset="2"/>
              <a:buChar char="v"/>
              <a:defRPr sz="1400" kern="1200">
                <a:solidFill>
                  <a:srgbClr val="000066"/>
                </a:solidFill>
                <a:latin typeface="Arial" pitchFamily="34" charset="0"/>
                <a:ea typeface="+mn-ea"/>
                <a:cs typeface="Arial" pitchFamily="34" charset="0"/>
              </a:defRPr>
            </a:lvl4pPr>
            <a:lvl5pPr marL="2743200" indent="-457200" algn="l" defTabSz="914400" rtl="0" eaLnBrk="1" latinLnBrk="0" hangingPunct="1">
              <a:spcBef>
                <a:spcPts val="0"/>
              </a:spcBef>
              <a:buFont typeface="Arial" pitchFamily="34" charset="0"/>
              <a:buChar char="-"/>
              <a:defRPr sz="1200" kern="1200">
                <a:solidFill>
                  <a:srgbClr val="000066"/>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68290" algn="ctr"/>
            <a:r>
              <a:rPr lang="en-US" sz="2800" b="1" dirty="0">
                <a:solidFill>
                  <a:schemeClr val="tx1"/>
                </a:solidFill>
              </a:rPr>
              <a:t>PON - Central Office Splitting</a:t>
            </a:r>
          </a:p>
        </p:txBody>
      </p:sp>
      <p:sp>
        <p:nvSpPr>
          <p:cNvPr id="7" name="Content Placeholder 2"/>
          <p:cNvSpPr txBox="1">
            <a:spLocks/>
          </p:cNvSpPr>
          <p:nvPr/>
        </p:nvSpPr>
        <p:spPr>
          <a:xfrm>
            <a:off x="3763724" y="5677027"/>
            <a:ext cx="7277861" cy="1015882"/>
          </a:xfrm>
          <a:prstGeom prst="rect">
            <a:avLst/>
          </a:prstGeom>
        </p:spPr>
        <p:txBody>
          <a:bodyPr lIns="146300" tIns="73150" rIns="146300" bIns="73150"/>
          <a:lstStyle>
            <a:lvl1pPr marL="0" indent="0" algn="l" defTabSz="457200" rtl="0" eaLnBrk="1" latinLnBrk="0" hangingPunct="1">
              <a:spcBef>
                <a:spcPts val="0"/>
              </a:spcBef>
              <a:spcAft>
                <a:spcPts val="0"/>
              </a:spcAft>
              <a:buSzPct val="80000"/>
              <a:buFont typeface="Arial"/>
              <a:buNone/>
              <a:defRPr sz="2000" b="1" i="0" kern="1200">
                <a:solidFill>
                  <a:schemeClr val="tx1"/>
                </a:solidFill>
                <a:latin typeface="Arial"/>
                <a:ea typeface="+mn-ea"/>
                <a:cs typeface="Arial"/>
              </a:defRPr>
            </a:lvl1pPr>
            <a:lvl2pPr marL="457200" indent="-274320" algn="l" defTabSz="457200" rtl="0" eaLnBrk="1" latinLnBrk="0" hangingPunct="1">
              <a:spcBef>
                <a:spcPts val="0"/>
              </a:spcBef>
              <a:spcAft>
                <a:spcPts val="0"/>
              </a:spcAft>
              <a:buFont typeface="Arial" pitchFamily="34" charset="0"/>
              <a:buChar char="•"/>
              <a:defRPr sz="1800" kern="1200">
                <a:solidFill>
                  <a:schemeClr val="tx1"/>
                </a:solidFill>
                <a:latin typeface="Arial"/>
                <a:ea typeface="+mn-ea"/>
                <a:cs typeface="Arial"/>
              </a:defRPr>
            </a:lvl2pPr>
            <a:lvl3pPr marL="914400" indent="-274320" algn="l" defTabSz="457200" rtl="0" eaLnBrk="1" latinLnBrk="0" hangingPunct="1">
              <a:spcBef>
                <a:spcPts val="0"/>
              </a:spcBef>
              <a:buFont typeface="Courier New" pitchFamily="49" charset="0"/>
              <a:buChar char="o"/>
              <a:defRPr sz="1600" kern="1200">
                <a:solidFill>
                  <a:schemeClr val="tx1"/>
                </a:solidFill>
                <a:latin typeface="Arial"/>
                <a:ea typeface="+mn-ea"/>
                <a:cs typeface="Arial"/>
              </a:defRPr>
            </a:lvl3pPr>
            <a:lvl4pPr marL="1371600" indent="-274320" algn="l" defTabSz="457200" rtl="0" eaLnBrk="1" latinLnBrk="0" hangingPunct="1">
              <a:spcBef>
                <a:spcPts val="0"/>
              </a:spcBef>
              <a:buFont typeface="Arial"/>
              <a:buChar char="–"/>
              <a:defRPr sz="1400" kern="1200">
                <a:solidFill>
                  <a:schemeClr val="tx1"/>
                </a:solidFill>
                <a:latin typeface="Arial"/>
                <a:ea typeface="+mn-ea"/>
                <a:cs typeface="Arial"/>
              </a:defRPr>
            </a:lvl4pPr>
            <a:lvl5pPr marL="1828800" indent="-274320" algn="l" defTabSz="457200" rtl="0" eaLnBrk="1" latinLnBrk="0" hangingPunct="1">
              <a:spcBef>
                <a:spcPts val="0"/>
              </a:spcBef>
              <a:buFont typeface="Wingdings" pitchFamily="2" charset="2"/>
              <a:buChar char="§"/>
              <a:defRPr sz="1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731502" indent="-365750">
              <a:buFont typeface="Arial" pitchFamily="34" charset="0"/>
              <a:buChar char="•"/>
            </a:pPr>
            <a:r>
              <a:rPr lang="en-US" sz="2280" dirty="0"/>
              <a:t>Requires largest cables and most splicing</a:t>
            </a:r>
          </a:p>
          <a:p>
            <a:pPr marL="731502" indent="-365750"/>
            <a:endParaRPr lang="en-US" sz="960" b="0" dirty="0"/>
          </a:p>
          <a:p>
            <a:pPr marL="731502" indent="-365750">
              <a:buFont typeface="Arial" pitchFamily="34" charset="0"/>
              <a:buChar char="•"/>
            </a:pPr>
            <a:r>
              <a:rPr lang="en-US" sz="2280" dirty="0"/>
              <a:t>Maximizes OLT port utilization</a:t>
            </a:r>
          </a:p>
          <a:p>
            <a:pPr marL="731502" indent="-365750"/>
            <a:endParaRPr lang="en-US" sz="960" b="0" dirty="0"/>
          </a:p>
          <a:p>
            <a:pPr marL="731502" indent="-365750">
              <a:buFont typeface="Arial" pitchFamily="34" charset="0"/>
              <a:buChar char="•"/>
            </a:pPr>
            <a:r>
              <a:rPr lang="en-US" sz="2280" dirty="0"/>
              <a:t>Utilized in dense urban deployments</a:t>
            </a:r>
          </a:p>
          <a:p>
            <a:pPr marL="2197044" lvl="1">
              <a:buFont typeface="+mj-lt"/>
              <a:buAutoNum type="arabicPeriod"/>
            </a:pPr>
            <a:endParaRPr lang="en-US" sz="4440" dirty="0"/>
          </a:p>
          <a:p>
            <a:pPr marL="1643338" lvl="1" indent="-548627"/>
            <a:endParaRPr lang="en-US" sz="1920" dirty="0"/>
          </a:p>
          <a:p>
            <a:endParaRPr lang="en-US" sz="5160"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9330" y="2272379"/>
            <a:ext cx="11118359" cy="3714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Slide Number Placeholder 4"/>
          <p:cNvSpPr txBox="1">
            <a:spLocks/>
          </p:cNvSpPr>
          <p:nvPr/>
        </p:nvSpPr>
        <p:spPr>
          <a:xfrm>
            <a:off x="7723163" y="7740369"/>
            <a:ext cx="609600" cy="438150"/>
          </a:xfrm>
          <a:prstGeom prst="rect">
            <a:avLst/>
          </a:prstGeom>
        </p:spPr>
        <p:txBody>
          <a:bodyPr lIns="146300" tIns="73150" rIns="146300" bIns="7315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D8B8FC6-801F-4484-882E-589AFAAB9056}" type="slidenum">
              <a:rPr lang="en-US" sz="2280">
                <a:solidFill>
                  <a:schemeClr val="bg2">
                    <a:lumMod val="50000"/>
                  </a:schemeClr>
                </a:solidFill>
                <a:latin typeface="Arial" panose="020B0604020202020204" pitchFamily="34" charset="0"/>
                <a:cs typeface="Arial" panose="020B0604020202020204" pitchFamily="34" charset="0"/>
              </a:rPr>
              <a:pPr/>
              <a:t>41</a:t>
            </a:fld>
            <a:endParaRPr lang="en-US" sz="2280" dirty="0">
              <a:solidFill>
                <a:schemeClr val="bg2">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34830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0157" y="505494"/>
            <a:ext cx="7540766" cy="920308"/>
          </a:xfrm>
        </p:spPr>
        <p:txBody>
          <a:bodyPr>
            <a:noAutofit/>
          </a:bodyPr>
          <a:lstStyle/>
          <a:p>
            <a:r>
              <a:rPr lang="en-US" sz="3200" dirty="0"/>
              <a:t>FTTX Architectures</a:t>
            </a:r>
          </a:p>
        </p:txBody>
      </p:sp>
      <p:sp>
        <p:nvSpPr>
          <p:cNvPr id="10" name="Content Placeholder 2"/>
          <p:cNvSpPr txBox="1">
            <a:spLocks/>
          </p:cNvSpPr>
          <p:nvPr/>
        </p:nvSpPr>
        <p:spPr>
          <a:xfrm>
            <a:off x="877790" y="1400504"/>
            <a:ext cx="11704320" cy="676276"/>
          </a:xfrm>
          <a:prstGeom prst="rect">
            <a:avLst/>
          </a:prstGeom>
        </p:spPr>
        <p:txBody>
          <a:bodyPr vert="horz" lIns="146300" tIns="73150" rIns="146300" bIns="73150" rtlCol="0">
            <a:noAutofit/>
          </a:bodyPr>
          <a:lstStyle>
            <a:lvl1pPr marL="0" indent="0" algn="l" defTabSz="914400" rtl="0" eaLnBrk="1" latinLnBrk="0" hangingPunct="1">
              <a:spcBef>
                <a:spcPts val="0"/>
              </a:spcBef>
              <a:buFont typeface="Arial" pitchFamily="34" charset="0"/>
              <a:buNone/>
              <a:defRPr sz="2000" kern="1200">
                <a:solidFill>
                  <a:srgbClr val="000066"/>
                </a:solidFill>
                <a:latin typeface="Arial" pitchFamily="34" charset="0"/>
                <a:ea typeface="+mn-ea"/>
                <a:cs typeface="Arial" pitchFamily="34" charset="0"/>
              </a:defRPr>
            </a:lvl1pPr>
            <a:lvl2pPr marL="685800" indent="-457200" algn="l" defTabSz="914400" rtl="0" eaLnBrk="1" latinLnBrk="0" hangingPunct="1">
              <a:spcBef>
                <a:spcPts val="0"/>
              </a:spcBef>
              <a:buFont typeface="Arial" pitchFamily="34" charset="0"/>
              <a:buChar char="•"/>
              <a:defRPr sz="1800" kern="1200">
                <a:solidFill>
                  <a:srgbClr val="000066"/>
                </a:solidFill>
                <a:latin typeface="Arial" pitchFamily="34" charset="0"/>
                <a:ea typeface="+mn-ea"/>
                <a:cs typeface="Arial" pitchFamily="34" charset="0"/>
              </a:defRPr>
            </a:lvl2pPr>
            <a:lvl3pPr marL="1371600" indent="-457200" algn="l" defTabSz="914400" rtl="0" eaLnBrk="1" latinLnBrk="0" hangingPunct="1">
              <a:spcBef>
                <a:spcPts val="0"/>
              </a:spcBef>
              <a:buFont typeface="Courier New" pitchFamily="49" charset="0"/>
              <a:buChar char="o"/>
              <a:defRPr sz="1600" kern="1200">
                <a:solidFill>
                  <a:srgbClr val="000066"/>
                </a:solidFill>
                <a:latin typeface="Arial" pitchFamily="34" charset="0"/>
                <a:ea typeface="+mn-ea"/>
                <a:cs typeface="Arial" pitchFamily="34" charset="0"/>
              </a:defRPr>
            </a:lvl3pPr>
            <a:lvl4pPr marL="2057400" indent="-457200" algn="l" defTabSz="914400" rtl="0" eaLnBrk="1" latinLnBrk="0" hangingPunct="1">
              <a:spcBef>
                <a:spcPts val="0"/>
              </a:spcBef>
              <a:buFont typeface="Wingdings" pitchFamily="2" charset="2"/>
              <a:buChar char="v"/>
              <a:defRPr sz="1400" kern="1200">
                <a:solidFill>
                  <a:srgbClr val="000066"/>
                </a:solidFill>
                <a:latin typeface="Arial" pitchFamily="34" charset="0"/>
                <a:ea typeface="+mn-ea"/>
                <a:cs typeface="Arial" pitchFamily="34" charset="0"/>
              </a:defRPr>
            </a:lvl4pPr>
            <a:lvl5pPr marL="2743200" indent="-457200" algn="l" defTabSz="914400" rtl="0" eaLnBrk="1" latinLnBrk="0" hangingPunct="1">
              <a:spcBef>
                <a:spcPts val="0"/>
              </a:spcBef>
              <a:buFont typeface="Arial" pitchFamily="34" charset="0"/>
              <a:buChar char="-"/>
              <a:defRPr sz="1200" kern="1200">
                <a:solidFill>
                  <a:srgbClr val="000066"/>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68290" algn="ctr"/>
            <a:r>
              <a:rPr lang="en-US" sz="3200" b="1" dirty="0">
                <a:solidFill>
                  <a:schemeClr val="tx1"/>
                </a:solidFill>
              </a:rPr>
              <a:t>PON - Cabinet Splitting</a:t>
            </a:r>
          </a:p>
        </p:txBody>
      </p:sp>
      <p:sp>
        <p:nvSpPr>
          <p:cNvPr id="6" name="Content Placeholder 2"/>
          <p:cNvSpPr txBox="1">
            <a:spLocks/>
          </p:cNvSpPr>
          <p:nvPr/>
        </p:nvSpPr>
        <p:spPr>
          <a:xfrm>
            <a:off x="3229730" y="5422533"/>
            <a:ext cx="7338784" cy="1015882"/>
          </a:xfrm>
          <a:prstGeom prst="rect">
            <a:avLst/>
          </a:prstGeom>
        </p:spPr>
        <p:txBody>
          <a:bodyPr lIns="146300" tIns="73150" rIns="146300" bIns="73150"/>
          <a:lstStyle>
            <a:lvl1pPr marL="0" indent="0" algn="l" defTabSz="457200" rtl="0" eaLnBrk="1" latinLnBrk="0" hangingPunct="1">
              <a:spcBef>
                <a:spcPts val="0"/>
              </a:spcBef>
              <a:spcAft>
                <a:spcPts val="0"/>
              </a:spcAft>
              <a:buSzPct val="80000"/>
              <a:buFont typeface="Arial"/>
              <a:buNone/>
              <a:defRPr sz="2000" b="1" i="0" kern="1200">
                <a:solidFill>
                  <a:schemeClr val="tx1"/>
                </a:solidFill>
                <a:latin typeface="Arial"/>
                <a:ea typeface="+mn-ea"/>
                <a:cs typeface="Arial"/>
              </a:defRPr>
            </a:lvl1pPr>
            <a:lvl2pPr marL="457200" indent="-274320" algn="l" defTabSz="457200" rtl="0" eaLnBrk="1" latinLnBrk="0" hangingPunct="1">
              <a:spcBef>
                <a:spcPts val="0"/>
              </a:spcBef>
              <a:spcAft>
                <a:spcPts val="0"/>
              </a:spcAft>
              <a:buFont typeface="Arial" pitchFamily="34" charset="0"/>
              <a:buChar char="•"/>
              <a:defRPr sz="1800" kern="1200">
                <a:solidFill>
                  <a:schemeClr val="tx1"/>
                </a:solidFill>
                <a:latin typeface="Arial"/>
                <a:ea typeface="+mn-ea"/>
                <a:cs typeface="Arial"/>
              </a:defRPr>
            </a:lvl2pPr>
            <a:lvl3pPr marL="914400" indent="-274320" algn="l" defTabSz="457200" rtl="0" eaLnBrk="1" latinLnBrk="0" hangingPunct="1">
              <a:spcBef>
                <a:spcPts val="0"/>
              </a:spcBef>
              <a:buFont typeface="Courier New" pitchFamily="49" charset="0"/>
              <a:buChar char="o"/>
              <a:defRPr sz="1600" kern="1200">
                <a:solidFill>
                  <a:schemeClr val="tx1"/>
                </a:solidFill>
                <a:latin typeface="Arial"/>
                <a:ea typeface="+mn-ea"/>
                <a:cs typeface="Arial"/>
              </a:defRPr>
            </a:lvl3pPr>
            <a:lvl4pPr marL="1371600" indent="-274320" algn="l" defTabSz="457200" rtl="0" eaLnBrk="1" latinLnBrk="0" hangingPunct="1">
              <a:spcBef>
                <a:spcPts val="0"/>
              </a:spcBef>
              <a:buFont typeface="Arial"/>
              <a:buChar char="–"/>
              <a:defRPr sz="1400" kern="1200">
                <a:solidFill>
                  <a:schemeClr val="tx1"/>
                </a:solidFill>
                <a:latin typeface="Arial"/>
                <a:ea typeface="+mn-ea"/>
                <a:cs typeface="Arial"/>
              </a:defRPr>
            </a:lvl4pPr>
            <a:lvl5pPr marL="1828800" indent="-274320" algn="l" defTabSz="457200" rtl="0" eaLnBrk="1" latinLnBrk="0" hangingPunct="1">
              <a:spcBef>
                <a:spcPts val="0"/>
              </a:spcBef>
              <a:buFont typeface="Wingdings" pitchFamily="2" charset="2"/>
              <a:buChar char="§"/>
              <a:defRPr sz="1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731502" indent="-365750">
              <a:buFont typeface="Arial" pitchFamily="34" charset="0"/>
              <a:buChar char="•"/>
            </a:pPr>
            <a:r>
              <a:rPr lang="en-US" sz="2280" dirty="0"/>
              <a:t>Closely resembles copper networks</a:t>
            </a:r>
          </a:p>
          <a:p>
            <a:pPr marL="1463004" lvl="1" indent="-365750">
              <a:buFont typeface="Courier New" panose="02070309020205020404" pitchFamily="49" charset="0"/>
              <a:buChar char="o"/>
            </a:pPr>
            <a:r>
              <a:rPr lang="en-US" sz="1920" dirty="0"/>
              <a:t>Cross connect cabinets</a:t>
            </a:r>
          </a:p>
          <a:p>
            <a:pPr marL="1097252"/>
            <a:endParaRPr lang="en-US" sz="960" b="0" dirty="0"/>
          </a:p>
          <a:p>
            <a:pPr marL="731502" indent="-365750">
              <a:buFont typeface="Arial" pitchFamily="34" charset="0"/>
              <a:buChar char="•"/>
            </a:pPr>
            <a:r>
              <a:rPr lang="en-US" sz="2280" dirty="0"/>
              <a:t>Most common method of deployment in U.S.</a:t>
            </a: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399" y="2076779"/>
            <a:ext cx="12199105" cy="33780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Slide Number Placeholder 4"/>
          <p:cNvSpPr txBox="1">
            <a:spLocks/>
          </p:cNvSpPr>
          <p:nvPr/>
        </p:nvSpPr>
        <p:spPr>
          <a:xfrm>
            <a:off x="7723163" y="7740369"/>
            <a:ext cx="609600" cy="438150"/>
          </a:xfrm>
          <a:prstGeom prst="rect">
            <a:avLst/>
          </a:prstGeom>
        </p:spPr>
        <p:txBody>
          <a:bodyPr lIns="146300" tIns="73150" rIns="146300" bIns="7315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D8B8FC6-801F-4484-882E-589AFAAB9056}" type="slidenum">
              <a:rPr lang="en-US" sz="2280">
                <a:solidFill>
                  <a:schemeClr val="bg2">
                    <a:lumMod val="50000"/>
                  </a:schemeClr>
                </a:solidFill>
                <a:latin typeface="Arial" panose="020B0604020202020204" pitchFamily="34" charset="0"/>
                <a:cs typeface="Arial" panose="020B0604020202020204" pitchFamily="34" charset="0"/>
              </a:rPr>
              <a:pPr/>
              <a:t>42</a:t>
            </a:fld>
            <a:endParaRPr lang="en-US" sz="2280" dirty="0">
              <a:solidFill>
                <a:schemeClr val="bg2">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394720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26237" y="407707"/>
            <a:ext cx="7540766" cy="920308"/>
          </a:xfrm>
        </p:spPr>
        <p:txBody>
          <a:bodyPr>
            <a:noAutofit/>
          </a:bodyPr>
          <a:lstStyle/>
          <a:p>
            <a:r>
              <a:rPr lang="en-US" sz="3200" dirty="0"/>
              <a:t>FTTX Architectures</a:t>
            </a:r>
          </a:p>
        </p:txBody>
      </p:sp>
      <p:sp>
        <p:nvSpPr>
          <p:cNvPr id="10" name="Content Placeholder 2"/>
          <p:cNvSpPr txBox="1">
            <a:spLocks/>
          </p:cNvSpPr>
          <p:nvPr/>
        </p:nvSpPr>
        <p:spPr>
          <a:xfrm>
            <a:off x="4067167" y="1171263"/>
            <a:ext cx="7723165" cy="676276"/>
          </a:xfrm>
          <a:prstGeom prst="rect">
            <a:avLst/>
          </a:prstGeom>
        </p:spPr>
        <p:txBody>
          <a:bodyPr vert="horz" lIns="146300" tIns="73150" rIns="146300" bIns="73150" rtlCol="0">
            <a:noAutofit/>
          </a:bodyPr>
          <a:lstStyle>
            <a:lvl1pPr marL="0" indent="0" algn="l" defTabSz="914400" rtl="0" eaLnBrk="1" latinLnBrk="0" hangingPunct="1">
              <a:spcBef>
                <a:spcPts val="0"/>
              </a:spcBef>
              <a:buFont typeface="Arial" pitchFamily="34" charset="0"/>
              <a:buNone/>
              <a:defRPr sz="2000" kern="1200">
                <a:solidFill>
                  <a:srgbClr val="000066"/>
                </a:solidFill>
                <a:latin typeface="Arial" pitchFamily="34" charset="0"/>
                <a:ea typeface="+mn-ea"/>
                <a:cs typeface="Arial" pitchFamily="34" charset="0"/>
              </a:defRPr>
            </a:lvl1pPr>
            <a:lvl2pPr marL="685800" indent="-457200" algn="l" defTabSz="914400" rtl="0" eaLnBrk="1" latinLnBrk="0" hangingPunct="1">
              <a:spcBef>
                <a:spcPts val="0"/>
              </a:spcBef>
              <a:buFont typeface="Arial" pitchFamily="34" charset="0"/>
              <a:buChar char="•"/>
              <a:defRPr sz="1800" kern="1200">
                <a:solidFill>
                  <a:srgbClr val="000066"/>
                </a:solidFill>
                <a:latin typeface="Arial" pitchFamily="34" charset="0"/>
                <a:ea typeface="+mn-ea"/>
                <a:cs typeface="Arial" pitchFamily="34" charset="0"/>
              </a:defRPr>
            </a:lvl2pPr>
            <a:lvl3pPr marL="1371600" indent="-457200" algn="l" defTabSz="914400" rtl="0" eaLnBrk="1" latinLnBrk="0" hangingPunct="1">
              <a:spcBef>
                <a:spcPts val="0"/>
              </a:spcBef>
              <a:buFont typeface="Courier New" pitchFamily="49" charset="0"/>
              <a:buChar char="o"/>
              <a:defRPr sz="1600" kern="1200">
                <a:solidFill>
                  <a:srgbClr val="000066"/>
                </a:solidFill>
                <a:latin typeface="Arial" pitchFamily="34" charset="0"/>
                <a:ea typeface="+mn-ea"/>
                <a:cs typeface="Arial" pitchFamily="34" charset="0"/>
              </a:defRPr>
            </a:lvl3pPr>
            <a:lvl4pPr marL="2057400" indent="-457200" algn="l" defTabSz="914400" rtl="0" eaLnBrk="1" latinLnBrk="0" hangingPunct="1">
              <a:spcBef>
                <a:spcPts val="0"/>
              </a:spcBef>
              <a:buFont typeface="Wingdings" pitchFamily="2" charset="2"/>
              <a:buChar char="v"/>
              <a:defRPr sz="1400" kern="1200">
                <a:solidFill>
                  <a:srgbClr val="000066"/>
                </a:solidFill>
                <a:latin typeface="Arial" pitchFamily="34" charset="0"/>
                <a:ea typeface="+mn-ea"/>
                <a:cs typeface="Arial" pitchFamily="34" charset="0"/>
              </a:defRPr>
            </a:lvl4pPr>
            <a:lvl5pPr marL="2743200" indent="-457200" algn="l" defTabSz="914400" rtl="0" eaLnBrk="1" latinLnBrk="0" hangingPunct="1">
              <a:spcBef>
                <a:spcPts val="0"/>
              </a:spcBef>
              <a:buFont typeface="Arial" pitchFamily="34" charset="0"/>
              <a:buChar char="-"/>
              <a:defRPr sz="1200" kern="1200">
                <a:solidFill>
                  <a:srgbClr val="000066"/>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68290" algn="ctr"/>
            <a:r>
              <a:rPr lang="en-US" sz="2400" b="1" dirty="0">
                <a:solidFill>
                  <a:schemeClr val="tx1"/>
                </a:solidFill>
              </a:rPr>
              <a:t>PON - Distributed Splitting</a:t>
            </a:r>
          </a:p>
        </p:txBody>
      </p:sp>
      <p:sp>
        <p:nvSpPr>
          <p:cNvPr id="7" name="Content Placeholder 2"/>
          <p:cNvSpPr txBox="1">
            <a:spLocks/>
          </p:cNvSpPr>
          <p:nvPr/>
        </p:nvSpPr>
        <p:spPr>
          <a:xfrm>
            <a:off x="3025594" y="5878340"/>
            <a:ext cx="8996035" cy="1255224"/>
          </a:xfrm>
          <a:prstGeom prst="rect">
            <a:avLst/>
          </a:prstGeom>
        </p:spPr>
        <p:txBody>
          <a:bodyPr lIns="146300" tIns="73150" rIns="146300" bIns="73150"/>
          <a:lstStyle>
            <a:lvl1pPr marL="0" indent="0" algn="l" defTabSz="457200" rtl="0" eaLnBrk="1" latinLnBrk="0" hangingPunct="1">
              <a:spcBef>
                <a:spcPts val="0"/>
              </a:spcBef>
              <a:spcAft>
                <a:spcPts val="0"/>
              </a:spcAft>
              <a:buSzPct val="80000"/>
              <a:buFont typeface="Arial"/>
              <a:buNone/>
              <a:defRPr sz="2000" b="1" i="0" kern="1200">
                <a:solidFill>
                  <a:schemeClr val="tx1"/>
                </a:solidFill>
                <a:latin typeface="Arial"/>
                <a:ea typeface="+mn-ea"/>
                <a:cs typeface="Arial"/>
              </a:defRPr>
            </a:lvl1pPr>
            <a:lvl2pPr marL="457200" indent="-274320" algn="l" defTabSz="457200" rtl="0" eaLnBrk="1" latinLnBrk="0" hangingPunct="1">
              <a:spcBef>
                <a:spcPts val="0"/>
              </a:spcBef>
              <a:spcAft>
                <a:spcPts val="0"/>
              </a:spcAft>
              <a:buFont typeface="Arial" pitchFamily="34" charset="0"/>
              <a:buChar char="•"/>
              <a:defRPr sz="1800" kern="1200">
                <a:solidFill>
                  <a:schemeClr val="tx1"/>
                </a:solidFill>
                <a:latin typeface="Arial"/>
                <a:ea typeface="+mn-ea"/>
                <a:cs typeface="Arial"/>
              </a:defRPr>
            </a:lvl2pPr>
            <a:lvl3pPr marL="914400" indent="-274320" algn="l" defTabSz="457200" rtl="0" eaLnBrk="1" latinLnBrk="0" hangingPunct="1">
              <a:spcBef>
                <a:spcPts val="0"/>
              </a:spcBef>
              <a:buFont typeface="Courier New" pitchFamily="49" charset="0"/>
              <a:buChar char="o"/>
              <a:defRPr sz="1600" kern="1200">
                <a:solidFill>
                  <a:schemeClr val="tx1"/>
                </a:solidFill>
                <a:latin typeface="Arial"/>
                <a:ea typeface="+mn-ea"/>
                <a:cs typeface="Arial"/>
              </a:defRPr>
            </a:lvl3pPr>
            <a:lvl4pPr marL="1371600" indent="-274320" algn="l" defTabSz="457200" rtl="0" eaLnBrk="1" latinLnBrk="0" hangingPunct="1">
              <a:spcBef>
                <a:spcPts val="0"/>
              </a:spcBef>
              <a:buFont typeface="Arial"/>
              <a:buChar char="–"/>
              <a:defRPr sz="1400" kern="1200">
                <a:solidFill>
                  <a:schemeClr val="tx1"/>
                </a:solidFill>
                <a:latin typeface="Arial"/>
                <a:ea typeface="+mn-ea"/>
                <a:cs typeface="Arial"/>
              </a:defRPr>
            </a:lvl4pPr>
            <a:lvl5pPr marL="1828800" indent="-274320" algn="l" defTabSz="457200" rtl="0" eaLnBrk="1" latinLnBrk="0" hangingPunct="1">
              <a:spcBef>
                <a:spcPts val="0"/>
              </a:spcBef>
              <a:buFont typeface="Wingdings" pitchFamily="2" charset="2"/>
              <a:buChar char="§"/>
              <a:defRPr sz="1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731502" indent="-365750">
              <a:buFont typeface="Arial" pitchFamily="34" charset="0"/>
              <a:buChar char="•"/>
            </a:pPr>
            <a:r>
              <a:rPr lang="en-US" sz="2280" dirty="0"/>
              <a:t>Greatly reduces cable sizes and splicing</a:t>
            </a:r>
          </a:p>
          <a:p>
            <a:pPr marL="1097252"/>
            <a:endParaRPr lang="en-US" sz="960" dirty="0"/>
          </a:p>
          <a:p>
            <a:pPr marL="731502" indent="-365750">
              <a:buFont typeface="Arial" pitchFamily="34" charset="0"/>
              <a:buChar char="•"/>
            </a:pPr>
            <a:r>
              <a:rPr lang="en-US" sz="2280" dirty="0"/>
              <a:t>Requires more OLT ports than CO or cabinet splitting</a:t>
            </a:r>
          </a:p>
          <a:p>
            <a:pPr marL="1463004" lvl="1" indent="-365750">
              <a:buFont typeface="Courier New" pitchFamily="49" charset="0"/>
              <a:buChar char="o"/>
            </a:pPr>
            <a:r>
              <a:rPr lang="en-US" sz="1920" dirty="0"/>
              <a:t>Typical break-even take rate is 20-25%</a:t>
            </a:r>
          </a:p>
          <a:p>
            <a:pPr marL="1643338" lvl="1" indent="-548627"/>
            <a:endParaRPr lang="en-US" sz="1920" dirty="0"/>
          </a:p>
          <a:p>
            <a:endParaRPr lang="en-US" sz="5160" dirty="0"/>
          </a:p>
        </p:txBody>
      </p:sp>
      <p:pic>
        <p:nvPicPr>
          <p:cNvPr id="204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454" y="1728745"/>
            <a:ext cx="13692896" cy="3776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Slide Number Placeholder 4"/>
          <p:cNvSpPr txBox="1">
            <a:spLocks/>
          </p:cNvSpPr>
          <p:nvPr/>
        </p:nvSpPr>
        <p:spPr>
          <a:xfrm>
            <a:off x="7723163" y="7740369"/>
            <a:ext cx="609600" cy="438150"/>
          </a:xfrm>
          <a:prstGeom prst="rect">
            <a:avLst/>
          </a:prstGeom>
        </p:spPr>
        <p:txBody>
          <a:bodyPr lIns="146300" tIns="73150" rIns="146300" bIns="7315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D8B8FC6-801F-4484-882E-589AFAAB9056}" type="slidenum">
              <a:rPr lang="en-US" sz="2280">
                <a:solidFill>
                  <a:schemeClr val="bg2">
                    <a:lumMod val="50000"/>
                  </a:schemeClr>
                </a:solidFill>
                <a:latin typeface="Arial" panose="020B0604020202020204" pitchFamily="34" charset="0"/>
                <a:cs typeface="Arial" panose="020B0604020202020204" pitchFamily="34" charset="0"/>
              </a:rPr>
              <a:pPr/>
              <a:t>43</a:t>
            </a:fld>
            <a:endParaRPr lang="en-US" sz="2280" dirty="0">
              <a:solidFill>
                <a:schemeClr val="bg2">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62006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7618" name="Rectangle 2"/>
          <p:cNvSpPr>
            <a:spLocks noChangeArrowheads="1"/>
          </p:cNvSpPr>
          <p:nvPr/>
        </p:nvSpPr>
        <p:spPr bwMode="auto">
          <a:xfrm>
            <a:off x="2286000" y="168813"/>
            <a:ext cx="9549766" cy="1329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9683" tIns="49842" rIns="99683" bIns="49842" anchor="ctr"/>
          <a:lstStyle/>
          <a:p>
            <a:pPr defTabSz="1207770">
              <a:lnSpc>
                <a:spcPct val="120000"/>
              </a:lnSpc>
              <a:defRPr/>
            </a:pPr>
            <a:r>
              <a:rPr lang="en-US" sz="2880" b="1" dirty="0"/>
              <a:t>Distributed Splits</a:t>
            </a:r>
          </a:p>
          <a:p>
            <a:pPr defTabSz="1207770">
              <a:lnSpc>
                <a:spcPct val="120000"/>
              </a:lnSpc>
              <a:defRPr/>
            </a:pPr>
            <a:r>
              <a:rPr lang="en-US" sz="2400" b="1" i="1" dirty="0">
                <a:solidFill>
                  <a:srgbClr val="002060"/>
                </a:solidFill>
              </a:rPr>
              <a:t>Enables use of smaller fiber counts</a:t>
            </a:r>
          </a:p>
        </p:txBody>
      </p:sp>
      <p:pic>
        <p:nvPicPr>
          <p:cNvPr id="26627" name="Picture 4" descr="Buildings-0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010900" y="1632586"/>
            <a:ext cx="1440180" cy="977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Line 5"/>
          <p:cNvSpPr>
            <a:spLocks noChangeShapeType="1"/>
          </p:cNvSpPr>
          <p:nvPr/>
        </p:nvSpPr>
        <p:spPr bwMode="auto">
          <a:xfrm flipH="1">
            <a:off x="11921490" y="3669030"/>
            <a:ext cx="62866" cy="276415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592"/>
          </a:p>
        </p:txBody>
      </p:sp>
      <p:sp>
        <p:nvSpPr>
          <p:cNvPr id="26629" name="Text Box 6"/>
          <p:cNvSpPr txBox="1">
            <a:spLocks noChangeArrowheads="1"/>
          </p:cNvSpPr>
          <p:nvPr/>
        </p:nvSpPr>
        <p:spPr bwMode="auto">
          <a:xfrm>
            <a:off x="9820276" y="5029200"/>
            <a:ext cx="1895474" cy="406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9717" tIns="54858" rIns="109717" bIns="5485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920" b="1">
                <a:solidFill>
                  <a:schemeClr val="tx2"/>
                </a:solidFill>
              </a:rPr>
              <a:t>Distributed</a:t>
            </a:r>
          </a:p>
        </p:txBody>
      </p:sp>
      <p:sp>
        <p:nvSpPr>
          <p:cNvPr id="26630" name="AutoShape 7"/>
          <p:cNvSpPr>
            <a:spLocks noChangeArrowheads="1"/>
          </p:cNvSpPr>
          <p:nvPr/>
        </p:nvSpPr>
        <p:spPr bwMode="auto">
          <a:xfrm rot="16200000">
            <a:off x="11724323" y="3322700"/>
            <a:ext cx="523876" cy="690755"/>
          </a:xfrm>
          <a:prstGeom prst="flowChartTerminator">
            <a:avLst/>
          </a:prstGeom>
          <a:solidFill>
            <a:schemeClr val="tx1"/>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sz="2592"/>
          </a:p>
        </p:txBody>
      </p:sp>
      <p:sp>
        <p:nvSpPr>
          <p:cNvPr id="26631" name="AutoShape 8"/>
          <p:cNvSpPr>
            <a:spLocks noChangeArrowheads="1"/>
          </p:cNvSpPr>
          <p:nvPr/>
        </p:nvSpPr>
        <p:spPr bwMode="auto">
          <a:xfrm rot="5400000">
            <a:off x="11780521" y="4886705"/>
            <a:ext cx="348614" cy="690755"/>
          </a:xfrm>
          <a:prstGeom prst="flowChartTerminator">
            <a:avLst/>
          </a:prstGeom>
          <a:solidFill>
            <a:schemeClr val="tx1"/>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sz="2592"/>
          </a:p>
        </p:txBody>
      </p:sp>
      <p:pic>
        <p:nvPicPr>
          <p:cNvPr id="26632" name="Picture 12" descr="Houses-0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1169016" y="5903596"/>
            <a:ext cx="1632584" cy="1729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3" name="Line 13"/>
          <p:cNvSpPr>
            <a:spLocks noChangeShapeType="1"/>
          </p:cNvSpPr>
          <p:nvPr/>
        </p:nvSpPr>
        <p:spPr bwMode="auto">
          <a:xfrm flipV="1">
            <a:off x="11496676" y="3775711"/>
            <a:ext cx="440054" cy="102489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592"/>
          </a:p>
        </p:txBody>
      </p:sp>
      <p:sp>
        <p:nvSpPr>
          <p:cNvPr id="26634" name="Line 14"/>
          <p:cNvSpPr>
            <a:spLocks noChangeShapeType="1"/>
          </p:cNvSpPr>
          <p:nvPr/>
        </p:nvSpPr>
        <p:spPr bwMode="auto">
          <a:xfrm>
            <a:off x="11715750" y="2560320"/>
            <a:ext cx="295276" cy="92964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592"/>
          </a:p>
        </p:txBody>
      </p:sp>
      <p:sp>
        <p:nvSpPr>
          <p:cNvPr id="26635" name="Text Box 15"/>
          <p:cNvSpPr txBox="1">
            <a:spLocks noChangeArrowheads="1"/>
          </p:cNvSpPr>
          <p:nvPr/>
        </p:nvSpPr>
        <p:spPr bwMode="auto">
          <a:xfrm>
            <a:off x="10073640" y="3569970"/>
            <a:ext cx="2105026" cy="931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9743" tIns="49871" rIns="99743" bIns="49871">
            <a:spAutoFit/>
          </a:bodyPr>
          <a:lstStyle>
            <a:lvl1pPr defTabSz="831850" eaLnBrk="0" hangingPunct="0">
              <a:defRPr>
                <a:solidFill>
                  <a:schemeClr val="tx1"/>
                </a:solidFill>
                <a:latin typeface="Arial" charset="0"/>
              </a:defRPr>
            </a:lvl1pPr>
            <a:lvl2pPr marL="742950" indent="-285750" defTabSz="831850" eaLnBrk="0" hangingPunct="0">
              <a:defRPr>
                <a:solidFill>
                  <a:schemeClr val="tx1"/>
                </a:solidFill>
                <a:latin typeface="Arial" charset="0"/>
              </a:defRPr>
            </a:lvl2pPr>
            <a:lvl3pPr marL="1143000" indent="-228600" defTabSz="831850" eaLnBrk="0" hangingPunct="0">
              <a:defRPr>
                <a:solidFill>
                  <a:schemeClr val="tx1"/>
                </a:solidFill>
                <a:latin typeface="Arial" charset="0"/>
              </a:defRPr>
            </a:lvl3pPr>
            <a:lvl4pPr marL="1600200" indent="-228600" defTabSz="831850" eaLnBrk="0" hangingPunct="0">
              <a:defRPr>
                <a:solidFill>
                  <a:schemeClr val="tx1"/>
                </a:solidFill>
                <a:latin typeface="Arial" charset="0"/>
              </a:defRPr>
            </a:lvl4pPr>
            <a:lvl5pPr marL="2057400" indent="-228600" defTabSz="831850" eaLnBrk="0" hangingPunct="0">
              <a:defRPr>
                <a:solidFill>
                  <a:schemeClr val="tx1"/>
                </a:solidFill>
                <a:latin typeface="Arial" charset="0"/>
              </a:defRPr>
            </a:lvl5pPr>
            <a:lvl6pPr marL="2514600" indent="-228600" defTabSz="831850" eaLnBrk="0" fontAlgn="base" hangingPunct="0">
              <a:spcBef>
                <a:spcPct val="0"/>
              </a:spcBef>
              <a:spcAft>
                <a:spcPct val="0"/>
              </a:spcAft>
              <a:defRPr>
                <a:solidFill>
                  <a:schemeClr val="tx1"/>
                </a:solidFill>
                <a:latin typeface="Arial" charset="0"/>
              </a:defRPr>
            </a:lvl6pPr>
            <a:lvl7pPr marL="2971800" indent="-228600" defTabSz="831850" eaLnBrk="0" fontAlgn="base" hangingPunct="0">
              <a:spcBef>
                <a:spcPct val="0"/>
              </a:spcBef>
              <a:spcAft>
                <a:spcPct val="0"/>
              </a:spcAft>
              <a:defRPr>
                <a:solidFill>
                  <a:schemeClr val="tx1"/>
                </a:solidFill>
                <a:latin typeface="Arial" charset="0"/>
              </a:defRPr>
            </a:lvl7pPr>
            <a:lvl8pPr marL="3429000" indent="-228600" defTabSz="831850" eaLnBrk="0" fontAlgn="base" hangingPunct="0">
              <a:spcBef>
                <a:spcPct val="0"/>
              </a:spcBef>
              <a:spcAft>
                <a:spcPct val="0"/>
              </a:spcAft>
              <a:defRPr>
                <a:solidFill>
                  <a:schemeClr val="tx1"/>
                </a:solidFill>
                <a:latin typeface="Arial" charset="0"/>
              </a:defRPr>
            </a:lvl8pPr>
            <a:lvl9pPr marL="3886200" indent="-228600" defTabSz="831850" eaLnBrk="0" fontAlgn="base" hangingPunct="0">
              <a:spcBef>
                <a:spcPct val="0"/>
              </a:spcBef>
              <a:spcAft>
                <a:spcPct val="0"/>
              </a:spcAft>
              <a:defRPr>
                <a:solidFill>
                  <a:schemeClr val="tx1"/>
                </a:solidFill>
                <a:latin typeface="Arial" charset="0"/>
              </a:defRPr>
            </a:lvl9pPr>
          </a:lstStyle>
          <a:p>
            <a:pPr>
              <a:spcBef>
                <a:spcPct val="50000"/>
              </a:spcBef>
            </a:pPr>
            <a:r>
              <a:rPr lang="en-US" sz="1800">
                <a:latin typeface="Arial Black" pitchFamily="34" charset="0"/>
              </a:rPr>
              <a:t>Splitters in Closures or Pedestals</a:t>
            </a:r>
          </a:p>
        </p:txBody>
      </p:sp>
      <p:sp>
        <p:nvSpPr>
          <p:cNvPr id="26636" name="Text Box 16"/>
          <p:cNvSpPr txBox="1">
            <a:spLocks noChangeArrowheads="1"/>
          </p:cNvSpPr>
          <p:nvPr/>
        </p:nvSpPr>
        <p:spPr bwMode="auto">
          <a:xfrm>
            <a:off x="2286001" y="1632586"/>
            <a:ext cx="7600950" cy="2086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a:solidFill>
                  <a:schemeClr val="tx1"/>
                </a:solidFill>
                <a:latin typeface="Arial" charset="0"/>
              </a:defRPr>
            </a:lvl1pPr>
            <a:lvl2pPr marL="800100" indent="-34290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Clr>
                <a:schemeClr val="tx2"/>
              </a:buClr>
              <a:buFont typeface="Wingdings" pitchFamily="2" charset="2"/>
              <a:buChar char="§"/>
            </a:pPr>
            <a:r>
              <a:rPr lang="en-US" sz="2592" b="1" dirty="0"/>
              <a:t>Place splitter in the middle of 32 customers</a:t>
            </a:r>
          </a:p>
          <a:p>
            <a:pPr lvl="1" eaLnBrk="1" hangingPunct="1">
              <a:buClr>
                <a:schemeClr val="tx2"/>
              </a:buClr>
              <a:buFont typeface="Wingdings" pitchFamily="2" charset="2"/>
              <a:buChar char="§"/>
            </a:pPr>
            <a:r>
              <a:rPr lang="en-US" sz="2592" b="1" dirty="0"/>
              <a:t>16 fibers in each direction</a:t>
            </a:r>
          </a:p>
          <a:p>
            <a:pPr eaLnBrk="1" hangingPunct="1">
              <a:buClr>
                <a:schemeClr val="tx2"/>
              </a:buClr>
              <a:buFont typeface="Wingdings" pitchFamily="2" charset="2"/>
              <a:buChar char="§"/>
            </a:pPr>
            <a:r>
              <a:rPr lang="en-US" sz="2592" b="1" dirty="0"/>
              <a:t>Can use 24 or 36 fiber cable as distribution cable</a:t>
            </a:r>
          </a:p>
          <a:p>
            <a:pPr eaLnBrk="1" hangingPunct="1">
              <a:buClr>
                <a:schemeClr val="tx2"/>
              </a:buClr>
              <a:buFont typeface="Wingdings" pitchFamily="2" charset="2"/>
              <a:buChar char="§"/>
            </a:pPr>
            <a:r>
              <a:rPr lang="en-US" sz="2592" b="1" dirty="0"/>
              <a:t>Re-use distribution fibers for each splitter</a:t>
            </a:r>
          </a:p>
        </p:txBody>
      </p:sp>
      <p:sp>
        <p:nvSpPr>
          <p:cNvPr id="26637" name="Line 9"/>
          <p:cNvSpPr>
            <a:spLocks noChangeShapeType="1"/>
          </p:cNvSpPr>
          <p:nvPr/>
        </p:nvSpPr>
        <p:spPr bwMode="auto">
          <a:xfrm flipV="1">
            <a:off x="11496676" y="5231131"/>
            <a:ext cx="457200" cy="89535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592"/>
          </a:p>
        </p:txBody>
      </p:sp>
      <p:sp>
        <p:nvSpPr>
          <p:cNvPr id="26638" name="Line 10"/>
          <p:cNvSpPr>
            <a:spLocks noChangeShapeType="1"/>
          </p:cNvSpPr>
          <p:nvPr/>
        </p:nvSpPr>
        <p:spPr bwMode="auto">
          <a:xfrm>
            <a:off x="11953876" y="5360670"/>
            <a:ext cx="220980" cy="13716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592"/>
          </a:p>
        </p:txBody>
      </p:sp>
      <p:sp>
        <p:nvSpPr>
          <p:cNvPr id="26639" name="Line 11"/>
          <p:cNvSpPr>
            <a:spLocks noChangeShapeType="1"/>
          </p:cNvSpPr>
          <p:nvPr/>
        </p:nvSpPr>
        <p:spPr bwMode="auto">
          <a:xfrm>
            <a:off x="11953876" y="5231130"/>
            <a:ext cx="449580" cy="200977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592"/>
          </a:p>
        </p:txBody>
      </p:sp>
      <p:sp>
        <p:nvSpPr>
          <p:cNvPr id="2" name="Rectangle 1"/>
          <p:cNvSpPr/>
          <p:nvPr/>
        </p:nvSpPr>
        <p:spPr>
          <a:xfrm>
            <a:off x="2103120" y="5212080"/>
            <a:ext cx="7315200" cy="18288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592"/>
          </a:p>
        </p:txBody>
      </p:sp>
      <p:sp>
        <p:nvSpPr>
          <p:cNvPr id="3" name="Oval 2"/>
          <p:cNvSpPr/>
          <p:nvPr/>
        </p:nvSpPr>
        <p:spPr>
          <a:xfrm>
            <a:off x="5669280" y="4754880"/>
            <a:ext cx="1280160" cy="109728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592" dirty="0"/>
              <a:t>1x32</a:t>
            </a:r>
          </a:p>
        </p:txBody>
      </p:sp>
      <p:sp>
        <p:nvSpPr>
          <p:cNvPr id="5" name="Rectangle 4"/>
          <p:cNvSpPr/>
          <p:nvPr/>
        </p:nvSpPr>
        <p:spPr>
          <a:xfrm>
            <a:off x="4754880" y="5029200"/>
            <a:ext cx="640080" cy="54864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40" dirty="0"/>
              <a:t>Drop</a:t>
            </a:r>
          </a:p>
        </p:txBody>
      </p:sp>
      <p:sp>
        <p:nvSpPr>
          <p:cNvPr id="28" name="Rectangle 27"/>
          <p:cNvSpPr/>
          <p:nvPr/>
        </p:nvSpPr>
        <p:spPr>
          <a:xfrm>
            <a:off x="3017520" y="5029200"/>
            <a:ext cx="640080" cy="54864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40" dirty="0"/>
              <a:t>Drop</a:t>
            </a:r>
          </a:p>
        </p:txBody>
      </p:sp>
      <p:sp>
        <p:nvSpPr>
          <p:cNvPr id="30" name="Rectangle 29"/>
          <p:cNvSpPr/>
          <p:nvPr/>
        </p:nvSpPr>
        <p:spPr>
          <a:xfrm>
            <a:off x="7406640" y="5029200"/>
            <a:ext cx="640080" cy="54864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40" dirty="0"/>
              <a:t>Drop</a:t>
            </a:r>
          </a:p>
        </p:txBody>
      </p:sp>
      <p:grpSp>
        <p:nvGrpSpPr>
          <p:cNvPr id="26645" name="Group 32"/>
          <p:cNvGrpSpPr>
            <a:grpSpLocks/>
          </p:cNvGrpSpPr>
          <p:nvPr/>
        </p:nvGrpSpPr>
        <p:grpSpPr bwMode="auto">
          <a:xfrm>
            <a:off x="2286000" y="6217921"/>
            <a:ext cx="3200400" cy="308610"/>
            <a:chOff x="457200" y="3810000"/>
            <a:chExt cx="2667000" cy="257175"/>
          </a:xfrm>
        </p:grpSpPr>
        <p:graphicFrame>
          <p:nvGraphicFramePr>
            <p:cNvPr id="26695" name="Object 12">
              <a:hlinkClick r:id="" action="ppaction://ole?verb=0"/>
            </p:cNvPr>
            <p:cNvGraphicFramePr>
              <a:graphicFrameLocks/>
            </p:cNvGraphicFramePr>
            <p:nvPr/>
          </p:nvGraphicFramePr>
          <p:xfrm>
            <a:off x="1469571" y="3810000"/>
            <a:ext cx="304800" cy="255587"/>
          </p:xfrm>
          <a:graphic>
            <a:graphicData uri="http://schemas.openxmlformats.org/presentationml/2006/ole">
              <mc:AlternateContent xmlns:mc="http://schemas.openxmlformats.org/markup-compatibility/2006">
                <mc:Choice xmlns:v="urn:schemas-microsoft-com:vml" Requires="v">
                  <p:oleObj spid="_x0000_s7842" name="Clip" r:id="rId6" imgW="969866" imgH="862103" progId="MS_ClipArt_Gallery.2">
                    <p:embed/>
                  </p:oleObj>
                </mc:Choice>
                <mc:Fallback>
                  <p:oleObj name="Clip" r:id="rId6" imgW="969866" imgH="862103" progId="MS_ClipArt_Gallery.2">
                    <p:embed/>
                    <p:pic>
                      <p:nvPicPr>
                        <p:cNvPr id="26695" name="Object 12">
                          <a:hlinkClick r:id="" action="ppaction://ole?verb=0"/>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69571" y="3810000"/>
                          <a:ext cx="304800" cy="255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6696" name="Object 13">
              <a:hlinkClick r:id="" action="ppaction://ole?verb=0"/>
            </p:cNvPr>
            <p:cNvGraphicFramePr>
              <a:graphicFrameLocks/>
            </p:cNvGraphicFramePr>
            <p:nvPr/>
          </p:nvGraphicFramePr>
          <p:xfrm>
            <a:off x="1132114" y="3810000"/>
            <a:ext cx="304800" cy="255588"/>
          </p:xfrm>
          <a:graphic>
            <a:graphicData uri="http://schemas.openxmlformats.org/presentationml/2006/ole">
              <mc:AlternateContent xmlns:mc="http://schemas.openxmlformats.org/markup-compatibility/2006">
                <mc:Choice xmlns:v="urn:schemas-microsoft-com:vml" Requires="v">
                  <p:oleObj spid="_x0000_s7843" name="Clip" r:id="rId8" imgW="969866" imgH="862103" progId="MS_ClipArt_Gallery.2">
                    <p:embed/>
                  </p:oleObj>
                </mc:Choice>
                <mc:Fallback>
                  <p:oleObj name="Clip" r:id="rId8" imgW="969866" imgH="862103" progId="MS_ClipArt_Gallery.2">
                    <p:embed/>
                    <p:pic>
                      <p:nvPicPr>
                        <p:cNvPr id="26696" name="Object 13">
                          <a:hlinkClick r:id="" action="ppaction://ole?verb=0"/>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32114" y="3810000"/>
                          <a:ext cx="304800" cy="255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6697" name="Object 14">
              <a:hlinkClick r:id="" action="ppaction://ole?verb=0"/>
            </p:cNvPr>
            <p:cNvGraphicFramePr>
              <a:graphicFrameLocks/>
            </p:cNvGraphicFramePr>
            <p:nvPr/>
          </p:nvGraphicFramePr>
          <p:xfrm>
            <a:off x="794657" y="3810000"/>
            <a:ext cx="304800" cy="255588"/>
          </p:xfrm>
          <a:graphic>
            <a:graphicData uri="http://schemas.openxmlformats.org/presentationml/2006/ole">
              <mc:AlternateContent xmlns:mc="http://schemas.openxmlformats.org/markup-compatibility/2006">
                <mc:Choice xmlns:v="urn:schemas-microsoft-com:vml" Requires="v">
                  <p:oleObj spid="_x0000_s7844" name="Clip" r:id="rId9" imgW="969866" imgH="862103" progId="MS_ClipArt_Gallery.2">
                    <p:embed/>
                  </p:oleObj>
                </mc:Choice>
                <mc:Fallback>
                  <p:oleObj name="Clip" r:id="rId9" imgW="969866" imgH="862103" progId="MS_ClipArt_Gallery.2">
                    <p:embed/>
                    <p:pic>
                      <p:nvPicPr>
                        <p:cNvPr id="26697" name="Object 14">
                          <a:hlinkClick r:id="" action="ppaction://ole?verb=0"/>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4657" y="3810000"/>
                          <a:ext cx="304800" cy="255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6698" name="Object 15">
              <a:hlinkClick r:id="" action="ppaction://ole?verb=0"/>
            </p:cNvPr>
            <p:cNvGraphicFramePr>
              <a:graphicFrameLocks/>
            </p:cNvGraphicFramePr>
            <p:nvPr/>
          </p:nvGraphicFramePr>
          <p:xfrm>
            <a:off x="457200" y="3810000"/>
            <a:ext cx="304800" cy="228600"/>
          </p:xfrm>
          <a:graphic>
            <a:graphicData uri="http://schemas.openxmlformats.org/presentationml/2006/ole">
              <mc:AlternateContent xmlns:mc="http://schemas.openxmlformats.org/markup-compatibility/2006">
                <mc:Choice xmlns:v="urn:schemas-microsoft-com:vml" Requires="v">
                  <p:oleObj spid="_x0000_s7845" name="Clip" r:id="rId10" imgW="969866" imgH="862103" progId="MS_ClipArt_Gallery.2">
                    <p:embed/>
                  </p:oleObj>
                </mc:Choice>
                <mc:Fallback>
                  <p:oleObj name="Clip" r:id="rId10" imgW="969866" imgH="862103" progId="MS_ClipArt_Gallery.2">
                    <p:embed/>
                    <p:pic>
                      <p:nvPicPr>
                        <p:cNvPr id="26698" name="Object 15">
                          <a:hlinkClick r:id="" action="ppaction://ole?verb=0"/>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3810000"/>
                          <a:ext cx="304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6699" name="Object 18">
              <a:hlinkClick r:id="" action="ppaction://ole?verb=0"/>
            </p:cNvPr>
            <p:cNvGraphicFramePr>
              <a:graphicFrameLocks/>
            </p:cNvGraphicFramePr>
            <p:nvPr/>
          </p:nvGraphicFramePr>
          <p:xfrm>
            <a:off x="1807028" y="3810000"/>
            <a:ext cx="304800" cy="255588"/>
          </p:xfrm>
          <a:graphic>
            <a:graphicData uri="http://schemas.openxmlformats.org/presentationml/2006/ole">
              <mc:AlternateContent xmlns:mc="http://schemas.openxmlformats.org/markup-compatibility/2006">
                <mc:Choice xmlns:v="urn:schemas-microsoft-com:vml" Requires="v">
                  <p:oleObj spid="_x0000_s7846" name="Clip" r:id="rId11" imgW="969866" imgH="862103" progId="MS_ClipArt_Gallery.2">
                    <p:embed/>
                  </p:oleObj>
                </mc:Choice>
                <mc:Fallback>
                  <p:oleObj name="Clip" r:id="rId11" imgW="969866" imgH="862103" progId="MS_ClipArt_Gallery.2">
                    <p:embed/>
                    <p:pic>
                      <p:nvPicPr>
                        <p:cNvPr id="26699" name="Object 18">
                          <a:hlinkClick r:id="" action="ppaction://ole?verb=0"/>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07028" y="3810000"/>
                          <a:ext cx="304800" cy="255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6700" name="Object 19">
              <a:hlinkClick r:id="" action="ppaction://ole?verb=0"/>
            </p:cNvPr>
            <p:cNvGraphicFramePr>
              <a:graphicFrameLocks/>
            </p:cNvGraphicFramePr>
            <p:nvPr/>
          </p:nvGraphicFramePr>
          <p:xfrm>
            <a:off x="2819400" y="3810000"/>
            <a:ext cx="304800" cy="228600"/>
          </p:xfrm>
          <a:graphic>
            <a:graphicData uri="http://schemas.openxmlformats.org/presentationml/2006/ole">
              <mc:AlternateContent xmlns:mc="http://schemas.openxmlformats.org/markup-compatibility/2006">
                <mc:Choice xmlns:v="urn:schemas-microsoft-com:vml" Requires="v">
                  <p:oleObj spid="_x0000_s7847" name="Clip" r:id="rId12" imgW="969866" imgH="862103" progId="MS_ClipArt_Gallery.2">
                    <p:embed/>
                  </p:oleObj>
                </mc:Choice>
                <mc:Fallback>
                  <p:oleObj name="Clip" r:id="rId12" imgW="969866" imgH="862103" progId="MS_ClipArt_Gallery.2">
                    <p:embed/>
                    <p:pic>
                      <p:nvPicPr>
                        <p:cNvPr id="26700" name="Object 19">
                          <a:hlinkClick r:id="" action="ppaction://ole?verb=0"/>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19400" y="3810000"/>
                          <a:ext cx="304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6701" name="Picture 15"/>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2481942" y="3810000"/>
              <a:ext cx="304800" cy="25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6702" name="Object 30">
              <a:hlinkClick r:id="" action="ppaction://ole?verb=0"/>
            </p:cNvPr>
            <p:cNvGraphicFramePr>
              <a:graphicFrameLocks/>
            </p:cNvGraphicFramePr>
            <p:nvPr/>
          </p:nvGraphicFramePr>
          <p:xfrm>
            <a:off x="2144485" y="3810000"/>
            <a:ext cx="304800" cy="255588"/>
          </p:xfrm>
          <a:graphic>
            <a:graphicData uri="http://schemas.openxmlformats.org/presentationml/2006/ole">
              <mc:AlternateContent xmlns:mc="http://schemas.openxmlformats.org/markup-compatibility/2006">
                <mc:Choice xmlns:v="urn:schemas-microsoft-com:vml" Requires="v">
                  <p:oleObj spid="_x0000_s7848" name="Clip" r:id="rId14" imgW="969866" imgH="862103" progId="MS_ClipArt_Gallery.2">
                    <p:embed/>
                  </p:oleObj>
                </mc:Choice>
                <mc:Fallback>
                  <p:oleObj name="Clip" r:id="rId14" imgW="969866" imgH="862103" progId="MS_ClipArt_Gallery.2">
                    <p:embed/>
                    <p:pic>
                      <p:nvPicPr>
                        <p:cNvPr id="26702" name="Object 30">
                          <a:hlinkClick r:id="" action="ppaction://ole?verb=0"/>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44485" y="3810000"/>
                          <a:ext cx="304800" cy="255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26646" name="Group 57"/>
          <p:cNvGrpSpPr>
            <a:grpSpLocks/>
          </p:cNvGrpSpPr>
          <p:nvPr/>
        </p:nvGrpSpPr>
        <p:grpSpPr bwMode="auto">
          <a:xfrm>
            <a:off x="2377440" y="3931921"/>
            <a:ext cx="3200400" cy="308610"/>
            <a:chOff x="457200" y="3810000"/>
            <a:chExt cx="2667000" cy="257175"/>
          </a:xfrm>
        </p:grpSpPr>
        <p:graphicFrame>
          <p:nvGraphicFramePr>
            <p:cNvPr id="26687" name="Object 58">
              <a:hlinkClick r:id="" action="ppaction://ole?verb=0"/>
            </p:cNvPr>
            <p:cNvGraphicFramePr>
              <a:graphicFrameLocks/>
            </p:cNvGraphicFramePr>
            <p:nvPr/>
          </p:nvGraphicFramePr>
          <p:xfrm>
            <a:off x="1469571" y="3810000"/>
            <a:ext cx="304800" cy="255587"/>
          </p:xfrm>
          <a:graphic>
            <a:graphicData uri="http://schemas.openxmlformats.org/presentationml/2006/ole">
              <mc:AlternateContent xmlns:mc="http://schemas.openxmlformats.org/markup-compatibility/2006">
                <mc:Choice xmlns:v="urn:schemas-microsoft-com:vml" Requires="v">
                  <p:oleObj spid="_x0000_s7849" name="Clip" r:id="rId15" imgW="969866" imgH="862103" progId="MS_ClipArt_Gallery.2">
                    <p:embed/>
                  </p:oleObj>
                </mc:Choice>
                <mc:Fallback>
                  <p:oleObj name="Clip" r:id="rId15" imgW="969866" imgH="862103" progId="MS_ClipArt_Gallery.2">
                    <p:embed/>
                    <p:pic>
                      <p:nvPicPr>
                        <p:cNvPr id="26687" name="Object 58">
                          <a:hlinkClick r:id="" action="ppaction://ole?verb=0"/>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69571" y="3810000"/>
                          <a:ext cx="304800" cy="255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6688" name="Object 59">
              <a:hlinkClick r:id="" action="ppaction://ole?verb=0"/>
            </p:cNvPr>
            <p:cNvGraphicFramePr>
              <a:graphicFrameLocks/>
            </p:cNvGraphicFramePr>
            <p:nvPr/>
          </p:nvGraphicFramePr>
          <p:xfrm>
            <a:off x="1132114" y="3810000"/>
            <a:ext cx="304800" cy="255588"/>
          </p:xfrm>
          <a:graphic>
            <a:graphicData uri="http://schemas.openxmlformats.org/presentationml/2006/ole">
              <mc:AlternateContent xmlns:mc="http://schemas.openxmlformats.org/markup-compatibility/2006">
                <mc:Choice xmlns:v="urn:schemas-microsoft-com:vml" Requires="v">
                  <p:oleObj spid="_x0000_s7850" name="Clip" r:id="rId16" imgW="969866" imgH="862103" progId="MS_ClipArt_Gallery.2">
                    <p:embed/>
                  </p:oleObj>
                </mc:Choice>
                <mc:Fallback>
                  <p:oleObj name="Clip" r:id="rId16" imgW="969866" imgH="862103" progId="MS_ClipArt_Gallery.2">
                    <p:embed/>
                    <p:pic>
                      <p:nvPicPr>
                        <p:cNvPr id="26688" name="Object 59">
                          <a:hlinkClick r:id="" action="ppaction://ole?verb=0"/>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32114" y="3810000"/>
                          <a:ext cx="304800" cy="255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6689" name="Object 60">
              <a:hlinkClick r:id="" action="ppaction://ole?verb=0"/>
            </p:cNvPr>
            <p:cNvGraphicFramePr>
              <a:graphicFrameLocks/>
            </p:cNvGraphicFramePr>
            <p:nvPr/>
          </p:nvGraphicFramePr>
          <p:xfrm>
            <a:off x="794657" y="3810000"/>
            <a:ext cx="304800" cy="255588"/>
          </p:xfrm>
          <a:graphic>
            <a:graphicData uri="http://schemas.openxmlformats.org/presentationml/2006/ole">
              <mc:AlternateContent xmlns:mc="http://schemas.openxmlformats.org/markup-compatibility/2006">
                <mc:Choice xmlns:v="urn:schemas-microsoft-com:vml" Requires="v">
                  <p:oleObj spid="_x0000_s7851" name="Clip" r:id="rId17" imgW="969866" imgH="862103" progId="MS_ClipArt_Gallery.2">
                    <p:embed/>
                  </p:oleObj>
                </mc:Choice>
                <mc:Fallback>
                  <p:oleObj name="Clip" r:id="rId17" imgW="969866" imgH="862103" progId="MS_ClipArt_Gallery.2">
                    <p:embed/>
                    <p:pic>
                      <p:nvPicPr>
                        <p:cNvPr id="26689" name="Object 60">
                          <a:hlinkClick r:id="" action="ppaction://ole?verb=0"/>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4657" y="3810000"/>
                          <a:ext cx="304800" cy="255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6690" name="Object 61">
              <a:hlinkClick r:id="" action="ppaction://ole?verb=0"/>
            </p:cNvPr>
            <p:cNvGraphicFramePr>
              <a:graphicFrameLocks/>
            </p:cNvGraphicFramePr>
            <p:nvPr/>
          </p:nvGraphicFramePr>
          <p:xfrm>
            <a:off x="457200" y="3810000"/>
            <a:ext cx="304800" cy="228600"/>
          </p:xfrm>
          <a:graphic>
            <a:graphicData uri="http://schemas.openxmlformats.org/presentationml/2006/ole">
              <mc:AlternateContent xmlns:mc="http://schemas.openxmlformats.org/markup-compatibility/2006">
                <mc:Choice xmlns:v="urn:schemas-microsoft-com:vml" Requires="v">
                  <p:oleObj spid="_x0000_s7852" name="Clip" r:id="rId18" imgW="969866" imgH="862103" progId="MS_ClipArt_Gallery.2">
                    <p:embed/>
                  </p:oleObj>
                </mc:Choice>
                <mc:Fallback>
                  <p:oleObj name="Clip" r:id="rId18" imgW="969866" imgH="862103" progId="MS_ClipArt_Gallery.2">
                    <p:embed/>
                    <p:pic>
                      <p:nvPicPr>
                        <p:cNvPr id="26690" name="Object 61">
                          <a:hlinkClick r:id="" action="ppaction://ole?verb=0"/>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3810000"/>
                          <a:ext cx="304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6691" name="Object 62">
              <a:hlinkClick r:id="" action="ppaction://ole?verb=0"/>
            </p:cNvPr>
            <p:cNvGraphicFramePr>
              <a:graphicFrameLocks/>
            </p:cNvGraphicFramePr>
            <p:nvPr/>
          </p:nvGraphicFramePr>
          <p:xfrm>
            <a:off x="1807028" y="3810000"/>
            <a:ext cx="304800" cy="255588"/>
          </p:xfrm>
          <a:graphic>
            <a:graphicData uri="http://schemas.openxmlformats.org/presentationml/2006/ole">
              <mc:AlternateContent xmlns:mc="http://schemas.openxmlformats.org/markup-compatibility/2006">
                <mc:Choice xmlns:v="urn:schemas-microsoft-com:vml" Requires="v">
                  <p:oleObj spid="_x0000_s7853" name="Clip" r:id="rId19" imgW="969866" imgH="862103" progId="MS_ClipArt_Gallery.2">
                    <p:embed/>
                  </p:oleObj>
                </mc:Choice>
                <mc:Fallback>
                  <p:oleObj name="Clip" r:id="rId19" imgW="969866" imgH="862103" progId="MS_ClipArt_Gallery.2">
                    <p:embed/>
                    <p:pic>
                      <p:nvPicPr>
                        <p:cNvPr id="26691" name="Object 62">
                          <a:hlinkClick r:id="" action="ppaction://ole?verb=0"/>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07028" y="3810000"/>
                          <a:ext cx="304800" cy="255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6692" name="Object 63">
              <a:hlinkClick r:id="" action="ppaction://ole?verb=0"/>
            </p:cNvPr>
            <p:cNvGraphicFramePr>
              <a:graphicFrameLocks/>
            </p:cNvGraphicFramePr>
            <p:nvPr/>
          </p:nvGraphicFramePr>
          <p:xfrm>
            <a:off x="2819400" y="3810000"/>
            <a:ext cx="304800" cy="228600"/>
          </p:xfrm>
          <a:graphic>
            <a:graphicData uri="http://schemas.openxmlformats.org/presentationml/2006/ole">
              <mc:AlternateContent xmlns:mc="http://schemas.openxmlformats.org/markup-compatibility/2006">
                <mc:Choice xmlns:v="urn:schemas-microsoft-com:vml" Requires="v">
                  <p:oleObj spid="_x0000_s7854" name="Clip" r:id="rId20" imgW="969866" imgH="862103" progId="MS_ClipArt_Gallery.2">
                    <p:embed/>
                  </p:oleObj>
                </mc:Choice>
                <mc:Fallback>
                  <p:oleObj name="Clip" r:id="rId20" imgW="969866" imgH="862103" progId="MS_ClipArt_Gallery.2">
                    <p:embed/>
                    <p:pic>
                      <p:nvPicPr>
                        <p:cNvPr id="26692" name="Object 63">
                          <a:hlinkClick r:id="" action="ppaction://ole?verb=0"/>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19400" y="3810000"/>
                          <a:ext cx="304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6693" name="Picture 15"/>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2481942" y="3810000"/>
              <a:ext cx="304800" cy="25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6694" name="Object 65">
              <a:hlinkClick r:id="" action="ppaction://ole?verb=0"/>
            </p:cNvPr>
            <p:cNvGraphicFramePr>
              <a:graphicFrameLocks/>
            </p:cNvGraphicFramePr>
            <p:nvPr/>
          </p:nvGraphicFramePr>
          <p:xfrm>
            <a:off x="2144485" y="3810000"/>
            <a:ext cx="304800" cy="255588"/>
          </p:xfrm>
          <a:graphic>
            <a:graphicData uri="http://schemas.openxmlformats.org/presentationml/2006/ole">
              <mc:AlternateContent xmlns:mc="http://schemas.openxmlformats.org/markup-compatibility/2006">
                <mc:Choice xmlns:v="urn:schemas-microsoft-com:vml" Requires="v">
                  <p:oleObj spid="_x0000_s7855" name="Clip" r:id="rId21" imgW="969866" imgH="862103" progId="MS_ClipArt_Gallery.2">
                    <p:embed/>
                  </p:oleObj>
                </mc:Choice>
                <mc:Fallback>
                  <p:oleObj name="Clip" r:id="rId21" imgW="969866" imgH="862103" progId="MS_ClipArt_Gallery.2">
                    <p:embed/>
                    <p:pic>
                      <p:nvPicPr>
                        <p:cNvPr id="26694" name="Object 65">
                          <a:hlinkClick r:id="" action="ppaction://ole?verb=0"/>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44485" y="3810000"/>
                          <a:ext cx="304800" cy="255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cxnSp>
        <p:nvCxnSpPr>
          <p:cNvPr id="39" name="Straight Connector 38"/>
          <p:cNvCxnSpPr/>
          <p:nvPr/>
        </p:nvCxnSpPr>
        <p:spPr>
          <a:xfrm>
            <a:off x="2560320" y="4206240"/>
            <a:ext cx="457200" cy="822960"/>
          </a:xfrm>
          <a:prstGeom prst="line">
            <a:avLst/>
          </a:prstGeom>
        </p:spPr>
        <p:style>
          <a:lnRef idx="1">
            <a:schemeClr val="accent1"/>
          </a:lnRef>
          <a:fillRef idx="0">
            <a:schemeClr val="accent1"/>
          </a:fillRef>
          <a:effectRef idx="0">
            <a:schemeClr val="accent1"/>
          </a:effectRef>
          <a:fontRef idx="minor">
            <a:schemeClr val="tx1"/>
          </a:fontRef>
        </p:style>
      </p:cxnSp>
      <p:sp>
        <p:nvSpPr>
          <p:cNvPr id="105" name="Rectangle 104"/>
          <p:cNvSpPr/>
          <p:nvPr/>
        </p:nvSpPr>
        <p:spPr>
          <a:xfrm>
            <a:off x="9144000" y="5029200"/>
            <a:ext cx="640080" cy="54864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40" dirty="0"/>
              <a:t>Drop</a:t>
            </a:r>
          </a:p>
        </p:txBody>
      </p:sp>
      <p:sp>
        <p:nvSpPr>
          <p:cNvPr id="26649" name="TextBox 45"/>
          <p:cNvSpPr txBox="1">
            <a:spLocks noChangeArrowheads="1"/>
          </p:cNvSpPr>
          <p:nvPr/>
        </p:nvSpPr>
        <p:spPr bwMode="auto">
          <a:xfrm>
            <a:off x="3566160" y="4754881"/>
            <a:ext cx="1459054" cy="49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592"/>
              <a:t>16 fibers</a:t>
            </a:r>
          </a:p>
        </p:txBody>
      </p:sp>
      <p:sp>
        <p:nvSpPr>
          <p:cNvPr id="26650" name="TextBox 107"/>
          <p:cNvSpPr txBox="1">
            <a:spLocks noChangeArrowheads="1"/>
          </p:cNvSpPr>
          <p:nvPr/>
        </p:nvSpPr>
        <p:spPr bwMode="auto">
          <a:xfrm>
            <a:off x="8046720" y="4663441"/>
            <a:ext cx="1459054" cy="49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592"/>
              <a:t>16 fibers</a:t>
            </a:r>
          </a:p>
        </p:txBody>
      </p:sp>
      <p:cxnSp>
        <p:nvCxnSpPr>
          <p:cNvPr id="48" name="Straight Arrow Connector 47"/>
          <p:cNvCxnSpPr/>
          <p:nvPr/>
        </p:nvCxnSpPr>
        <p:spPr>
          <a:xfrm>
            <a:off x="7589520" y="4663440"/>
            <a:ext cx="155448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26652" name="Group 112"/>
          <p:cNvGrpSpPr>
            <a:grpSpLocks/>
          </p:cNvGrpSpPr>
          <p:nvPr/>
        </p:nvGrpSpPr>
        <p:grpSpPr bwMode="auto">
          <a:xfrm>
            <a:off x="6858000" y="3931921"/>
            <a:ext cx="3200400" cy="308610"/>
            <a:chOff x="457200" y="3810000"/>
            <a:chExt cx="2667000" cy="257175"/>
          </a:xfrm>
        </p:grpSpPr>
        <p:graphicFrame>
          <p:nvGraphicFramePr>
            <p:cNvPr id="26679" name="Object 113">
              <a:hlinkClick r:id="" action="ppaction://ole?verb=0"/>
            </p:cNvPr>
            <p:cNvGraphicFramePr>
              <a:graphicFrameLocks/>
            </p:cNvGraphicFramePr>
            <p:nvPr/>
          </p:nvGraphicFramePr>
          <p:xfrm>
            <a:off x="1469571" y="3810000"/>
            <a:ext cx="304800" cy="255587"/>
          </p:xfrm>
          <a:graphic>
            <a:graphicData uri="http://schemas.openxmlformats.org/presentationml/2006/ole">
              <mc:AlternateContent xmlns:mc="http://schemas.openxmlformats.org/markup-compatibility/2006">
                <mc:Choice xmlns:v="urn:schemas-microsoft-com:vml" Requires="v">
                  <p:oleObj spid="_x0000_s7856" name="Clip" r:id="rId22" imgW="969866" imgH="862103" progId="MS_ClipArt_Gallery.2">
                    <p:embed/>
                  </p:oleObj>
                </mc:Choice>
                <mc:Fallback>
                  <p:oleObj name="Clip" r:id="rId22" imgW="969866" imgH="862103" progId="MS_ClipArt_Gallery.2">
                    <p:embed/>
                    <p:pic>
                      <p:nvPicPr>
                        <p:cNvPr id="26679" name="Object 113">
                          <a:hlinkClick r:id="" action="ppaction://ole?verb=0"/>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69571" y="3810000"/>
                          <a:ext cx="304800" cy="255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6680" name="Object 114">
              <a:hlinkClick r:id="" action="ppaction://ole?verb=0"/>
            </p:cNvPr>
            <p:cNvGraphicFramePr>
              <a:graphicFrameLocks/>
            </p:cNvGraphicFramePr>
            <p:nvPr/>
          </p:nvGraphicFramePr>
          <p:xfrm>
            <a:off x="1132114" y="3810000"/>
            <a:ext cx="304800" cy="255588"/>
          </p:xfrm>
          <a:graphic>
            <a:graphicData uri="http://schemas.openxmlformats.org/presentationml/2006/ole">
              <mc:AlternateContent xmlns:mc="http://schemas.openxmlformats.org/markup-compatibility/2006">
                <mc:Choice xmlns:v="urn:schemas-microsoft-com:vml" Requires="v">
                  <p:oleObj spid="_x0000_s7857" name="Clip" r:id="rId23" imgW="969866" imgH="862103" progId="MS_ClipArt_Gallery.2">
                    <p:embed/>
                  </p:oleObj>
                </mc:Choice>
                <mc:Fallback>
                  <p:oleObj name="Clip" r:id="rId23" imgW="969866" imgH="862103" progId="MS_ClipArt_Gallery.2">
                    <p:embed/>
                    <p:pic>
                      <p:nvPicPr>
                        <p:cNvPr id="26680" name="Object 114">
                          <a:hlinkClick r:id="" action="ppaction://ole?verb=0"/>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32114" y="3810000"/>
                          <a:ext cx="304800" cy="255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6681" name="Object 115">
              <a:hlinkClick r:id="" action="ppaction://ole?verb=0"/>
            </p:cNvPr>
            <p:cNvGraphicFramePr>
              <a:graphicFrameLocks/>
            </p:cNvGraphicFramePr>
            <p:nvPr/>
          </p:nvGraphicFramePr>
          <p:xfrm>
            <a:off x="794657" y="3810000"/>
            <a:ext cx="304800" cy="255588"/>
          </p:xfrm>
          <a:graphic>
            <a:graphicData uri="http://schemas.openxmlformats.org/presentationml/2006/ole">
              <mc:AlternateContent xmlns:mc="http://schemas.openxmlformats.org/markup-compatibility/2006">
                <mc:Choice xmlns:v="urn:schemas-microsoft-com:vml" Requires="v">
                  <p:oleObj spid="_x0000_s7858" name="Clip" r:id="rId24" imgW="969866" imgH="862103" progId="MS_ClipArt_Gallery.2">
                    <p:embed/>
                  </p:oleObj>
                </mc:Choice>
                <mc:Fallback>
                  <p:oleObj name="Clip" r:id="rId24" imgW="969866" imgH="862103" progId="MS_ClipArt_Gallery.2">
                    <p:embed/>
                    <p:pic>
                      <p:nvPicPr>
                        <p:cNvPr id="26681" name="Object 115">
                          <a:hlinkClick r:id="" action="ppaction://ole?verb=0"/>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4657" y="3810000"/>
                          <a:ext cx="304800" cy="255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6682" name="Object 116">
              <a:hlinkClick r:id="" action="ppaction://ole?verb=0"/>
            </p:cNvPr>
            <p:cNvGraphicFramePr>
              <a:graphicFrameLocks/>
            </p:cNvGraphicFramePr>
            <p:nvPr/>
          </p:nvGraphicFramePr>
          <p:xfrm>
            <a:off x="457200" y="3810000"/>
            <a:ext cx="304800" cy="228600"/>
          </p:xfrm>
          <a:graphic>
            <a:graphicData uri="http://schemas.openxmlformats.org/presentationml/2006/ole">
              <mc:AlternateContent xmlns:mc="http://schemas.openxmlformats.org/markup-compatibility/2006">
                <mc:Choice xmlns:v="urn:schemas-microsoft-com:vml" Requires="v">
                  <p:oleObj spid="_x0000_s7859" name="Clip" r:id="rId25" imgW="969866" imgH="862103" progId="MS_ClipArt_Gallery.2">
                    <p:embed/>
                  </p:oleObj>
                </mc:Choice>
                <mc:Fallback>
                  <p:oleObj name="Clip" r:id="rId25" imgW="969866" imgH="862103" progId="MS_ClipArt_Gallery.2">
                    <p:embed/>
                    <p:pic>
                      <p:nvPicPr>
                        <p:cNvPr id="26682" name="Object 116">
                          <a:hlinkClick r:id="" action="ppaction://ole?verb=0"/>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3810000"/>
                          <a:ext cx="304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6683" name="Object 117">
              <a:hlinkClick r:id="" action="ppaction://ole?verb=0"/>
            </p:cNvPr>
            <p:cNvGraphicFramePr>
              <a:graphicFrameLocks/>
            </p:cNvGraphicFramePr>
            <p:nvPr/>
          </p:nvGraphicFramePr>
          <p:xfrm>
            <a:off x="1807028" y="3810000"/>
            <a:ext cx="304800" cy="255588"/>
          </p:xfrm>
          <a:graphic>
            <a:graphicData uri="http://schemas.openxmlformats.org/presentationml/2006/ole">
              <mc:AlternateContent xmlns:mc="http://schemas.openxmlformats.org/markup-compatibility/2006">
                <mc:Choice xmlns:v="urn:schemas-microsoft-com:vml" Requires="v">
                  <p:oleObj spid="_x0000_s7860" name="Clip" r:id="rId26" imgW="969866" imgH="862103" progId="MS_ClipArt_Gallery.2">
                    <p:embed/>
                  </p:oleObj>
                </mc:Choice>
                <mc:Fallback>
                  <p:oleObj name="Clip" r:id="rId26" imgW="969866" imgH="862103" progId="MS_ClipArt_Gallery.2">
                    <p:embed/>
                    <p:pic>
                      <p:nvPicPr>
                        <p:cNvPr id="26683" name="Object 117">
                          <a:hlinkClick r:id="" action="ppaction://ole?verb=0"/>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07028" y="3810000"/>
                          <a:ext cx="304800" cy="255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6684" name="Object 118">
              <a:hlinkClick r:id="" action="ppaction://ole?verb=0"/>
            </p:cNvPr>
            <p:cNvGraphicFramePr>
              <a:graphicFrameLocks/>
            </p:cNvGraphicFramePr>
            <p:nvPr/>
          </p:nvGraphicFramePr>
          <p:xfrm>
            <a:off x="2819400" y="3810000"/>
            <a:ext cx="304800" cy="228600"/>
          </p:xfrm>
          <a:graphic>
            <a:graphicData uri="http://schemas.openxmlformats.org/presentationml/2006/ole">
              <mc:AlternateContent xmlns:mc="http://schemas.openxmlformats.org/markup-compatibility/2006">
                <mc:Choice xmlns:v="urn:schemas-microsoft-com:vml" Requires="v">
                  <p:oleObj spid="_x0000_s7861" name="Clip" r:id="rId27" imgW="969866" imgH="862103" progId="MS_ClipArt_Gallery.2">
                    <p:embed/>
                  </p:oleObj>
                </mc:Choice>
                <mc:Fallback>
                  <p:oleObj name="Clip" r:id="rId27" imgW="969866" imgH="862103" progId="MS_ClipArt_Gallery.2">
                    <p:embed/>
                    <p:pic>
                      <p:nvPicPr>
                        <p:cNvPr id="26684" name="Object 118">
                          <a:hlinkClick r:id="" action="ppaction://ole?verb=0"/>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19400" y="3810000"/>
                          <a:ext cx="304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6685" name="Picture 15"/>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2481942" y="3810000"/>
              <a:ext cx="304800" cy="25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6686" name="Object 120">
              <a:hlinkClick r:id="" action="ppaction://ole?verb=0"/>
            </p:cNvPr>
            <p:cNvGraphicFramePr>
              <a:graphicFrameLocks/>
            </p:cNvGraphicFramePr>
            <p:nvPr/>
          </p:nvGraphicFramePr>
          <p:xfrm>
            <a:off x="2144485" y="3810000"/>
            <a:ext cx="304800" cy="255588"/>
          </p:xfrm>
          <a:graphic>
            <a:graphicData uri="http://schemas.openxmlformats.org/presentationml/2006/ole">
              <mc:AlternateContent xmlns:mc="http://schemas.openxmlformats.org/markup-compatibility/2006">
                <mc:Choice xmlns:v="urn:schemas-microsoft-com:vml" Requires="v">
                  <p:oleObj spid="_x0000_s7862" name="Clip" r:id="rId28" imgW="969866" imgH="862103" progId="MS_ClipArt_Gallery.2">
                    <p:embed/>
                  </p:oleObj>
                </mc:Choice>
                <mc:Fallback>
                  <p:oleObj name="Clip" r:id="rId28" imgW="969866" imgH="862103" progId="MS_ClipArt_Gallery.2">
                    <p:embed/>
                    <p:pic>
                      <p:nvPicPr>
                        <p:cNvPr id="26686" name="Object 120">
                          <a:hlinkClick r:id="" action="ppaction://ole?verb=0"/>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44485" y="3810000"/>
                          <a:ext cx="304800" cy="255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26653" name="Group 121"/>
          <p:cNvGrpSpPr>
            <a:grpSpLocks/>
          </p:cNvGrpSpPr>
          <p:nvPr/>
        </p:nvGrpSpPr>
        <p:grpSpPr bwMode="auto">
          <a:xfrm>
            <a:off x="7040880" y="6126481"/>
            <a:ext cx="3200400" cy="308610"/>
            <a:chOff x="457200" y="3810000"/>
            <a:chExt cx="2667000" cy="257175"/>
          </a:xfrm>
        </p:grpSpPr>
        <p:graphicFrame>
          <p:nvGraphicFramePr>
            <p:cNvPr id="26671" name="Object 122">
              <a:hlinkClick r:id="" action="ppaction://ole?verb=0"/>
            </p:cNvPr>
            <p:cNvGraphicFramePr>
              <a:graphicFrameLocks/>
            </p:cNvGraphicFramePr>
            <p:nvPr/>
          </p:nvGraphicFramePr>
          <p:xfrm>
            <a:off x="1469571" y="3810000"/>
            <a:ext cx="304800" cy="255587"/>
          </p:xfrm>
          <a:graphic>
            <a:graphicData uri="http://schemas.openxmlformats.org/presentationml/2006/ole">
              <mc:AlternateContent xmlns:mc="http://schemas.openxmlformats.org/markup-compatibility/2006">
                <mc:Choice xmlns:v="urn:schemas-microsoft-com:vml" Requires="v">
                  <p:oleObj spid="_x0000_s7863" name="Clip" r:id="rId29" imgW="969866" imgH="862103" progId="MS_ClipArt_Gallery.2">
                    <p:embed/>
                  </p:oleObj>
                </mc:Choice>
                <mc:Fallback>
                  <p:oleObj name="Clip" r:id="rId29" imgW="969866" imgH="862103" progId="MS_ClipArt_Gallery.2">
                    <p:embed/>
                    <p:pic>
                      <p:nvPicPr>
                        <p:cNvPr id="26671" name="Object 122">
                          <a:hlinkClick r:id="" action="ppaction://ole?verb=0"/>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69571" y="3810000"/>
                          <a:ext cx="304800" cy="255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6672" name="Object 123">
              <a:hlinkClick r:id="" action="ppaction://ole?verb=0"/>
            </p:cNvPr>
            <p:cNvGraphicFramePr>
              <a:graphicFrameLocks/>
            </p:cNvGraphicFramePr>
            <p:nvPr/>
          </p:nvGraphicFramePr>
          <p:xfrm>
            <a:off x="1132114" y="3810000"/>
            <a:ext cx="304800" cy="255588"/>
          </p:xfrm>
          <a:graphic>
            <a:graphicData uri="http://schemas.openxmlformats.org/presentationml/2006/ole">
              <mc:AlternateContent xmlns:mc="http://schemas.openxmlformats.org/markup-compatibility/2006">
                <mc:Choice xmlns:v="urn:schemas-microsoft-com:vml" Requires="v">
                  <p:oleObj spid="_x0000_s7864" name="Clip" r:id="rId30" imgW="969866" imgH="862103" progId="MS_ClipArt_Gallery.2">
                    <p:embed/>
                  </p:oleObj>
                </mc:Choice>
                <mc:Fallback>
                  <p:oleObj name="Clip" r:id="rId30" imgW="969866" imgH="862103" progId="MS_ClipArt_Gallery.2">
                    <p:embed/>
                    <p:pic>
                      <p:nvPicPr>
                        <p:cNvPr id="26672" name="Object 123">
                          <a:hlinkClick r:id="" action="ppaction://ole?verb=0"/>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32114" y="3810000"/>
                          <a:ext cx="304800" cy="255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6673" name="Object 124">
              <a:hlinkClick r:id="" action="ppaction://ole?verb=0"/>
            </p:cNvPr>
            <p:cNvGraphicFramePr>
              <a:graphicFrameLocks/>
            </p:cNvGraphicFramePr>
            <p:nvPr/>
          </p:nvGraphicFramePr>
          <p:xfrm>
            <a:off x="794657" y="3810000"/>
            <a:ext cx="304800" cy="255588"/>
          </p:xfrm>
          <a:graphic>
            <a:graphicData uri="http://schemas.openxmlformats.org/presentationml/2006/ole">
              <mc:AlternateContent xmlns:mc="http://schemas.openxmlformats.org/markup-compatibility/2006">
                <mc:Choice xmlns:v="urn:schemas-microsoft-com:vml" Requires="v">
                  <p:oleObj spid="_x0000_s7865" name="Clip" r:id="rId31" imgW="969866" imgH="862103" progId="MS_ClipArt_Gallery.2">
                    <p:embed/>
                  </p:oleObj>
                </mc:Choice>
                <mc:Fallback>
                  <p:oleObj name="Clip" r:id="rId31" imgW="969866" imgH="862103" progId="MS_ClipArt_Gallery.2">
                    <p:embed/>
                    <p:pic>
                      <p:nvPicPr>
                        <p:cNvPr id="26673" name="Object 124">
                          <a:hlinkClick r:id="" action="ppaction://ole?verb=0"/>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4657" y="3810000"/>
                          <a:ext cx="304800" cy="255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6674" name="Object 125">
              <a:hlinkClick r:id="" action="ppaction://ole?verb=0"/>
            </p:cNvPr>
            <p:cNvGraphicFramePr>
              <a:graphicFrameLocks/>
            </p:cNvGraphicFramePr>
            <p:nvPr/>
          </p:nvGraphicFramePr>
          <p:xfrm>
            <a:off x="457200" y="3810000"/>
            <a:ext cx="304800" cy="228600"/>
          </p:xfrm>
          <a:graphic>
            <a:graphicData uri="http://schemas.openxmlformats.org/presentationml/2006/ole">
              <mc:AlternateContent xmlns:mc="http://schemas.openxmlformats.org/markup-compatibility/2006">
                <mc:Choice xmlns:v="urn:schemas-microsoft-com:vml" Requires="v">
                  <p:oleObj spid="_x0000_s7866" name="Clip" r:id="rId32" imgW="969866" imgH="862103" progId="MS_ClipArt_Gallery.2">
                    <p:embed/>
                  </p:oleObj>
                </mc:Choice>
                <mc:Fallback>
                  <p:oleObj name="Clip" r:id="rId32" imgW="969866" imgH="862103" progId="MS_ClipArt_Gallery.2">
                    <p:embed/>
                    <p:pic>
                      <p:nvPicPr>
                        <p:cNvPr id="26674" name="Object 125">
                          <a:hlinkClick r:id="" action="ppaction://ole?verb=0"/>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3810000"/>
                          <a:ext cx="304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6675" name="Object 126">
              <a:hlinkClick r:id="" action="ppaction://ole?verb=0"/>
            </p:cNvPr>
            <p:cNvGraphicFramePr>
              <a:graphicFrameLocks/>
            </p:cNvGraphicFramePr>
            <p:nvPr/>
          </p:nvGraphicFramePr>
          <p:xfrm>
            <a:off x="1807028" y="3810000"/>
            <a:ext cx="304800" cy="255588"/>
          </p:xfrm>
          <a:graphic>
            <a:graphicData uri="http://schemas.openxmlformats.org/presentationml/2006/ole">
              <mc:AlternateContent xmlns:mc="http://schemas.openxmlformats.org/markup-compatibility/2006">
                <mc:Choice xmlns:v="urn:schemas-microsoft-com:vml" Requires="v">
                  <p:oleObj spid="_x0000_s7867" name="Clip" r:id="rId33" imgW="969866" imgH="862103" progId="MS_ClipArt_Gallery.2">
                    <p:embed/>
                  </p:oleObj>
                </mc:Choice>
                <mc:Fallback>
                  <p:oleObj name="Clip" r:id="rId33" imgW="969866" imgH="862103" progId="MS_ClipArt_Gallery.2">
                    <p:embed/>
                    <p:pic>
                      <p:nvPicPr>
                        <p:cNvPr id="26675" name="Object 126">
                          <a:hlinkClick r:id="" action="ppaction://ole?verb=0"/>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07028" y="3810000"/>
                          <a:ext cx="304800" cy="255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6676" name="Object 127">
              <a:hlinkClick r:id="" action="ppaction://ole?verb=0"/>
            </p:cNvPr>
            <p:cNvGraphicFramePr>
              <a:graphicFrameLocks/>
            </p:cNvGraphicFramePr>
            <p:nvPr/>
          </p:nvGraphicFramePr>
          <p:xfrm>
            <a:off x="2819400" y="3810000"/>
            <a:ext cx="304800" cy="228600"/>
          </p:xfrm>
          <a:graphic>
            <a:graphicData uri="http://schemas.openxmlformats.org/presentationml/2006/ole">
              <mc:AlternateContent xmlns:mc="http://schemas.openxmlformats.org/markup-compatibility/2006">
                <mc:Choice xmlns:v="urn:schemas-microsoft-com:vml" Requires="v">
                  <p:oleObj spid="_x0000_s7868" name="Clip" r:id="rId34" imgW="969866" imgH="862103" progId="MS_ClipArt_Gallery.2">
                    <p:embed/>
                  </p:oleObj>
                </mc:Choice>
                <mc:Fallback>
                  <p:oleObj name="Clip" r:id="rId34" imgW="969866" imgH="862103" progId="MS_ClipArt_Gallery.2">
                    <p:embed/>
                    <p:pic>
                      <p:nvPicPr>
                        <p:cNvPr id="26676" name="Object 127">
                          <a:hlinkClick r:id="" action="ppaction://ole?verb=0"/>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19400" y="3810000"/>
                          <a:ext cx="304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6677" name="Picture 15"/>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2481942" y="3810000"/>
              <a:ext cx="304800" cy="25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6678" name="Object 129">
              <a:hlinkClick r:id="" action="ppaction://ole?verb=0"/>
            </p:cNvPr>
            <p:cNvGraphicFramePr>
              <a:graphicFrameLocks/>
            </p:cNvGraphicFramePr>
            <p:nvPr/>
          </p:nvGraphicFramePr>
          <p:xfrm>
            <a:off x="2144485" y="3810000"/>
            <a:ext cx="304800" cy="255588"/>
          </p:xfrm>
          <a:graphic>
            <a:graphicData uri="http://schemas.openxmlformats.org/presentationml/2006/ole">
              <mc:AlternateContent xmlns:mc="http://schemas.openxmlformats.org/markup-compatibility/2006">
                <mc:Choice xmlns:v="urn:schemas-microsoft-com:vml" Requires="v">
                  <p:oleObj spid="_x0000_s7869" name="Clip" r:id="rId35" imgW="969866" imgH="862103" progId="MS_ClipArt_Gallery.2">
                    <p:embed/>
                  </p:oleObj>
                </mc:Choice>
                <mc:Fallback>
                  <p:oleObj name="Clip" r:id="rId35" imgW="969866" imgH="862103" progId="MS_ClipArt_Gallery.2">
                    <p:embed/>
                    <p:pic>
                      <p:nvPicPr>
                        <p:cNvPr id="26678" name="Object 129">
                          <a:hlinkClick r:id="" action="ppaction://ole?verb=0"/>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44485" y="3810000"/>
                          <a:ext cx="304800" cy="255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cxnSp>
        <p:nvCxnSpPr>
          <p:cNvPr id="132" name="Straight Connector 131"/>
          <p:cNvCxnSpPr/>
          <p:nvPr/>
        </p:nvCxnSpPr>
        <p:spPr>
          <a:xfrm>
            <a:off x="2926080" y="4206240"/>
            <a:ext cx="274320" cy="822960"/>
          </a:xfrm>
          <a:prstGeom prst="line">
            <a:avLst/>
          </a:prstGeom>
          <a:ln>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a:endCxn id="28" idx="0"/>
          </p:cNvCxnSpPr>
          <p:nvPr/>
        </p:nvCxnSpPr>
        <p:spPr>
          <a:xfrm>
            <a:off x="3291840" y="4114800"/>
            <a:ext cx="45720" cy="9144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flipH="1">
            <a:off x="3474720" y="4206240"/>
            <a:ext cx="274320" cy="914400"/>
          </a:xfrm>
          <a:prstGeom prst="line">
            <a:avLst/>
          </a:prstGeom>
          <a:ln>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4206240" y="4114800"/>
            <a:ext cx="64008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a:off x="4663440" y="4206240"/>
            <a:ext cx="274320" cy="822960"/>
          </a:xfrm>
          <a:prstGeom prst="line">
            <a:avLst/>
          </a:prstGeom>
          <a:ln>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a:off x="5029200" y="4114800"/>
            <a:ext cx="45720" cy="9144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flipH="1">
            <a:off x="5120640" y="4114800"/>
            <a:ext cx="274320" cy="914400"/>
          </a:xfrm>
          <a:prstGeom prst="line">
            <a:avLst/>
          </a:prstGeom>
          <a:ln>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2" name="Straight Arrow Connector 111"/>
          <p:cNvCxnSpPr/>
          <p:nvPr/>
        </p:nvCxnSpPr>
        <p:spPr>
          <a:xfrm flipH="1">
            <a:off x="3931920" y="4663440"/>
            <a:ext cx="155448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flipH="1">
            <a:off x="2468880" y="5577840"/>
            <a:ext cx="640080" cy="64008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a:stCxn id="28" idx="2"/>
          </p:cNvCxnSpPr>
          <p:nvPr/>
        </p:nvCxnSpPr>
        <p:spPr>
          <a:xfrm flipH="1">
            <a:off x="2651760" y="5577840"/>
            <a:ext cx="685800" cy="82296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a:stCxn id="28" idx="2"/>
          </p:cNvCxnSpPr>
          <p:nvPr/>
        </p:nvCxnSpPr>
        <p:spPr>
          <a:xfrm flipH="1">
            <a:off x="3278506" y="5577840"/>
            <a:ext cx="59054" cy="64008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a:off x="3533776" y="5486400"/>
            <a:ext cx="150494" cy="7315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flipH="1">
            <a:off x="4088131" y="5577840"/>
            <a:ext cx="758190" cy="64008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flipH="1">
            <a:off x="4493896" y="5577840"/>
            <a:ext cx="561974" cy="64008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a:stCxn id="5" idx="2"/>
            <a:endCxn id="26701" idx="0"/>
          </p:cNvCxnSpPr>
          <p:nvPr/>
        </p:nvCxnSpPr>
        <p:spPr>
          <a:xfrm flipH="1">
            <a:off x="4897756" y="5577840"/>
            <a:ext cx="177164" cy="64008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a:stCxn id="5" idx="2"/>
          </p:cNvCxnSpPr>
          <p:nvPr/>
        </p:nvCxnSpPr>
        <p:spPr>
          <a:xfrm>
            <a:off x="5074920" y="5577840"/>
            <a:ext cx="228600" cy="640080"/>
          </a:xfrm>
          <a:prstGeom prst="line">
            <a:avLst/>
          </a:prstGeom>
          <a:ln>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486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7097" y="496429"/>
            <a:ext cx="7540766" cy="920308"/>
          </a:xfrm>
        </p:spPr>
        <p:txBody>
          <a:bodyPr>
            <a:noAutofit/>
          </a:bodyPr>
          <a:lstStyle/>
          <a:p>
            <a:r>
              <a:rPr lang="en-US" sz="3200" dirty="0"/>
              <a:t>FTTX Architectures</a:t>
            </a:r>
          </a:p>
        </p:txBody>
      </p:sp>
      <p:sp>
        <p:nvSpPr>
          <p:cNvPr id="10" name="Content Placeholder 2"/>
          <p:cNvSpPr txBox="1">
            <a:spLocks/>
          </p:cNvSpPr>
          <p:nvPr/>
        </p:nvSpPr>
        <p:spPr>
          <a:xfrm>
            <a:off x="1279374" y="1444214"/>
            <a:ext cx="11704320" cy="676276"/>
          </a:xfrm>
          <a:prstGeom prst="rect">
            <a:avLst/>
          </a:prstGeom>
        </p:spPr>
        <p:txBody>
          <a:bodyPr vert="horz" lIns="146300" tIns="73150" rIns="146300" bIns="73150" rtlCol="0">
            <a:noAutofit/>
          </a:bodyPr>
          <a:lstStyle>
            <a:lvl1pPr marL="0" indent="0" algn="l" defTabSz="914400" rtl="0" eaLnBrk="1" latinLnBrk="0" hangingPunct="1">
              <a:spcBef>
                <a:spcPts val="0"/>
              </a:spcBef>
              <a:buFont typeface="Arial" pitchFamily="34" charset="0"/>
              <a:buNone/>
              <a:defRPr sz="2000" kern="1200">
                <a:solidFill>
                  <a:srgbClr val="000066"/>
                </a:solidFill>
                <a:latin typeface="Arial" pitchFamily="34" charset="0"/>
                <a:ea typeface="+mn-ea"/>
                <a:cs typeface="Arial" pitchFamily="34" charset="0"/>
              </a:defRPr>
            </a:lvl1pPr>
            <a:lvl2pPr marL="685800" indent="-457200" algn="l" defTabSz="914400" rtl="0" eaLnBrk="1" latinLnBrk="0" hangingPunct="1">
              <a:spcBef>
                <a:spcPts val="0"/>
              </a:spcBef>
              <a:buFont typeface="Arial" pitchFamily="34" charset="0"/>
              <a:buChar char="•"/>
              <a:defRPr sz="1800" kern="1200">
                <a:solidFill>
                  <a:srgbClr val="000066"/>
                </a:solidFill>
                <a:latin typeface="Arial" pitchFamily="34" charset="0"/>
                <a:ea typeface="+mn-ea"/>
                <a:cs typeface="Arial" pitchFamily="34" charset="0"/>
              </a:defRPr>
            </a:lvl2pPr>
            <a:lvl3pPr marL="1371600" indent="-457200" algn="l" defTabSz="914400" rtl="0" eaLnBrk="1" latinLnBrk="0" hangingPunct="1">
              <a:spcBef>
                <a:spcPts val="0"/>
              </a:spcBef>
              <a:buFont typeface="Courier New" pitchFamily="49" charset="0"/>
              <a:buChar char="o"/>
              <a:defRPr sz="1600" kern="1200">
                <a:solidFill>
                  <a:srgbClr val="000066"/>
                </a:solidFill>
                <a:latin typeface="Arial" pitchFamily="34" charset="0"/>
                <a:ea typeface="+mn-ea"/>
                <a:cs typeface="Arial" pitchFamily="34" charset="0"/>
              </a:defRPr>
            </a:lvl3pPr>
            <a:lvl4pPr marL="2057400" indent="-457200" algn="l" defTabSz="914400" rtl="0" eaLnBrk="1" latinLnBrk="0" hangingPunct="1">
              <a:spcBef>
                <a:spcPts val="0"/>
              </a:spcBef>
              <a:buFont typeface="Wingdings" pitchFamily="2" charset="2"/>
              <a:buChar char="v"/>
              <a:defRPr sz="1400" kern="1200">
                <a:solidFill>
                  <a:srgbClr val="000066"/>
                </a:solidFill>
                <a:latin typeface="Arial" pitchFamily="34" charset="0"/>
                <a:ea typeface="+mn-ea"/>
                <a:cs typeface="Arial" pitchFamily="34" charset="0"/>
              </a:defRPr>
            </a:lvl4pPr>
            <a:lvl5pPr marL="2743200" indent="-457200" algn="l" defTabSz="914400" rtl="0" eaLnBrk="1" latinLnBrk="0" hangingPunct="1">
              <a:spcBef>
                <a:spcPts val="0"/>
              </a:spcBef>
              <a:buFont typeface="Arial" pitchFamily="34" charset="0"/>
              <a:buChar char="-"/>
              <a:defRPr sz="1200" kern="1200">
                <a:solidFill>
                  <a:srgbClr val="000066"/>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68290" algn="ctr"/>
            <a:r>
              <a:rPr lang="en-US" sz="2400" b="1" dirty="0">
                <a:solidFill>
                  <a:schemeClr val="tx1"/>
                </a:solidFill>
              </a:rPr>
              <a:t>PON - Cascaded Splitting</a:t>
            </a:r>
          </a:p>
        </p:txBody>
      </p:sp>
      <p:sp>
        <p:nvSpPr>
          <p:cNvPr id="8" name="Content Placeholder 2"/>
          <p:cNvSpPr txBox="1">
            <a:spLocks/>
          </p:cNvSpPr>
          <p:nvPr/>
        </p:nvSpPr>
        <p:spPr>
          <a:xfrm>
            <a:off x="2836851" y="6432843"/>
            <a:ext cx="7336472" cy="703753"/>
          </a:xfrm>
          <a:prstGeom prst="rect">
            <a:avLst/>
          </a:prstGeom>
        </p:spPr>
        <p:txBody>
          <a:bodyPr lIns="146300" tIns="73150" rIns="146300" bIns="73150"/>
          <a:lstStyle>
            <a:lvl1pPr marL="0" indent="0" algn="l" defTabSz="457200" rtl="0" eaLnBrk="1" latinLnBrk="0" hangingPunct="1">
              <a:spcBef>
                <a:spcPts val="0"/>
              </a:spcBef>
              <a:spcAft>
                <a:spcPts val="0"/>
              </a:spcAft>
              <a:buSzPct val="80000"/>
              <a:buFont typeface="Arial"/>
              <a:buNone/>
              <a:defRPr sz="2000" b="1" i="0" kern="1200">
                <a:solidFill>
                  <a:schemeClr val="tx1"/>
                </a:solidFill>
                <a:latin typeface="Arial"/>
                <a:ea typeface="+mn-ea"/>
                <a:cs typeface="Arial"/>
              </a:defRPr>
            </a:lvl1pPr>
            <a:lvl2pPr marL="457200" indent="-274320" algn="l" defTabSz="457200" rtl="0" eaLnBrk="1" latinLnBrk="0" hangingPunct="1">
              <a:spcBef>
                <a:spcPts val="0"/>
              </a:spcBef>
              <a:spcAft>
                <a:spcPts val="0"/>
              </a:spcAft>
              <a:buFont typeface="Arial" pitchFamily="34" charset="0"/>
              <a:buChar char="•"/>
              <a:defRPr sz="1800" kern="1200">
                <a:solidFill>
                  <a:schemeClr val="tx1"/>
                </a:solidFill>
                <a:latin typeface="Arial"/>
                <a:ea typeface="+mn-ea"/>
                <a:cs typeface="Arial"/>
              </a:defRPr>
            </a:lvl2pPr>
            <a:lvl3pPr marL="914400" indent="-274320" algn="l" defTabSz="457200" rtl="0" eaLnBrk="1" latinLnBrk="0" hangingPunct="1">
              <a:spcBef>
                <a:spcPts val="0"/>
              </a:spcBef>
              <a:buFont typeface="Courier New" pitchFamily="49" charset="0"/>
              <a:buChar char="o"/>
              <a:defRPr sz="1600" kern="1200">
                <a:solidFill>
                  <a:schemeClr val="tx1"/>
                </a:solidFill>
                <a:latin typeface="Arial"/>
                <a:ea typeface="+mn-ea"/>
                <a:cs typeface="Arial"/>
              </a:defRPr>
            </a:lvl3pPr>
            <a:lvl4pPr marL="1371600" indent="-274320" algn="l" defTabSz="457200" rtl="0" eaLnBrk="1" latinLnBrk="0" hangingPunct="1">
              <a:spcBef>
                <a:spcPts val="0"/>
              </a:spcBef>
              <a:buFont typeface="Arial"/>
              <a:buChar char="–"/>
              <a:defRPr sz="1400" kern="1200">
                <a:solidFill>
                  <a:schemeClr val="tx1"/>
                </a:solidFill>
                <a:latin typeface="Arial"/>
                <a:ea typeface="+mn-ea"/>
                <a:cs typeface="Arial"/>
              </a:defRPr>
            </a:lvl4pPr>
            <a:lvl5pPr marL="1828800" indent="-274320" algn="l" defTabSz="457200" rtl="0" eaLnBrk="1" latinLnBrk="0" hangingPunct="1">
              <a:spcBef>
                <a:spcPts val="0"/>
              </a:spcBef>
              <a:buFont typeface="Wingdings" pitchFamily="2" charset="2"/>
              <a:buChar char="§"/>
              <a:defRPr sz="1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731502" indent="-365750">
              <a:buFont typeface="Arial" pitchFamily="34" charset="0"/>
              <a:buChar char="•"/>
            </a:pPr>
            <a:r>
              <a:rPr lang="en-US" sz="2280" dirty="0"/>
              <a:t>Minimizes cable sizes and splicing</a:t>
            </a:r>
          </a:p>
          <a:p>
            <a:pPr marL="731502" indent="-365750"/>
            <a:endParaRPr lang="en-US" sz="960" dirty="0"/>
          </a:p>
          <a:p>
            <a:pPr marL="731502" indent="-365750">
              <a:buFont typeface="Arial" pitchFamily="34" charset="0"/>
              <a:buChar char="•"/>
            </a:pPr>
            <a:r>
              <a:rPr lang="en-US" sz="2280" dirty="0"/>
              <a:t>Ideal for rural deployments 	</a:t>
            </a:r>
          </a:p>
        </p:txBody>
      </p:sp>
      <p:pic>
        <p:nvPicPr>
          <p:cNvPr id="215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196" y="2120489"/>
            <a:ext cx="13362720" cy="4312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Slide Number Placeholder 4"/>
          <p:cNvSpPr txBox="1">
            <a:spLocks/>
          </p:cNvSpPr>
          <p:nvPr/>
        </p:nvSpPr>
        <p:spPr>
          <a:xfrm>
            <a:off x="7723163" y="7740369"/>
            <a:ext cx="609600" cy="438150"/>
          </a:xfrm>
          <a:prstGeom prst="rect">
            <a:avLst/>
          </a:prstGeom>
        </p:spPr>
        <p:txBody>
          <a:bodyPr lIns="146300" tIns="73150" rIns="146300" bIns="7315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D8B8FC6-801F-4484-882E-589AFAAB9056}" type="slidenum">
              <a:rPr lang="en-US" sz="2280">
                <a:solidFill>
                  <a:schemeClr val="bg2">
                    <a:lumMod val="50000"/>
                  </a:schemeClr>
                </a:solidFill>
                <a:latin typeface="Arial" panose="020B0604020202020204" pitchFamily="34" charset="0"/>
                <a:cs typeface="Arial" panose="020B0604020202020204" pitchFamily="34" charset="0"/>
              </a:rPr>
              <a:pPr/>
              <a:t>45</a:t>
            </a:fld>
            <a:endParaRPr lang="en-US" sz="2280" dirty="0">
              <a:solidFill>
                <a:schemeClr val="bg2">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07509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8290" y="444378"/>
            <a:ext cx="7540766" cy="920308"/>
          </a:xfrm>
        </p:spPr>
        <p:txBody>
          <a:bodyPr>
            <a:noAutofit/>
          </a:bodyPr>
          <a:lstStyle/>
          <a:p>
            <a:r>
              <a:rPr lang="en-US" sz="3200" dirty="0"/>
              <a:t>FTTX Architectures</a:t>
            </a:r>
          </a:p>
        </p:txBody>
      </p:sp>
      <p:sp>
        <p:nvSpPr>
          <p:cNvPr id="8" name="Content Placeholder 2"/>
          <p:cNvSpPr txBox="1">
            <a:spLocks/>
          </p:cNvSpPr>
          <p:nvPr/>
        </p:nvSpPr>
        <p:spPr>
          <a:xfrm>
            <a:off x="3864541" y="5865786"/>
            <a:ext cx="7328851" cy="1015882"/>
          </a:xfrm>
          <a:prstGeom prst="rect">
            <a:avLst/>
          </a:prstGeom>
        </p:spPr>
        <p:txBody>
          <a:bodyPr lIns="146300" tIns="73150" rIns="146300" bIns="73150"/>
          <a:lstStyle>
            <a:lvl1pPr marL="0" indent="0" algn="l" defTabSz="457200" rtl="0" eaLnBrk="1" latinLnBrk="0" hangingPunct="1">
              <a:spcBef>
                <a:spcPts val="0"/>
              </a:spcBef>
              <a:spcAft>
                <a:spcPts val="0"/>
              </a:spcAft>
              <a:buSzPct val="80000"/>
              <a:buFont typeface="Arial"/>
              <a:buNone/>
              <a:defRPr sz="2000" b="1" i="0" kern="1200">
                <a:solidFill>
                  <a:schemeClr val="tx1"/>
                </a:solidFill>
                <a:latin typeface="Arial"/>
                <a:ea typeface="+mn-ea"/>
                <a:cs typeface="Arial"/>
              </a:defRPr>
            </a:lvl1pPr>
            <a:lvl2pPr marL="457200" indent="-274320" algn="l" defTabSz="457200" rtl="0" eaLnBrk="1" latinLnBrk="0" hangingPunct="1">
              <a:spcBef>
                <a:spcPts val="0"/>
              </a:spcBef>
              <a:spcAft>
                <a:spcPts val="0"/>
              </a:spcAft>
              <a:buFont typeface="Arial" pitchFamily="34" charset="0"/>
              <a:buChar char="•"/>
              <a:defRPr sz="1800" kern="1200">
                <a:solidFill>
                  <a:schemeClr val="tx1"/>
                </a:solidFill>
                <a:latin typeface="Arial"/>
                <a:ea typeface="+mn-ea"/>
                <a:cs typeface="Arial"/>
              </a:defRPr>
            </a:lvl2pPr>
            <a:lvl3pPr marL="914400" indent="-274320" algn="l" defTabSz="457200" rtl="0" eaLnBrk="1" latinLnBrk="0" hangingPunct="1">
              <a:spcBef>
                <a:spcPts val="0"/>
              </a:spcBef>
              <a:buFont typeface="Courier New" pitchFamily="49" charset="0"/>
              <a:buChar char="o"/>
              <a:defRPr sz="1600" kern="1200">
                <a:solidFill>
                  <a:schemeClr val="tx1"/>
                </a:solidFill>
                <a:latin typeface="Arial"/>
                <a:ea typeface="+mn-ea"/>
                <a:cs typeface="Arial"/>
              </a:defRPr>
            </a:lvl3pPr>
            <a:lvl4pPr marL="1371600" indent="-274320" algn="l" defTabSz="457200" rtl="0" eaLnBrk="1" latinLnBrk="0" hangingPunct="1">
              <a:spcBef>
                <a:spcPts val="0"/>
              </a:spcBef>
              <a:buFont typeface="Arial"/>
              <a:buChar char="–"/>
              <a:defRPr sz="1400" kern="1200">
                <a:solidFill>
                  <a:schemeClr val="tx1"/>
                </a:solidFill>
                <a:latin typeface="Arial"/>
                <a:ea typeface="+mn-ea"/>
                <a:cs typeface="Arial"/>
              </a:defRPr>
            </a:lvl4pPr>
            <a:lvl5pPr marL="1828800" indent="-274320" algn="l" defTabSz="457200" rtl="0" eaLnBrk="1" latinLnBrk="0" hangingPunct="1">
              <a:spcBef>
                <a:spcPts val="0"/>
              </a:spcBef>
              <a:buFont typeface="Wingdings" pitchFamily="2" charset="2"/>
              <a:buChar char="§"/>
              <a:defRPr sz="1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731502" indent="-365750">
              <a:buFont typeface="Arial" pitchFamily="34" charset="0"/>
              <a:buChar char="•"/>
            </a:pPr>
            <a:r>
              <a:rPr lang="en-US" sz="2280" dirty="0"/>
              <a:t>Requires largest cables and most splicing</a:t>
            </a:r>
          </a:p>
          <a:p>
            <a:pPr marL="1097252"/>
            <a:endParaRPr lang="en-US" sz="960" b="0" dirty="0"/>
          </a:p>
          <a:p>
            <a:pPr marL="731502" indent="-365750">
              <a:buFont typeface="Arial" pitchFamily="34" charset="0"/>
              <a:buChar char="•"/>
            </a:pPr>
            <a:r>
              <a:rPr lang="en-US" sz="2280" dirty="0"/>
              <a:t>Highest cost of electronics per customer</a:t>
            </a:r>
          </a:p>
          <a:p>
            <a:pPr marL="1097252"/>
            <a:endParaRPr lang="en-US" sz="960" b="0" dirty="0"/>
          </a:p>
          <a:p>
            <a:pPr marL="731502" indent="-365750">
              <a:buFont typeface="Arial" pitchFamily="34" charset="0"/>
              <a:buChar char="•"/>
            </a:pPr>
            <a:r>
              <a:rPr lang="en-US" sz="2280" dirty="0"/>
              <a:t>Maximum bandwidth per customer</a:t>
            </a:r>
          </a:p>
          <a:p>
            <a:pPr marL="2197044" lvl="1">
              <a:buFont typeface="+mj-lt"/>
              <a:buAutoNum type="arabicPeriod"/>
            </a:pPr>
            <a:endParaRPr lang="en-US" sz="4440" dirty="0"/>
          </a:p>
          <a:p>
            <a:pPr marL="1643338" lvl="1" indent="-548627"/>
            <a:endParaRPr lang="en-US" sz="1920" dirty="0"/>
          </a:p>
          <a:p>
            <a:endParaRPr lang="en-US" sz="5160" dirty="0"/>
          </a:p>
        </p:txBody>
      </p:sp>
      <p:sp>
        <p:nvSpPr>
          <p:cNvPr id="10" name="Content Placeholder 2"/>
          <p:cNvSpPr txBox="1">
            <a:spLocks/>
          </p:cNvSpPr>
          <p:nvPr/>
        </p:nvSpPr>
        <p:spPr>
          <a:xfrm>
            <a:off x="1455649" y="1676370"/>
            <a:ext cx="11704320" cy="701842"/>
          </a:xfrm>
          <a:prstGeom prst="rect">
            <a:avLst/>
          </a:prstGeom>
        </p:spPr>
        <p:txBody>
          <a:bodyPr vert="horz" lIns="146300" tIns="73150" rIns="146300" bIns="73150" rtlCol="0">
            <a:noAutofit/>
          </a:bodyPr>
          <a:lstStyle>
            <a:lvl1pPr marL="0" indent="0" algn="l" defTabSz="914400" rtl="0" eaLnBrk="1" latinLnBrk="0" hangingPunct="1">
              <a:spcBef>
                <a:spcPts val="0"/>
              </a:spcBef>
              <a:buFont typeface="Arial" pitchFamily="34" charset="0"/>
              <a:buNone/>
              <a:defRPr sz="2000" kern="1200">
                <a:solidFill>
                  <a:srgbClr val="000066"/>
                </a:solidFill>
                <a:latin typeface="Arial" pitchFamily="34" charset="0"/>
                <a:ea typeface="+mn-ea"/>
                <a:cs typeface="Arial" pitchFamily="34" charset="0"/>
              </a:defRPr>
            </a:lvl1pPr>
            <a:lvl2pPr marL="685800" indent="-457200" algn="l" defTabSz="914400" rtl="0" eaLnBrk="1" latinLnBrk="0" hangingPunct="1">
              <a:spcBef>
                <a:spcPts val="0"/>
              </a:spcBef>
              <a:buFont typeface="Arial" pitchFamily="34" charset="0"/>
              <a:buChar char="•"/>
              <a:defRPr sz="1800" kern="1200">
                <a:solidFill>
                  <a:srgbClr val="000066"/>
                </a:solidFill>
                <a:latin typeface="Arial" pitchFamily="34" charset="0"/>
                <a:ea typeface="+mn-ea"/>
                <a:cs typeface="Arial" pitchFamily="34" charset="0"/>
              </a:defRPr>
            </a:lvl2pPr>
            <a:lvl3pPr marL="1371600" indent="-457200" algn="l" defTabSz="914400" rtl="0" eaLnBrk="1" latinLnBrk="0" hangingPunct="1">
              <a:spcBef>
                <a:spcPts val="0"/>
              </a:spcBef>
              <a:buFont typeface="Courier New" pitchFamily="49" charset="0"/>
              <a:buChar char="o"/>
              <a:defRPr sz="1600" kern="1200">
                <a:solidFill>
                  <a:srgbClr val="000066"/>
                </a:solidFill>
                <a:latin typeface="Arial" pitchFamily="34" charset="0"/>
                <a:ea typeface="+mn-ea"/>
                <a:cs typeface="Arial" pitchFamily="34" charset="0"/>
              </a:defRPr>
            </a:lvl3pPr>
            <a:lvl4pPr marL="2057400" indent="-457200" algn="l" defTabSz="914400" rtl="0" eaLnBrk="1" latinLnBrk="0" hangingPunct="1">
              <a:spcBef>
                <a:spcPts val="0"/>
              </a:spcBef>
              <a:buFont typeface="Wingdings" pitchFamily="2" charset="2"/>
              <a:buChar char="v"/>
              <a:defRPr sz="1400" kern="1200">
                <a:solidFill>
                  <a:srgbClr val="000066"/>
                </a:solidFill>
                <a:latin typeface="Arial" pitchFamily="34" charset="0"/>
                <a:ea typeface="+mn-ea"/>
                <a:cs typeface="Arial" pitchFamily="34" charset="0"/>
              </a:defRPr>
            </a:lvl4pPr>
            <a:lvl5pPr marL="2743200" indent="-457200" algn="l" defTabSz="914400" rtl="0" eaLnBrk="1" latinLnBrk="0" hangingPunct="1">
              <a:spcBef>
                <a:spcPts val="0"/>
              </a:spcBef>
              <a:buFont typeface="Arial" pitchFamily="34" charset="0"/>
              <a:buChar char="-"/>
              <a:defRPr sz="1200" kern="1200">
                <a:solidFill>
                  <a:srgbClr val="000066"/>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68290" algn="ctr"/>
            <a:r>
              <a:rPr lang="en-US" sz="2400" b="1" dirty="0">
                <a:solidFill>
                  <a:schemeClr val="tx1"/>
                </a:solidFill>
              </a:rPr>
              <a:t>Active Ethernet (Active E) or Point-to-point (P2P)</a:t>
            </a: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8153" y="2481596"/>
            <a:ext cx="8745608" cy="3239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Slide Number Placeholder 4"/>
          <p:cNvSpPr txBox="1">
            <a:spLocks/>
          </p:cNvSpPr>
          <p:nvPr/>
        </p:nvSpPr>
        <p:spPr>
          <a:xfrm>
            <a:off x="7723163" y="7740369"/>
            <a:ext cx="609600" cy="438150"/>
          </a:xfrm>
          <a:prstGeom prst="rect">
            <a:avLst/>
          </a:prstGeom>
        </p:spPr>
        <p:txBody>
          <a:bodyPr lIns="146300" tIns="73150" rIns="146300" bIns="7315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D8B8FC6-801F-4484-882E-589AFAAB9056}" type="slidenum">
              <a:rPr lang="en-US" sz="2280">
                <a:solidFill>
                  <a:schemeClr val="bg2">
                    <a:lumMod val="50000"/>
                  </a:schemeClr>
                </a:solidFill>
                <a:latin typeface="Arial" panose="020B0604020202020204" pitchFamily="34" charset="0"/>
                <a:cs typeface="Arial" panose="020B0604020202020204" pitchFamily="34" charset="0"/>
              </a:rPr>
              <a:pPr/>
              <a:t>46</a:t>
            </a:fld>
            <a:endParaRPr lang="en-US" sz="2280" dirty="0">
              <a:solidFill>
                <a:schemeClr val="bg2">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41345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3"/>
          <p:cNvSpPr txBox="1">
            <a:spLocks noChangeArrowheads="1"/>
          </p:cNvSpPr>
          <p:nvPr/>
        </p:nvSpPr>
        <p:spPr bwMode="auto">
          <a:xfrm>
            <a:off x="10980421" y="1645921"/>
            <a:ext cx="2104359" cy="1289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592"/>
              <a:t>10</a:t>
            </a:r>
          </a:p>
          <a:p>
            <a:pPr eaLnBrk="1" hangingPunct="1"/>
            <a:r>
              <a:rPr lang="en-US" sz="2592"/>
              <a:t>32 HOME</a:t>
            </a:r>
          </a:p>
          <a:p>
            <a:pPr eaLnBrk="1" hangingPunct="1"/>
            <a:r>
              <a:rPr lang="en-US" sz="2592"/>
              <a:t>PON AREAS</a:t>
            </a:r>
          </a:p>
        </p:txBody>
      </p:sp>
      <p:sp>
        <p:nvSpPr>
          <p:cNvPr id="12291" name="Freeform 4"/>
          <p:cNvSpPr>
            <a:spLocks/>
          </p:cNvSpPr>
          <p:nvPr/>
        </p:nvSpPr>
        <p:spPr bwMode="auto">
          <a:xfrm>
            <a:off x="4274820" y="1498599"/>
            <a:ext cx="3040380" cy="2726691"/>
          </a:xfrm>
          <a:custGeom>
            <a:avLst/>
            <a:gdLst>
              <a:gd name="T0" fmla="*/ 0 w 1596"/>
              <a:gd name="T1" fmla="*/ 2147483647 h 1498"/>
              <a:gd name="T2" fmla="*/ 2147483647 w 1596"/>
              <a:gd name="T3" fmla="*/ 2147483647 h 1498"/>
              <a:gd name="T4" fmla="*/ 2147483647 w 1596"/>
              <a:gd name="T5" fmla="*/ 2147483647 h 1498"/>
              <a:gd name="T6" fmla="*/ 2147483647 w 1596"/>
              <a:gd name="T7" fmla="*/ 2147483647 h 1498"/>
              <a:gd name="T8" fmla="*/ 2147483647 w 1596"/>
              <a:gd name="T9" fmla="*/ 0 h 1498"/>
              <a:gd name="T10" fmla="*/ 2147483647 w 1596"/>
              <a:gd name="T11" fmla="*/ 0 h 1498"/>
              <a:gd name="T12" fmla="*/ 2147483647 w 1596"/>
              <a:gd name="T13" fmla="*/ 2147483647 h 1498"/>
              <a:gd name="T14" fmla="*/ 2147483647 w 1596"/>
              <a:gd name="T15" fmla="*/ 2147483647 h 1498"/>
              <a:gd name="T16" fmla="*/ 2147483647 w 1596"/>
              <a:gd name="T17" fmla="*/ 2147483647 h 1498"/>
              <a:gd name="T18" fmla="*/ 2147483647 w 1596"/>
              <a:gd name="T19" fmla="*/ 2147483647 h 1498"/>
              <a:gd name="T20" fmla="*/ 2147483647 w 1596"/>
              <a:gd name="T21" fmla="*/ 2147483647 h 1498"/>
              <a:gd name="T22" fmla="*/ 2147483647 w 1596"/>
              <a:gd name="T23" fmla="*/ 2147483647 h 1498"/>
              <a:gd name="T24" fmla="*/ 2147483647 w 1596"/>
              <a:gd name="T25" fmla="*/ 2147483647 h 1498"/>
              <a:gd name="T26" fmla="*/ 2147483647 w 1596"/>
              <a:gd name="T27" fmla="*/ 2147483647 h 149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596" h="1498">
                <a:moveTo>
                  <a:pt x="0" y="168"/>
                </a:moveTo>
                <a:cubicBezTo>
                  <a:pt x="56" y="149"/>
                  <a:pt x="109" y="113"/>
                  <a:pt x="168" y="108"/>
                </a:cubicBezTo>
                <a:cubicBezTo>
                  <a:pt x="248" y="102"/>
                  <a:pt x="328" y="108"/>
                  <a:pt x="408" y="108"/>
                </a:cubicBezTo>
                <a:cubicBezTo>
                  <a:pt x="463" y="75"/>
                  <a:pt x="525" y="38"/>
                  <a:pt x="588" y="24"/>
                </a:cubicBezTo>
                <a:cubicBezTo>
                  <a:pt x="628" y="15"/>
                  <a:pt x="708" y="0"/>
                  <a:pt x="708" y="0"/>
                </a:cubicBezTo>
                <a:lnTo>
                  <a:pt x="1308" y="0"/>
                </a:lnTo>
                <a:lnTo>
                  <a:pt x="1548" y="288"/>
                </a:lnTo>
                <a:lnTo>
                  <a:pt x="1596" y="576"/>
                </a:lnTo>
                <a:lnTo>
                  <a:pt x="1452" y="816"/>
                </a:lnTo>
                <a:cubicBezTo>
                  <a:pt x="1427" y="847"/>
                  <a:pt x="1132" y="1498"/>
                  <a:pt x="936" y="1236"/>
                </a:cubicBezTo>
                <a:cubicBezTo>
                  <a:pt x="932" y="1220"/>
                  <a:pt x="924" y="1188"/>
                  <a:pt x="924" y="1188"/>
                </a:cubicBezTo>
                <a:lnTo>
                  <a:pt x="540" y="1344"/>
                </a:lnTo>
                <a:lnTo>
                  <a:pt x="204" y="1248"/>
                </a:lnTo>
                <a:lnTo>
                  <a:pt x="156" y="912"/>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592"/>
          </a:p>
        </p:txBody>
      </p:sp>
      <p:sp>
        <p:nvSpPr>
          <p:cNvPr id="12292" name="Freeform 5"/>
          <p:cNvSpPr>
            <a:spLocks/>
          </p:cNvSpPr>
          <p:nvPr/>
        </p:nvSpPr>
        <p:spPr bwMode="auto">
          <a:xfrm>
            <a:off x="7132320" y="822960"/>
            <a:ext cx="2849880" cy="3291840"/>
          </a:xfrm>
          <a:custGeom>
            <a:avLst/>
            <a:gdLst>
              <a:gd name="T0" fmla="*/ 2147483647 w 1496"/>
              <a:gd name="T1" fmla="*/ 2147483647 h 1728"/>
              <a:gd name="T2" fmla="*/ 2147483647 w 1496"/>
              <a:gd name="T3" fmla="*/ 0 h 1728"/>
              <a:gd name="T4" fmla="*/ 2147483647 w 1496"/>
              <a:gd name="T5" fmla="*/ 2147483647 h 1728"/>
              <a:gd name="T6" fmla="*/ 2147483647 w 1496"/>
              <a:gd name="T7" fmla="*/ 2147483647 h 1728"/>
              <a:gd name="T8" fmla="*/ 2147483647 w 1496"/>
              <a:gd name="T9" fmla="*/ 2147483647 h 1728"/>
              <a:gd name="T10" fmla="*/ 2147483647 w 1496"/>
              <a:gd name="T11" fmla="*/ 2147483647 h 1728"/>
              <a:gd name="T12" fmla="*/ 2147483647 w 1496"/>
              <a:gd name="T13" fmla="*/ 2147483647 h 1728"/>
              <a:gd name="T14" fmla="*/ 2147483647 w 1496"/>
              <a:gd name="T15" fmla="*/ 2147483647 h 1728"/>
              <a:gd name="T16" fmla="*/ 2147483647 w 1496"/>
              <a:gd name="T17" fmla="*/ 2147483647 h 1728"/>
              <a:gd name="T18" fmla="*/ 2147483647 w 1496"/>
              <a:gd name="T19" fmla="*/ 2147483647 h 1728"/>
              <a:gd name="T20" fmla="*/ 2147483647 w 1496"/>
              <a:gd name="T21" fmla="*/ 2147483647 h 1728"/>
              <a:gd name="T22" fmla="*/ 2147483647 w 1496"/>
              <a:gd name="T23" fmla="*/ 2147483647 h 1728"/>
              <a:gd name="T24" fmla="*/ 2147483647 w 1496"/>
              <a:gd name="T25" fmla="*/ 2147483647 h 1728"/>
              <a:gd name="T26" fmla="*/ 0 w 1496"/>
              <a:gd name="T27" fmla="*/ 2147483647 h 17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496" h="1728">
                <a:moveTo>
                  <a:pt x="48" y="528"/>
                </a:moveTo>
                <a:lnTo>
                  <a:pt x="144" y="0"/>
                </a:lnTo>
                <a:lnTo>
                  <a:pt x="864" y="240"/>
                </a:lnTo>
                <a:lnTo>
                  <a:pt x="1344" y="384"/>
                </a:lnTo>
                <a:lnTo>
                  <a:pt x="1392" y="480"/>
                </a:lnTo>
                <a:lnTo>
                  <a:pt x="1392" y="624"/>
                </a:lnTo>
                <a:cubicBezTo>
                  <a:pt x="1424" y="784"/>
                  <a:pt x="1463" y="943"/>
                  <a:pt x="1488" y="1104"/>
                </a:cubicBezTo>
                <a:cubicBezTo>
                  <a:pt x="1496" y="1158"/>
                  <a:pt x="1453" y="1216"/>
                  <a:pt x="1428" y="1260"/>
                </a:cubicBezTo>
                <a:cubicBezTo>
                  <a:pt x="1421" y="1273"/>
                  <a:pt x="1404" y="1296"/>
                  <a:pt x="1404" y="1296"/>
                </a:cubicBezTo>
                <a:lnTo>
                  <a:pt x="1056" y="1728"/>
                </a:lnTo>
                <a:lnTo>
                  <a:pt x="624" y="1680"/>
                </a:lnTo>
                <a:lnTo>
                  <a:pt x="384" y="1344"/>
                </a:lnTo>
                <a:lnTo>
                  <a:pt x="144" y="1200"/>
                </a:lnTo>
                <a:lnTo>
                  <a:pt x="0" y="1008"/>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592"/>
          </a:p>
        </p:txBody>
      </p:sp>
      <p:sp>
        <p:nvSpPr>
          <p:cNvPr id="12293" name="Freeform 6"/>
          <p:cNvSpPr>
            <a:spLocks/>
          </p:cNvSpPr>
          <p:nvPr/>
        </p:nvSpPr>
        <p:spPr bwMode="auto">
          <a:xfrm>
            <a:off x="6217920" y="3840480"/>
            <a:ext cx="2103120" cy="1371600"/>
          </a:xfrm>
          <a:custGeom>
            <a:avLst/>
            <a:gdLst>
              <a:gd name="T0" fmla="*/ 2147483647 w 960"/>
              <a:gd name="T1" fmla="*/ 2147483647 h 720"/>
              <a:gd name="T2" fmla="*/ 2147483647 w 960"/>
              <a:gd name="T3" fmla="*/ 2147483647 h 720"/>
              <a:gd name="T4" fmla="*/ 2147483647 w 960"/>
              <a:gd name="T5" fmla="*/ 2147483647 h 720"/>
              <a:gd name="T6" fmla="*/ 2147483647 w 960"/>
              <a:gd name="T7" fmla="*/ 2147483647 h 720"/>
              <a:gd name="T8" fmla="*/ 0 w 960"/>
              <a:gd name="T9" fmla="*/ 2147483647 h 720"/>
              <a:gd name="T10" fmla="*/ 0 w 960"/>
              <a:gd name="T11" fmla="*/ 0 h 7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60" h="720">
                <a:moveTo>
                  <a:pt x="960" y="144"/>
                </a:moveTo>
                <a:lnTo>
                  <a:pt x="624" y="576"/>
                </a:lnTo>
                <a:lnTo>
                  <a:pt x="288" y="720"/>
                </a:lnTo>
                <a:lnTo>
                  <a:pt x="96" y="480"/>
                </a:lnTo>
                <a:lnTo>
                  <a:pt x="0" y="144"/>
                </a:lnTo>
                <a:lnTo>
                  <a:pt x="0" y="0"/>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592"/>
          </a:p>
        </p:txBody>
      </p:sp>
      <p:sp>
        <p:nvSpPr>
          <p:cNvPr id="12294" name="Freeform 7"/>
          <p:cNvSpPr>
            <a:spLocks/>
          </p:cNvSpPr>
          <p:nvPr/>
        </p:nvSpPr>
        <p:spPr bwMode="auto">
          <a:xfrm>
            <a:off x="4389120" y="3840480"/>
            <a:ext cx="2377440" cy="1737360"/>
          </a:xfrm>
          <a:custGeom>
            <a:avLst/>
            <a:gdLst>
              <a:gd name="T0" fmla="*/ 2147483647 w 1248"/>
              <a:gd name="T1" fmla="*/ 2147483647 h 912"/>
              <a:gd name="T2" fmla="*/ 2147483647 w 1248"/>
              <a:gd name="T3" fmla="*/ 2147483647 h 912"/>
              <a:gd name="T4" fmla="*/ 2147483647 w 1248"/>
              <a:gd name="T5" fmla="*/ 2147483647 h 912"/>
              <a:gd name="T6" fmla="*/ 0 w 1248"/>
              <a:gd name="T7" fmla="*/ 2147483647 h 912"/>
              <a:gd name="T8" fmla="*/ 0 w 1248"/>
              <a:gd name="T9" fmla="*/ 2147483647 h 912"/>
              <a:gd name="T10" fmla="*/ 2147483647 w 1248"/>
              <a:gd name="T11" fmla="*/ 0 h 9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48" h="912">
                <a:moveTo>
                  <a:pt x="1248" y="720"/>
                </a:moveTo>
                <a:lnTo>
                  <a:pt x="768" y="864"/>
                </a:lnTo>
                <a:lnTo>
                  <a:pt x="240" y="912"/>
                </a:lnTo>
                <a:lnTo>
                  <a:pt x="0" y="768"/>
                </a:lnTo>
                <a:lnTo>
                  <a:pt x="0" y="528"/>
                </a:lnTo>
                <a:lnTo>
                  <a:pt x="144" y="0"/>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592"/>
          </a:p>
        </p:txBody>
      </p:sp>
      <p:sp>
        <p:nvSpPr>
          <p:cNvPr id="12295" name="Line 8"/>
          <p:cNvSpPr>
            <a:spLocks noChangeShapeType="1"/>
          </p:cNvSpPr>
          <p:nvPr/>
        </p:nvSpPr>
        <p:spPr bwMode="auto">
          <a:xfrm flipH="1" flipV="1">
            <a:off x="9418320" y="2194560"/>
            <a:ext cx="1463040" cy="9144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592"/>
          </a:p>
        </p:txBody>
      </p:sp>
      <p:sp>
        <p:nvSpPr>
          <p:cNvPr id="12296" name="Line 9"/>
          <p:cNvSpPr>
            <a:spLocks noChangeShapeType="1"/>
          </p:cNvSpPr>
          <p:nvPr/>
        </p:nvSpPr>
        <p:spPr bwMode="auto">
          <a:xfrm flipH="1" flipV="1">
            <a:off x="4297680" y="1722776"/>
            <a:ext cx="274320" cy="138618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592"/>
          </a:p>
        </p:txBody>
      </p:sp>
      <p:sp>
        <p:nvSpPr>
          <p:cNvPr id="12297" name="Freeform 10"/>
          <p:cNvSpPr>
            <a:spLocks/>
          </p:cNvSpPr>
          <p:nvPr/>
        </p:nvSpPr>
        <p:spPr bwMode="auto">
          <a:xfrm>
            <a:off x="3108960" y="5394960"/>
            <a:ext cx="2651760" cy="2011680"/>
          </a:xfrm>
          <a:custGeom>
            <a:avLst/>
            <a:gdLst>
              <a:gd name="T0" fmla="*/ 2147483647 w 1392"/>
              <a:gd name="T1" fmla="*/ 0 h 1056"/>
              <a:gd name="T2" fmla="*/ 2147483647 w 1392"/>
              <a:gd name="T3" fmla="*/ 2147483647 h 1056"/>
              <a:gd name="T4" fmla="*/ 2147483647 w 1392"/>
              <a:gd name="T5" fmla="*/ 2147483647 h 1056"/>
              <a:gd name="T6" fmla="*/ 0 w 1392"/>
              <a:gd name="T7" fmla="*/ 2147483647 h 1056"/>
              <a:gd name="T8" fmla="*/ 2147483647 w 1392"/>
              <a:gd name="T9" fmla="*/ 2147483647 h 1056"/>
              <a:gd name="T10" fmla="*/ 2147483647 w 1392"/>
              <a:gd name="T11" fmla="*/ 2147483647 h 1056"/>
              <a:gd name="T12" fmla="*/ 2147483647 w 1392"/>
              <a:gd name="T13" fmla="*/ 2147483647 h 1056"/>
              <a:gd name="T14" fmla="*/ 2147483647 w 1392"/>
              <a:gd name="T15" fmla="*/ 2147483647 h 1056"/>
              <a:gd name="T16" fmla="*/ 2147483647 w 1392"/>
              <a:gd name="T17" fmla="*/ 2147483647 h 10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92" h="1056">
                <a:moveTo>
                  <a:pt x="672" y="0"/>
                </a:moveTo>
                <a:lnTo>
                  <a:pt x="240" y="48"/>
                </a:lnTo>
                <a:lnTo>
                  <a:pt x="48" y="240"/>
                </a:lnTo>
                <a:lnTo>
                  <a:pt x="0" y="672"/>
                </a:lnTo>
                <a:lnTo>
                  <a:pt x="192" y="1008"/>
                </a:lnTo>
                <a:lnTo>
                  <a:pt x="816" y="1056"/>
                </a:lnTo>
                <a:lnTo>
                  <a:pt x="1296" y="912"/>
                </a:lnTo>
                <a:lnTo>
                  <a:pt x="1392" y="624"/>
                </a:lnTo>
                <a:lnTo>
                  <a:pt x="1344" y="48"/>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592"/>
          </a:p>
        </p:txBody>
      </p:sp>
      <p:sp>
        <p:nvSpPr>
          <p:cNvPr id="12298" name="Freeform 11"/>
          <p:cNvSpPr>
            <a:spLocks/>
          </p:cNvSpPr>
          <p:nvPr/>
        </p:nvSpPr>
        <p:spPr bwMode="auto">
          <a:xfrm>
            <a:off x="5600700" y="4846320"/>
            <a:ext cx="2628900" cy="2240280"/>
          </a:xfrm>
          <a:custGeom>
            <a:avLst/>
            <a:gdLst>
              <a:gd name="T0" fmla="*/ 0 w 1380"/>
              <a:gd name="T1" fmla="*/ 2147483647 h 1176"/>
              <a:gd name="T2" fmla="*/ 2147483647 w 1380"/>
              <a:gd name="T3" fmla="*/ 2147483647 h 1176"/>
              <a:gd name="T4" fmla="*/ 2147483647 w 1380"/>
              <a:gd name="T5" fmla="*/ 2147483647 h 1176"/>
              <a:gd name="T6" fmla="*/ 2147483647 w 1380"/>
              <a:gd name="T7" fmla="*/ 2147483647 h 1176"/>
              <a:gd name="T8" fmla="*/ 2147483647 w 1380"/>
              <a:gd name="T9" fmla="*/ 2147483647 h 1176"/>
              <a:gd name="T10" fmla="*/ 2147483647 w 1380"/>
              <a:gd name="T11" fmla="*/ 2147483647 h 1176"/>
              <a:gd name="T12" fmla="*/ 2147483647 w 1380"/>
              <a:gd name="T13" fmla="*/ 0 h 11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80" h="1176">
                <a:moveTo>
                  <a:pt x="0" y="1176"/>
                </a:moveTo>
                <a:cubicBezTo>
                  <a:pt x="151" y="1146"/>
                  <a:pt x="147" y="1139"/>
                  <a:pt x="312" y="1152"/>
                </a:cubicBezTo>
                <a:cubicBezTo>
                  <a:pt x="368" y="1171"/>
                  <a:pt x="407" y="1176"/>
                  <a:pt x="468" y="1176"/>
                </a:cubicBezTo>
                <a:lnTo>
                  <a:pt x="804" y="1104"/>
                </a:lnTo>
                <a:lnTo>
                  <a:pt x="1188" y="864"/>
                </a:lnTo>
                <a:lnTo>
                  <a:pt x="1380" y="288"/>
                </a:lnTo>
                <a:lnTo>
                  <a:pt x="1044" y="0"/>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592"/>
          </a:p>
        </p:txBody>
      </p:sp>
      <p:sp>
        <p:nvSpPr>
          <p:cNvPr id="12299" name="Freeform 12"/>
          <p:cNvSpPr>
            <a:spLocks/>
          </p:cNvSpPr>
          <p:nvPr/>
        </p:nvSpPr>
        <p:spPr bwMode="auto">
          <a:xfrm>
            <a:off x="8229600" y="3017520"/>
            <a:ext cx="2286000" cy="3291840"/>
          </a:xfrm>
          <a:custGeom>
            <a:avLst/>
            <a:gdLst>
              <a:gd name="T0" fmla="*/ 0 w 1200"/>
              <a:gd name="T1" fmla="*/ 2147483647 h 1728"/>
              <a:gd name="T2" fmla="*/ 2147483647 w 1200"/>
              <a:gd name="T3" fmla="*/ 2147483647 h 1728"/>
              <a:gd name="T4" fmla="*/ 2147483647 w 1200"/>
              <a:gd name="T5" fmla="*/ 2147483647 h 1728"/>
              <a:gd name="T6" fmla="*/ 2147483647 w 1200"/>
              <a:gd name="T7" fmla="*/ 2147483647 h 1728"/>
              <a:gd name="T8" fmla="*/ 2147483647 w 1200"/>
              <a:gd name="T9" fmla="*/ 2147483647 h 1728"/>
              <a:gd name="T10" fmla="*/ 2147483647 w 1200"/>
              <a:gd name="T11" fmla="*/ 0 h 172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00" h="1728">
                <a:moveTo>
                  <a:pt x="0" y="1200"/>
                </a:moveTo>
                <a:lnTo>
                  <a:pt x="720" y="1728"/>
                </a:lnTo>
                <a:lnTo>
                  <a:pt x="1056" y="1680"/>
                </a:lnTo>
                <a:lnTo>
                  <a:pt x="1152" y="1152"/>
                </a:lnTo>
                <a:lnTo>
                  <a:pt x="1200" y="624"/>
                </a:lnTo>
                <a:lnTo>
                  <a:pt x="912" y="0"/>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592"/>
          </a:p>
        </p:txBody>
      </p:sp>
      <p:sp>
        <p:nvSpPr>
          <p:cNvPr id="12300" name="Freeform 13"/>
          <p:cNvSpPr>
            <a:spLocks/>
          </p:cNvSpPr>
          <p:nvPr/>
        </p:nvSpPr>
        <p:spPr bwMode="auto">
          <a:xfrm>
            <a:off x="7223760" y="6217921"/>
            <a:ext cx="3017520" cy="1558946"/>
          </a:xfrm>
          <a:custGeom>
            <a:avLst/>
            <a:gdLst>
              <a:gd name="T0" fmla="*/ 2147483647 w 1584"/>
              <a:gd name="T1" fmla="*/ 0 h 942"/>
              <a:gd name="T2" fmla="*/ 2147483647 w 1584"/>
              <a:gd name="T3" fmla="*/ 2147483647 h 942"/>
              <a:gd name="T4" fmla="*/ 2147483647 w 1584"/>
              <a:gd name="T5" fmla="*/ 2147483647 h 942"/>
              <a:gd name="T6" fmla="*/ 2147483647 w 1584"/>
              <a:gd name="T7" fmla="*/ 2147483647 h 942"/>
              <a:gd name="T8" fmla="*/ 2147483647 w 1584"/>
              <a:gd name="T9" fmla="*/ 2147483647 h 942"/>
              <a:gd name="T10" fmla="*/ 0 w 1584"/>
              <a:gd name="T11" fmla="*/ 2147483647 h 94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84" h="942">
                <a:moveTo>
                  <a:pt x="1584" y="0"/>
                </a:moveTo>
                <a:lnTo>
                  <a:pt x="1440" y="480"/>
                </a:lnTo>
                <a:cubicBezTo>
                  <a:pt x="1242" y="942"/>
                  <a:pt x="1379" y="840"/>
                  <a:pt x="852" y="840"/>
                </a:cubicBezTo>
                <a:lnTo>
                  <a:pt x="96" y="864"/>
                </a:lnTo>
                <a:lnTo>
                  <a:pt x="96" y="624"/>
                </a:lnTo>
                <a:lnTo>
                  <a:pt x="0" y="384"/>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592"/>
          </a:p>
        </p:txBody>
      </p:sp>
      <p:sp>
        <p:nvSpPr>
          <p:cNvPr id="12301" name="Freeform 14"/>
          <p:cNvSpPr>
            <a:spLocks/>
          </p:cNvSpPr>
          <p:nvPr/>
        </p:nvSpPr>
        <p:spPr bwMode="auto">
          <a:xfrm>
            <a:off x="3863340" y="7360920"/>
            <a:ext cx="3543300" cy="457200"/>
          </a:xfrm>
          <a:custGeom>
            <a:avLst/>
            <a:gdLst>
              <a:gd name="T0" fmla="*/ 0 w 1860"/>
              <a:gd name="T1" fmla="*/ 0 h 432"/>
              <a:gd name="T2" fmla="*/ 2147483647 w 1860"/>
              <a:gd name="T3" fmla="*/ 2147483647 h 432"/>
              <a:gd name="T4" fmla="*/ 2147483647 w 1860"/>
              <a:gd name="T5" fmla="*/ 2147483647 h 432"/>
              <a:gd name="T6" fmla="*/ 2147483647 w 1860"/>
              <a:gd name="T7" fmla="*/ 2147483647 h 432"/>
              <a:gd name="T8" fmla="*/ 2147483647 w 1860"/>
              <a:gd name="T9" fmla="*/ 2147483647 h 432"/>
              <a:gd name="T10" fmla="*/ 2147483647 w 1860"/>
              <a:gd name="T11" fmla="*/ 2147483647 h 432"/>
              <a:gd name="T12" fmla="*/ 2147483647 w 1860"/>
              <a:gd name="T13" fmla="*/ 2147483647 h 4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60" h="432">
                <a:moveTo>
                  <a:pt x="0" y="0"/>
                </a:moveTo>
                <a:cubicBezTo>
                  <a:pt x="47" y="117"/>
                  <a:pt x="149" y="232"/>
                  <a:pt x="276" y="264"/>
                </a:cubicBezTo>
                <a:cubicBezTo>
                  <a:pt x="292" y="276"/>
                  <a:pt x="311" y="285"/>
                  <a:pt x="324" y="300"/>
                </a:cubicBezTo>
                <a:cubicBezTo>
                  <a:pt x="352" y="334"/>
                  <a:pt x="340" y="392"/>
                  <a:pt x="360" y="432"/>
                </a:cubicBezTo>
                <a:lnTo>
                  <a:pt x="660" y="360"/>
                </a:lnTo>
                <a:lnTo>
                  <a:pt x="1572" y="360"/>
                </a:lnTo>
                <a:lnTo>
                  <a:pt x="1860" y="264"/>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592"/>
          </a:p>
        </p:txBody>
      </p:sp>
      <p:sp>
        <p:nvSpPr>
          <p:cNvPr id="12302" name="Freeform 15"/>
          <p:cNvSpPr>
            <a:spLocks/>
          </p:cNvSpPr>
          <p:nvPr/>
        </p:nvSpPr>
        <p:spPr bwMode="auto">
          <a:xfrm>
            <a:off x="2926080" y="2377440"/>
            <a:ext cx="1463040" cy="3017520"/>
          </a:xfrm>
          <a:custGeom>
            <a:avLst/>
            <a:gdLst>
              <a:gd name="T0" fmla="*/ 2147483647 w 768"/>
              <a:gd name="T1" fmla="*/ 2147483647 h 1584"/>
              <a:gd name="T2" fmla="*/ 0 w 768"/>
              <a:gd name="T3" fmla="*/ 2147483647 h 1584"/>
              <a:gd name="T4" fmla="*/ 2147483647 w 768"/>
              <a:gd name="T5" fmla="*/ 2147483647 h 1584"/>
              <a:gd name="T6" fmla="*/ 2147483647 w 768"/>
              <a:gd name="T7" fmla="*/ 2147483647 h 1584"/>
              <a:gd name="T8" fmla="*/ 2147483647 w 768"/>
              <a:gd name="T9" fmla="*/ 0 h 15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68" h="1584">
                <a:moveTo>
                  <a:pt x="384" y="1584"/>
                </a:moveTo>
                <a:lnTo>
                  <a:pt x="0" y="864"/>
                </a:lnTo>
                <a:lnTo>
                  <a:pt x="144" y="336"/>
                </a:lnTo>
                <a:lnTo>
                  <a:pt x="528" y="48"/>
                </a:lnTo>
                <a:lnTo>
                  <a:pt x="768" y="0"/>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592"/>
          </a:p>
        </p:txBody>
      </p:sp>
      <p:sp>
        <p:nvSpPr>
          <p:cNvPr id="12303" name="Rectangle 16"/>
          <p:cNvSpPr>
            <a:spLocks noChangeArrowheads="1"/>
          </p:cNvSpPr>
          <p:nvPr/>
        </p:nvSpPr>
        <p:spPr bwMode="auto">
          <a:xfrm>
            <a:off x="6675120" y="5029200"/>
            <a:ext cx="274320" cy="365760"/>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592"/>
          </a:p>
        </p:txBody>
      </p:sp>
      <p:sp>
        <p:nvSpPr>
          <p:cNvPr id="12304" name="Text Box 17"/>
          <p:cNvSpPr txBox="1">
            <a:spLocks noChangeArrowheads="1"/>
          </p:cNvSpPr>
          <p:nvPr/>
        </p:nvSpPr>
        <p:spPr bwMode="auto">
          <a:xfrm>
            <a:off x="3657601" y="2743201"/>
            <a:ext cx="714169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b="1">
                <a:solidFill>
                  <a:schemeClr val="tx2"/>
                </a:solidFill>
              </a:rPr>
              <a:t>The ideal place is the middle of the service area</a:t>
            </a:r>
          </a:p>
        </p:txBody>
      </p:sp>
      <p:sp>
        <p:nvSpPr>
          <p:cNvPr id="12305" name="Text Box 18"/>
          <p:cNvSpPr txBox="1">
            <a:spLocks noChangeArrowheads="1"/>
          </p:cNvSpPr>
          <p:nvPr/>
        </p:nvSpPr>
        <p:spPr bwMode="auto">
          <a:xfrm>
            <a:off x="4846320" y="3566161"/>
            <a:ext cx="413286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b="1">
                <a:solidFill>
                  <a:schemeClr val="tx2"/>
                </a:solidFill>
              </a:rPr>
              <a:t>Also true for drop closures</a:t>
            </a:r>
          </a:p>
        </p:txBody>
      </p:sp>
      <p:sp>
        <p:nvSpPr>
          <p:cNvPr id="12306" name="Title 1"/>
          <p:cNvSpPr>
            <a:spLocks noGrp="1"/>
          </p:cNvSpPr>
          <p:nvPr>
            <p:ph type="title"/>
          </p:nvPr>
        </p:nvSpPr>
        <p:spPr>
          <a:xfrm>
            <a:off x="2331720" y="426720"/>
            <a:ext cx="0" cy="0"/>
          </a:xfrm>
        </p:spPr>
        <p:txBody>
          <a:bodyPr>
            <a:normAutofit fontScale="90000"/>
          </a:bodyPr>
          <a:lstStyle/>
          <a:p>
            <a:r>
              <a:rPr lang="en-US" sz="3240" dirty="0"/>
              <a:t>Splitter cabinet or node</a:t>
            </a:r>
            <a:br>
              <a:rPr lang="en-US" dirty="0"/>
            </a:br>
            <a:r>
              <a:rPr lang="en-US" sz="2640" dirty="0">
                <a:solidFill>
                  <a:srgbClr val="002060"/>
                </a:solidFill>
              </a:rPr>
              <a:t>Where to place them?</a:t>
            </a:r>
            <a:r>
              <a:rPr lang="en-US" sz="2640" dirty="0">
                <a:solidFill>
                  <a:schemeClr val="accent1"/>
                </a:solidFill>
              </a:rPr>
              <a:t> </a:t>
            </a:r>
          </a:p>
        </p:txBody>
      </p:sp>
      <p:sp>
        <p:nvSpPr>
          <p:cNvPr id="12307" name="Text Box 18"/>
          <p:cNvSpPr txBox="1">
            <a:spLocks noChangeArrowheads="1"/>
          </p:cNvSpPr>
          <p:nvPr/>
        </p:nvSpPr>
        <p:spPr bwMode="auto">
          <a:xfrm>
            <a:off x="2486795" y="6035041"/>
            <a:ext cx="9788257"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400" b="1">
                <a:solidFill>
                  <a:schemeClr val="tx2"/>
                </a:solidFill>
              </a:rPr>
              <a:t>Sounds simple…not always done</a:t>
            </a:r>
          </a:p>
          <a:p>
            <a:pPr algn="ctr" eaLnBrk="1" hangingPunct="1"/>
            <a:endParaRPr lang="en-US" sz="2400" b="1">
              <a:solidFill>
                <a:schemeClr val="tx2"/>
              </a:solidFill>
            </a:endParaRPr>
          </a:p>
          <a:p>
            <a:pPr algn="ctr" eaLnBrk="1" hangingPunct="1"/>
            <a:r>
              <a:rPr lang="en-US" sz="2400" b="1">
                <a:solidFill>
                  <a:schemeClr val="tx2"/>
                </a:solidFill>
              </a:rPr>
              <a:t>Saves significant money on fiber count and cabling infrastructure</a:t>
            </a:r>
          </a:p>
        </p:txBody>
      </p:sp>
    </p:spTree>
    <p:extLst>
      <p:ext uri="{BB962C8B-B14F-4D97-AF65-F5344CB8AC3E}">
        <p14:creationId xmlns:p14="http://schemas.microsoft.com/office/powerpoint/2010/main" val="323134599"/>
      </p:ext>
    </p:extLst>
  </p:cSld>
  <p:clrMapOvr>
    <a:masterClrMapping/>
  </p:clrMapOvr>
  <mc:AlternateContent xmlns:mc="http://schemas.openxmlformats.org/markup-compatibility/2006" xmlns:p14="http://schemas.microsoft.com/office/powerpoint/2010/main">
    <mc:Choice Requires="p14">
      <p:transition spd="slow" p14:dur="2000" advTm="12000"/>
    </mc:Choice>
    <mc:Fallback xmlns="">
      <p:transition spd="slow" advTm="1200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3"/>
          <p:cNvPicPr>
            <a:picLocks noChangeAspect="1" noChangeArrowheads="1"/>
          </p:cNvPicPr>
          <p:nvPr/>
        </p:nvPicPr>
        <p:blipFill>
          <a:blip r:embed="rId3">
            <a:extLst>
              <a:ext uri="{28A0092B-C50C-407E-A947-70E740481C1C}">
                <a14:useLocalDpi xmlns:a14="http://schemas.microsoft.com/office/drawing/2010/main"/>
              </a:ext>
            </a:extLst>
          </a:blip>
          <a:srcRect l="18387" t="15131" r="18387" b="30263"/>
          <a:stretch>
            <a:fillRect/>
          </a:stretch>
        </p:blipFill>
        <p:spPr bwMode="auto">
          <a:xfrm>
            <a:off x="2880360" y="1686522"/>
            <a:ext cx="9509760" cy="4989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5" name="Rectangle 2"/>
          <p:cNvSpPr>
            <a:spLocks noChangeArrowheads="1"/>
          </p:cNvSpPr>
          <p:nvPr/>
        </p:nvSpPr>
        <p:spPr bwMode="auto">
          <a:xfrm>
            <a:off x="4617720" y="863562"/>
            <a:ext cx="5897880" cy="1125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9733" tIns="49866" rIns="99733" bIns="49866" anchor="ctr"/>
          <a:lstStyle/>
          <a:p>
            <a:pPr algn="ctr">
              <a:lnSpc>
                <a:spcPct val="120000"/>
              </a:lnSpc>
            </a:pPr>
            <a:r>
              <a:rPr lang="en-US" sz="2400" b="1">
                <a:solidFill>
                  <a:schemeClr val="tx2"/>
                </a:solidFill>
              </a:rPr>
              <a:t>144 homes</a:t>
            </a:r>
          </a:p>
        </p:txBody>
      </p:sp>
      <p:sp>
        <p:nvSpPr>
          <p:cNvPr id="13316" name="Text Box 4"/>
          <p:cNvSpPr txBox="1">
            <a:spLocks noChangeArrowheads="1"/>
          </p:cNvSpPr>
          <p:nvPr/>
        </p:nvSpPr>
        <p:spPr bwMode="auto">
          <a:xfrm>
            <a:off x="2760594" y="548641"/>
            <a:ext cx="4413388" cy="5355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880" b="1" dirty="0">
                <a:cs typeface="Arial" charset="0"/>
              </a:rPr>
              <a:t>Ideal Cabinet placement</a:t>
            </a:r>
          </a:p>
        </p:txBody>
      </p:sp>
      <p:grpSp>
        <p:nvGrpSpPr>
          <p:cNvPr id="16" name="Group 15"/>
          <p:cNvGrpSpPr>
            <a:grpSpLocks/>
          </p:cNvGrpSpPr>
          <p:nvPr/>
        </p:nvGrpSpPr>
        <p:grpSpPr bwMode="auto">
          <a:xfrm>
            <a:off x="2331720" y="2418042"/>
            <a:ext cx="8610600" cy="4682829"/>
            <a:chOff x="152400" y="2374900"/>
            <a:chExt cx="7175500" cy="3901795"/>
          </a:xfrm>
        </p:grpSpPr>
        <p:sp>
          <p:nvSpPr>
            <p:cNvPr id="2" name="Rectangle 1"/>
            <p:cNvSpPr/>
            <p:nvPr/>
          </p:nvSpPr>
          <p:spPr>
            <a:xfrm>
              <a:off x="152400" y="3124092"/>
              <a:ext cx="838200" cy="6857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592"/>
            </a:p>
          </p:txBody>
        </p:sp>
        <p:sp>
          <p:nvSpPr>
            <p:cNvPr id="13326" name="TextBox 2"/>
            <p:cNvSpPr txBox="1">
              <a:spLocks noChangeArrowheads="1"/>
            </p:cNvSpPr>
            <p:nvPr/>
          </p:nvSpPr>
          <p:spPr bwMode="auto">
            <a:xfrm>
              <a:off x="152400" y="3962400"/>
              <a:ext cx="1143000" cy="1074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592"/>
                <a:t>Cabinet placed here</a:t>
              </a:r>
            </a:p>
          </p:txBody>
        </p:sp>
        <p:sp>
          <p:nvSpPr>
            <p:cNvPr id="11" name="Freeform 10"/>
            <p:cNvSpPr/>
            <p:nvPr/>
          </p:nvSpPr>
          <p:spPr>
            <a:xfrm>
              <a:off x="1028700" y="3517735"/>
              <a:ext cx="6299200" cy="1853933"/>
            </a:xfrm>
            <a:custGeom>
              <a:avLst/>
              <a:gdLst>
                <a:gd name="connsiteX0" fmla="*/ 0 w 6299200"/>
                <a:gd name="connsiteY0" fmla="*/ 190500 h 1854200"/>
                <a:gd name="connsiteX1" fmla="*/ 1447800 w 6299200"/>
                <a:gd name="connsiteY1" fmla="*/ 1651000 h 1854200"/>
                <a:gd name="connsiteX2" fmla="*/ 2984500 w 6299200"/>
                <a:gd name="connsiteY2" fmla="*/ 1854200 h 1854200"/>
                <a:gd name="connsiteX3" fmla="*/ 4419600 w 6299200"/>
                <a:gd name="connsiteY3" fmla="*/ 787400 h 1854200"/>
                <a:gd name="connsiteX4" fmla="*/ 5486400 w 6299200"/>
                <a:gd name="connsiteY4" fmla="*/ 1765300 h 1854200"/>
                <a:gd name="connsiteX5" fmla="*/ 6032500 w 6299200"/>
                <a:gd name="connsiteY5" fmla="*/ 1346200 h 1854200"/>
                <a:gd name="connsiteX6" fmla="*/ 5613400 w 6299200"/>
                <a:gd name="connsiteY6" fmla="*/ 800100 h 1854200"/>
                <a:gd name="connsiteX7" fmla="*/ 6299200 w 6299200"/>
                <a:gd name="connsiteY7" fmla="*/ 215900 h 1854200"/>
                <a:gd name="connsiteX8" fmla="*/ 5956300 w 6299200"/>
                <a:gd name="connsiteY8" fmla="*/ 0 h 1854200"/>
                <a:gd name="connsiteX9" fmla="*/ 5638800 w 6299200"/>
                <a:gd name="connsiteY9" fmla="*/ 139700 h 1854200"/>
                <a:gd name="connsiteX10" fmla="*/ 5511800 w 6299200"/>
                <a:gd name="connsiteY10" fmla="*/ 393700 h 185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99200" h="1854200">
                  <a:moveTo>
                    <a:pt x="0" y="190500"/>
                  </a:moveTo>
                  <a:lnTo>
                    <a:pt x="1447800" y="1651000"/>
                  </a:lnTo>
                  <a:lnTo>
                    <a:pt x="2984500" y="1854200"/>
                  </a:lnTo>
                  <a:lnTo>
                    <a:pt x="4419600" y="787400"/>
                  </a:lnTo>
                  <a:lnTo>
                    <a:pt x="5486400" y="1765300"/>
                  </a:lnTo>
                  <a:lnTo>
                    <a:pt x="6032500" y="1346200"/>
                  </a:lnTo>
                  <a:lnTo>
                    <a:pt x="5613400" y="800100"/>
                  </a:lnTo>
                  <a:lnTo>
                    <a:pt x="6299200" y="215900"/>
                  </a:lnTo>
                  <a:lnTo>
                    <a:pt x="5956300" y="0"/>
                  </a:lnTo>
                  <a:lnTo>
                    <a:pt x="5638800" y="139700"/>
                  </a:lnTo>
                  <a:lnTo>
                    <a:pt x="5511800" y="393700"/>
                  </a:ln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592"/>
            </a:p>
          </p:txBody>
        </p:sp>
        <p:sp>
          <p:nvSpPr>
            <p:cNvPr id="12" name="Freeform 11"/>
            <p:cNvSpPr/>
            <p:nvPr/>
          </p:nvSpPr>
          <p:spPr>
            <a:xfrm>
              <a:off x="1117600" y="2374900"/>
              <a:ext cx="3492500" cy="2349162"/>
            </a:xfrm>
            <a:custGeom>
              <a:avLst/>
              <a:gdLst>
                <a:gd name="connsiteX0" fmla="*/ 0 w 3492500"/>
                <a:gd name="connsiteY0" fmla="*/ 1168400 h 2349500"/>
                <a:gd name="connsiteX1" fmla="*/ 215900 w 3492500"/>
                <a:gd name="connsiteY1" fmla="*/ 1270000 h 2349500"/>
                <a:gd name="connsiteX2" fmla="*/ 1079500 w 3492500"/>
                <a:gd name="connsiteY2" fmla="*/ 2171700 h 2349500"/>
                <a:gd name="connsiteX3" fmla="*/ 2794000 w 3492500"/>
                <a:gd name="connsiteY3" fmla="*/ 2349500 h 2349500"/>
                <a:gd name="connsiteX4" fmla="*/ 3492500 w 3492500"/>
                <a:gd name="connsiteY4" fmla="*/ 1816100 h 2349500"/>
                <a:gd name="connsiteX5" fmla="*/ 2933700 w 3492500"/>
                <a:gd name="connsiteY5" fmla="*/ 1155700 h 2349500"/>
                <a:gd name="connsiteX6" fmla="*/ 2425700 w 3492500"/>
                <a:gd name="connsiteY6" fmla="*/ 1143000 h 2349500"/>
                <a:gd name="connsiteX7" fmla="*/ 2235200 w 3492500"/>
                <a:gd name="connsiteY7" fmla="*/ 2298700 h 2349500"/>
                <a:gd name="connsiteX8" fmla="*/ 1727200 w 3492500"/>
                <a:gd name="connsiteY8" fmla="*/ 2159000 h 2349500"/>
                <a:gd name="connsiteX9" fmla="*/ 1943100 w 3492500"/>
                <a:gd name="connsiteY9" fmla="*/ 228600 h 2349500"/>
                <a:gd name="connsiteX10" fmla="*/ 1689100 w 3492500"/>
                <a:gd name="connsiteY10" fmla="*/ 0 h 2349500"/>
                <a:gd name="connsiteX11" fmla="*/ 1206500 w 3492500"/>
                <a:gd name="connsiteY11" fmla="*/ 406400 h 2349500"/>
                <a:gd name="connsiteX12" fmla="*/ 1333500 w 3492500"/>
                <a:gd name="connsiteY12" fmla="*/ 812800 h 2349500"/>
                <a:gd name="connsiteX13" fmla="*/ 1308100 w 3492500"/>
                <a:gd name="connsiteY13" fmla="*/ 1358900 h 2349500"/>
                <a:gd name="connsiteX14" fmla="*/ 965200 w 3492500"/>
                <a:gd name="connsiteY14" fmla="*/ 1879600 h 2349500"/>
                <a:gd name="connsiteX15" fmla="*/ 635000 w 3492500"/>
                <a:gd name="connsiteY15" fmla="*/ 1524000 h 2349500"/>
                <a:gd name="connsiteX16" fmla="*/ 787400 w 3492500"/>
                <a:gd name="connsiteY16" fmla="*/ 1206500 h 2349500"/>
                <a:gd name="connsiteX17" fmla="*/ 711200 w 3492500"/>
                <a:gd name="connsiteY17" fmla="*/ 749300 h 234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92500" h="2349500">
                  <a:moveTo>
                    <a:pt x="0" y="1168400"/>
                  </a:moveTo>
                  <a:lnTo>
                    <a:pt x="215900" y="1270000"/>
                  </a:lnTo>
                  <a:lnTo>
                    <a:pt x="1079500" y="2171700"/>
                  </a:lnTo>
                  <a:lnTo>
                    <a:pt x="2794000" y="2349500"/>
                  </a:lnTo>
                  <a:lnTo>
                    <a:pt x="3492500" y="1816100"/>
                  </a:lnTo>
                  <a:lnTo>
                    <a:pt x="2933700" y="1155700"/>
                  </a:lnTo>
                  <a:lnTo>
                    <a:pt x="2425700" y="1143000"/>
                  </a:lnTo>
                  <a:lnTo>
                    <a:pt x="2235200" y="2298700"/>
                  </a:lnTo>
                  <a:lnTo>
                    <a:pt x="1727200" y="2159000"/>
                  </a:lnTo>
                  <a:lnTo>
                    <a:pt x="1943100" y="228600"/>
                  </a:lnTo>
                  <a:lnTo>
                    <a:pt x="1689100" y="0"/>
                  </a:lnTo>
                  <a:lnTo>
                    <a:pt x="1206500" y="406400"/>
                  </a:lnTo>
                  <a:lnTo>
                    <a:pt x="1333500" y="812800"/>
                  </a:lnTo>
                  <a:lnTo>
                    <a:pt x="1308100" y="1358900"/>
                  </a:lnTo>
                  <a:lnTo>
                    <a:pt x="965200" y="1879600"/>
                  </a:lnTo>
                  <a:lnTo>
                    <a:pt x="635000" y="1524000"/>
                  </a:lnTo>
                  <a:lnTo>
                    <a:pt x="787400" y="1206500"/>
                  </a:lnTo>
                  <a:lnTo>
                    <a:pt x="711200" y="749300"/>
                  </a:ln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592"/>
            </a:p>
          </p:txBody>
        </p:sp>
        <p:sp>
          <p:nvSpPr>
            <p:cNvPr id="15" name="Freeform 14"/>
            <p:cNvSpPr/>
            <p:nvPr/>
          </p:nvSpPr>
          <p:spPr>
            <a:xfrm>
              <a:off x="5410200" y="3466943"/>
              <a:ext cx="368300" cy="825381"/>
            </a:xfrm>
            <a:custGeom>
              <a:avLst/>
              <a:gdLst>
                <a:gd name="connsiteX0" fmla="*/ 50800 w 368300"/>
                <a:gd name="connsiteY0" fmla="*/ 825500 h 825500"/>
                <a:gd name="connsiteX1" fmla="*/ 368300 w 368300"/>
                <a:gd name="connsiteY1" fmla="*/ 609600 h 825500"/>
                <a:gd name="connsiteX2" fmla="*/ 0 w 368300"/>
                <a:gd name="connsiteY2" fmla="*/ 203200 h 825500"/>
                <a:gd name="connsiteX3" fmla="*/ 241300 w 368300"/>
                <a:gd name="connsiteY3" fmla="*/ 0 h 825500"/>
              </a:gdLst>
              <a:ahLst/>
              <a:cxnLst>
                <a:cxn ang="0">
                  <a:pos x="connsiteX0" y="connsiteY0"/>
                </a:cxn>
                <a:cxn ang="0">
                  <a:pos x="connsiteX1" y="connsiteY1"/>
                </a:cxn>
                <a:cxn ang="0">
                  <a:pos x="connsiteX2" y="connsiteY2"/>
                </a:cxn>
                <a:cxn ang="0">
                  <a:pos x="connsiteX3" y="connsiteY3"/>
                </a:cxn>
              </a:cxnLst>
              <a:rect l="l" t="t" r="r" b="b"/>
              <a:pathLst>
                <a:path w="368300" h="825500">
                  <a:moveTo>
                    <a:pt x="50800" y="825500"/>
                  </a:moveTo>
                  <a:lnTo>
                    <a:pt x="368300" y="609600"/>
                  </a:lnTo>
                  <a:lnTo>
                    <a:pt x="0" y="203200"/>
                  </a:lnTo>
                  <a:lnTo>
                    <a:pt x="241300" y="0"/>
                  </a:ln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592"/>
            </a:p>
          </p:txBody>
        </p:sp>
        <p:sp>
          <p:nvSpPr>
            <p:cNvPr id="13330" name="TextBox 18"/>
            <p:cNvSpPr txBox="1">
              <a:spLocks noChangeArrowheads="1"/>
            </p:cNvSpPr>
            <p:nvPr/>
          </p:nvSpPr>
          <p:spPr bwMode="auto">
            <a:xfrm>
              <a:off x="2438400" y="5867400"/>
              <a:ext cx="4419600" cy="409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592"/>
                <a:t>72 fiber cables used</a:t>
              </a:r>
            </a:p>
          </p:txBody>
        </p:sp>
      </p:grpSp>
      <p:grpSp>
        <p:nvGrpSpPr>
          <p:cNvPr id="10" name="Group 9"/>
          <p:cNvGrpSpPr>
            <a:grpSpLocks/>
          </p:cNvGrpSpPr>
          <p:nvPr/>
        </p:nvGrpSpPr>
        <p:grpSpPr bwMode="auto">
          <a:xfrm>
            <a:off x="3398520" y="2418042"/>
            <a:ext cx="7421880" cy="4332303"/>
            <a:chOff x="889000" y="1828800"/>
            <a:chExt cx="6184900" cy="3609690"/>
          </a:xfrm>
        </p:grpSpPr>
        <p:sp>
          <p:nvSpPr>
            <p:cNvPr id="21" name="Rectangle 20"/>
            <p:cNvSpPr/>
            <p:nvPr/>
          </p:nvSpPr>
          <p:spPr>
            <a:xfrm>
              <a:off x="4114800" y="3276375"/>
              <a:ext cx="838200" cy="6856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592"/>
            </a:p>
          </p:txBody>
        </p:sp>
        <p:sp>
          <p:nvSpPr>
            <p:cNvPr id="3" name="Freeform 2"/>
            <p:cNvSpPr/>
            <p:nvPr/>
          </p:nvSpPr>
          <p:spPr>
            <a:xfrm>
              <a:off x="889000" y="2997018"/>
              <a:ext cx="4114800" cy="1828515"/>
            </a:xfrm>
            <a:custGeom>
              <a:avLst/>
              <a:gdLst>
                <a:gd name="connsiteX0" fmla="*/ 4114800 w 4114800"/>
                <a:gd name="connsiteY0" fmla="*/ 914400 h 1828800"/>
                <a:gd name="connsiteX1" fmla="*/ 4114800 w 4114800"/>
                <a:gd name="connsiteY1" fmla="*/ 1117600 h 1828800"/>
                <a:gd name="connsiteX2" fmla="*/ 2997200 w 4114800"/>
                <a:gd name="connsiteY2" fmla="*/ 1828800 h 1828800"/>
                <a:gd name="connsiteX3" fmla="*/ 1422400 w 4114800"/>
                <a:gd name="connsiteY3" fmla="*/ 1638300 h 1828800"/>
                <a:gd name="connsiteX4" fmla="*/ 0 w 4114800"/>
                <a:gd name="connsiteY4" fmla="*/ 63500 h 1828800"/>
                <a:gd name="connsiteX5" fmla="*/ 152400 w 4114800"/>
                <a:gd name="connsiteY5" fmla="*/ 0 h 1828800"/>
                <a:gd name="connsiteX6" fmla="*/ 1219200 w 4114800"/>
                <a:gd name="connsiteY6" fmla="*/ 1003300 h 1828800"/>
                <a:gd name="connsiteX7" fmla="*/ 2908300 w 4114800"/>
                <a:gd name="connsiteY7" fmla="*/ 1193800 h 1828800"/>
                <a:gd name="connsiteX8" fmla="*/ 3238500 w 4114800"/>
                <a:gd name="connsiteY8" fmla="*/ 99060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4800" h="1828800">
                  <a:moveTo>
                    <a:pt x="4114800" y="914400"/>
                  </a:moveTo>
                  <a:lnTo>
                    <a:pt x="4114800" y="1117600"/>
                  </a:lnTo>
                  <a:lnTo>
                    <a:pt x="2997200" y="1828800"/>
                  </a:lnTo>
                  <a:lnTo>
                    <a:pt x="1422400" y="1638300"/>
                  </a:lnTo>
                  <a:lnTo>
                    <a:pt x="0" y="63500"/>
                  </a:lnTo>
                  <a:lnTo>
                    <a:pt x="152400" y="0"/>
                  </a:lnTo>
                  <a:lnTo>
                    <a:pt x="1219200" y="1003300"/>
                  </a:lnTo>
                  <a:lnTo>
                    <a:pt x="2908300" y="1193800"/>
                  </a:lnTo>
                  <a:lnTo>
                    <a:pt x="3238500" y="990600"/>
                  </a:lnTo>
                </a:path>
              </a:pathLst>
            </a:cu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592"/>
            </a:p>
          </p:txBody>
        </p:sp>
        <p:sp>
          <p:nvSpPr>
            <p:cNvPr id="4" name="Freeform 3"/>
            <p:cNvSpPr/>
            <p:nvPr/>
          </p:nvSpPr>
          <p:spPr>
            <a:xfrm>
              <a:off x="4978400" y="3035112"/>
              <a:ext cx="2095500" cy="1625347"/>
            </a:xfrm>
            <a:custGeom>
              <a:avLst/>
              <a:gdLst>
                <a:gd name="connsiteX0" fmla="*/ 0 w 2095500"/>
                <a:gd name="connsiteY0" fmla="*/ 241300 h 1625600"/>
                <a:gd name="connsiteX1" fmla="*/ 228600 w 2095500"/>
                <a:gd name="connsiteY1" fmla="*/ 101600 h 1625600"/>
                <a:gd name="connsiteX2" fmla="*/ 711200 w 2095500"/>
                <a:gd name="connsiteY2" fmla="*/ 533400 h 1625600"/>
                <a:gd name="connsiteX3" fmla="*/ 368300 w 2095500"/>
                <a:gd name="connsiteY3" fmla="*/ 825500 h 1625600"/>
                <a:gd name="connsiteX4" fmla="*/ 1447800 w 2095500"/>
                <a:gd name="connsiteY4" fmla="*/ 1625600 h 1625600"/>
                <a:gd name="connsiteX5" fmla="*/ 1917700 w 2095500"/>
                <a:gd name="connsiteY5" fmla="*/ 1143000 h 1625600"/>
                <a:gd name="connsiteX6" fmla="*/ 1473200 w 2095500"/>
                <a:gd name="connsiteY6" fmla="*/ 812800 h 1625600"/>
                <a:gd name="connsiteX7" fmla="*/ 2095500 w 2095500"/>
                <a:gd name="connsiteY7" fmla="*/ 114300 h 1625600"/>
                <a:gd name="connsiteX8" fmla="*/ 1828800 w 2095500"/>
                <a:gd name="connsiteY8" fmla="*/ 0 h 1625600"/>
                <a:gd name="connsiteX9" fmla="*/ 1460500 w 2095500"/>
                <a:gd name="connsiteY9" fmla="*/ 342900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95500" h="1625600">
                  <a:moveTo>
                    <a:pt x="0" y="241300"/>
                  </a:moveTo>
                  <a:lnTo>
                    <a:pt x="228600" y="101600"/>
                  </a:lnTo>
                  <a:lnTo>
                    <a:pt x="711200" y="533400"/>
                  </a:lnTo>
                  <a:lnTo>
                    <a:pt x="368300" y="825500"/>
                  </a:lnTo>
                  <a:lnTo>
                    <a:pt x="1447800" y="1625600"/>
                  </a:lnTo>
                  <a:lnTo>
                    <a:pt x="1917700" y="1143000"/>
                  </a:lnTo>
                  <a:lnTo>
                    <a:pt x="1473200" y="812800"/>
                  </a:lnTo>
                  <a:lnTo>
                    <a:pt x="2095500" y="114300"/>
                  </a:lnTo>
                  <a:lnTo>
                    <a:pt x="1828800" y="0"/>
                  </a:lnTo>
                  <a:lnTo>
                    <a:pt x="1460500" y="342900"/>
                  </a:lnTo>
                </a:path>
              </a:pathLst>
            </a:custGeom>
            <a:noFill/>
            <a:ln w="5715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592"/>
            </a:p>
          </p:txBody>
        </p:sp>
        <p:sp>
          <p:nvSpPr>
            <p:cNvPr id="13322" name="TextBox 21"/>
            <p:cNvSpPr txBox="1">
              <a:spLocks noChangeArrowheads="1"/>
            </p:cNvSpPr>
            <p:nvPr/>
          </p:nvSpPr>
          <p:spPr bwMode="auto">
            <a:xfrm>
              <a:off x="3962400" y="3962400"/>
              <a:ext cx="1143000" cy="1074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592"/>
                <a:t>Cabinet placed here</a:t>
              </a:r>
            </a:p>
          </p:txBody>
        </p:sp>
        <p:sp>
          <p:nvSpPr>
            <p:cNvPr id="13323" name="Rectangle 5"/>
            <p:cNvSpPr>
              <a:spLocks noChangeArrowheads="1"/>
            </p:cNvSpPr>
            <p:nvPr/>
          </p:nvSpPr>
          <p:spPr bwMode="auto">
            <a:xfrm>
              <a:off x="3505608" y="5029200"/>
              <a:ext cx="2553316" cy="409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2592"/>
                <a:t>36 fiber cables used</a:t>
              </a:r>
            </a:p>
          </p:txBody>
        </p:sp>
        <p:sp>
          <p:nvSpPr>
            <p:cNvPr id="17" name="Freeform 16"/>
            <p:cNvSpPr/>
            <p:nvPr/>
          </p:nvSpPr>
          <p:spPr>
            <a:xfrm>
              <a:off x="914400" y="1828800"/>
              <a:ext cx="3238500" cy="2234852"/>
            </a:xfrm>
            <a:custGeom>
              <a:avLst/>
              <a:gdLst>
                <a:gd name="connsiteX0" fmla="*/ 3238500 w 3238500"/>
                <a:gd name="connsiteY0" fmla="*/ 1498600 h 2235200"/>
                <a:gd name="connsiteX1" fmla="*/ 2921000 w 3238500"/>
                <a:gd name="connsiteY1" fmla="*/ 1130300 h 2235200"/>
                <a:gd name="connsiteX2" fmla="*/ 2247900 w 3238500"/>
                <a:gd name="connsiteY2" fmla="*/ 1117600 h 2235200"/>
                <a:gd name="connsiteX3" fmla="*/ 2057400 w 3238500"/>
                <a:gd name="connsiteY3" fmla="*/ 2235200 h 2235200"/>
                <a:gd name="connsiteX4" fmla="*/ 1651000 w 3238500"/>
                <a:gd name="connsiteY4" fmla="*/ 2159000 h 2235200"/>
                <a:gd name="connsiteX5" fmla="*/ 1841500 w 3238500"/>
                <a:gd name="connsiteY5" fmla="*/ 228600 h 2235200"/>
                <a:gd name="connsiteX6" fmla="*/ 1689100 w 3238500"/>
                <a:gd name="connsiteY6" fmla="*/ 0 h 2235200"/>
                <a:gd name="connsiteX7" fmla="*/ 0 w 3238500"/>
                <a:gd name="connsiteY7" fmla="*/ 1092200 h 2235200"/>
                <a:gd name="connsiteX8" fmla="*/ 469900 w 3238500"/>
                <a:gd name="connsiteY8" fmla="*/ 1689100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38500" h="2235200">
                  <a:moveTo>
                    <a:pt x="3238500" y="1498600"/>
                  </a:moveTo>
                  <a:lnTo>
                    <a:pt x="2921000" y="1130300"/>
                  </a:lnTo>
                  <a:lnTo>
                    <a:pt x="2247900" y="1117600"/>
                  </a:lnTo>
                  <a:lnTo>
                    <a:pt x="2057400" y="2235200"/>
                  </a:lnTo>
                  <a:lnTo>
                    <a:pt x="1651000" y="2159000"/>
                  </a:lnTo>
                  <a:lnTo>
                    <a:pt x="1841500" y="228600"/>
                  </a:lnTo>
                  <a:lnTo>
                    <a:pt x="1689100" y="0"/>
                  </a:lnTo>
                  <a:lnTo>
                    <a:pt x="0" y="1092200"/>
                  </a:lnTo>
                  <a:lnTo>
                    <a:pt x="469900" y="1689100"/>
                  </a:lnTo>
                </a:path>
              </a:pathLst>
            </a:cu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592"/>
            </a:p>
          </p:txBody>
        </p:sp>
      </p:grpSp>
    </p:spTree>
    <p:extLst>
      <p:ext uri="{BB962C8B-B14F-4D97-AF65-F5344CB8AC3E}">
        <p14:creationId xmlns:p14="http://schemas.microsoft.com/office/powerpoint/2010/main" val="1543478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3000"/>
                                        <p:tgtEl>
                                          <p:spTgt spid="16"/>
                                        </p:tgtEl>
                                      </p:cBhvr>
                                    </p:animEffec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3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51760" y="1005840"/>
            <a:ext cx="9601200" cy="5827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Rectangle 3"/>
          <p:cNvSpPr>
            <a:spLocks noChangeArrowheads="1"/>
          </p:cNvSpPr>
          <p:nvPr/>
        </p:nvSpPr>
        <p:spPr bwMode="auto">
          <a:xfrm>
            <a:off x="2011680" y="-1"/>
            <a:ext cx="9875520" cy="1125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743" tIns="49871" rIns="99743" bIns="49871" anchor="ctr"/>
          <a:lstStyle/>
          <a:p>
            <a:pPr defTabSz="1207770"/>
            <a:r>
              <a:rPr lang="en-US" sz="2880" b="1" dirty="0">
                <a:cs typeface="Arial" charset="0"/>
              </a:rPr>
              <a:t>FDH Homes Passed vs. Total Cost </a:t>
            </a:r>
          </a:p>
          <a:p>
            <a:pPr defTabSz="1207770"/>
            <a:r>
              <a:rPr lang="en-US" sz="2400" b="1" dirty="0">
                <a:solidFill>
                  <a:srgbClr val="002060"/>
                </a:solidFill>
                <a:cs typeface="Arial" charset="0"/>
              </a:rPr>
              <a:t>256-288 is the sweet spot</a:t>
            </a:r>
          </a:p>
        </p:txBody>
      </p:sp>
      <p:sp>
        <p:nvSpPr>
          <p:cNvPr id="410628" name="Text Box 4"/>
          <p:cNvSpPr txBox="1">
            <a:spLocks noChangeArrowheads="1"/>
          </p:cNvSpPr>
          <p:nvPr/>
        </p:nvSpPr>
        <p:spPr bwMode="auto">
          <a:xfrm>
            <a:off x="5577840" y="3017520"/>
            <a:ext cx="2926080" cy="1089529"/>
          </a:xfrm>
          <a:prstGeom prst="rect">
            <a:avLst/>
          </a:prstGeom>
          <a:noFill/>
          <a:ln w="3175">
            <a:noFill/>
            <a:miter lim="800000"/>
            <a:headEnd/>
            <a:tailEnd/>
          </a:ln>
          <a:effectLst/>
        </p:spPr>
        <p:txBody>
          <a:bodyPr>
            <a:spAutoFit/>
          </a:bodyPr>
          <a:lstStyle/>
          <a:p>
            <a:pPr algn="ctr">
              <a:defRPr/>
            </a:pPr>
            <a:r>
              <a:rPr lang="en-US" b="1" i="1" dirty="0"/>
              <a:t>Ideal for most densities – 256-288 Homes Passed</a:t>
            </a:r>
          </a:p>
        </p:txBody>
      </p:sp>
      <p:sp>
        <p:nvSpPr>
          <p:cNvPr id="27653" name="Line 5"/>
          <p:cNvSpPr>
            <a:spLocks noChangeShapeType="1"/>
          </p:cNvSpPr>
          <p:nvPr/>
        </p:nvSpPr>
        <p:spPr bwMode="auto">
          <a:xfrm>
            <a:off x="6949440" y="4206240"/>
            <a:ext cx="55246" cy="73152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sz="2592"/>
          </a:p>
        </p:txBody>
      </p:sp>
      <p:sp>
        <p:nvSpPr>
          <p:cNvPr id="27654" name="Text Box 6"/>
          <p:cNvSpPr txBox="1">
            <a:spLocks noChangeArrowheads="1"/>
          </p:cNvSpPr>
          <p:nvPr/>
        </p:nvSpPr>
        <p:spPr bwMode="auto">
          <a:xfrm>
            <a:off x="3569971" y="6833236"/>
            <a:ext cx="63800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50000"/>
              </a:spcBef>
              <a:spcAft>
                <a:spcPct val="0"/>
              </a:spcAft>
              <a:defRPr sz="2000">
                <a:solidFill>
                  <a:schemeClr val="tx1"/>
                </a:solidFill>
                <a:latin typeface="Arial" charset="0"/>
              </a:defRPr>
            </a:lvl6pPr>
            <a:lvl7pPr marL="2971800" indent="-228600" eaLnBrk="0" fontAlgn="base" hangingPunct="0">
              <a:spcBef>
                <a:spcPct val="50000"/>
              </a:spcBef>
              <a:spcAft>
                <a:spcPct val="0"/>
              </a:spcAft>
              <a:defRPr sz="2000">
                <a:solidFill>
                  <a:schemeClr val="tx1"/>
                </a:solidFill>
                <a:latin typeface="Arial" charset="0"/>
              </a:defRPr>
            </a:lvl7pPr>
            <a:lvl8pPr marL="3429000" indent="-228600" eaLnBrk="0" fontAlgn="base" hangingPunct="0">
              <a:spcBef>
                <a:spcPct val="50000"/>
              </a:spcBef>
              <a:spcAft>
                <a:spcPct val="0"/>
              </a:spcAft>
              <a:defRPr sz="2000">
                <a:solidFill>
                  <a:schemeClr val="tx1"/>
                </a:solidFill>
                <a:latin typeface="Arial" charset="0"/>
              </a:defRPr>
            </a:lvl8pPr>
            <a:lvl9pPr marL="3886200" indent="-228600" eaLnBrk="0" fontAlgn="base" hangingPunct="0">
              <a:spcBef>
                <a:spcPct val="50000"/>
              </a:spcBef>
              <a:spcAft>
                <a:spcPct val="0"/>
              </a:spcAft>
              <a:defRPr sz="2000">
                <a:solidFill>
                  <a:schemeClr val="tx1"/>
                </a:solidFill>
                <a:latin typeface="Arial" charset="0"/>
              </a:defRPr>
            </a:lvl9pPr>
          </a:lstStyle>
          <a:p>
            <a:r>
              <a:rPr lang="en-US" sz="2400" b="1" i="1"/>
              <a:t>NOTE: Varies by Density and other factors</a:t>
            </a:r>
          </a:p>
        </p:txBody>
      </p:sp>
      <p:cxnSp>
        <p:nvCxnSpPr>
          <p:cNvPr id="27655" name="Straight Arrow Connector 7"/>
          <p:cNvCxnSpPr>
            <a:cxnSpLocks noChangeShapeType="1"/>
          </p:cNvCxnSpPr>
          <p:nvPr/>
        </p:nvCxnSpPr>
        <p:spPr bwMode="auto">
          <a:xfrm rot="10800000">
            <a:off x="4572000" y="2377440"/>
            <a:ext cx="2011680" cy="1906"/>
          </a:xfrm>
          <a:prstGeom prst="straightConnector1">
            <a:avLst/>
          </a:prstGeom>
          <a:noFill/>
          <a:ln w="19050"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27656" name="TextBox 9"/>
          <p:cNvSpPr txBox="1">
            <a:spLocks noChangeArrowheads="1"/>
          </p:cNvSpPr>
          <p:nvPr/>
        </p:nvSpPr>
        <p:spPr bwMode="auto">
          <a:xfrm>
            <a:off x="1920240" y="1880236"/>
            <a:ext cx="10149840" cy="38779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50000"/>
              </a:spcBef>
              <a:spcAft>
                <a:spcPct val="0"/>
              </a:spcAft>
              <a:defRPr sz="2000">
                <a:solidFill>
                  <a:schemeClr val="tx1"/>
                </a:solidFill>
                <a:latin typeface="Arial" charset="0"/>
              </a:defRPr>
            </a:lvl6pPr>
            <a:lvl7pPr marL="2971800" indent="-228600" eaLnBrk="0" fontAlgn="base" hangingPunct="0">
              <a:spcBef>
                <a:spcPct val="50000"/>
              </a:spcBef>
              <a:spcAft>
                <a:spcPct val="0"/>
              </a:spcAft>
              <a:defRPr sz="2000">
                <a:solidFill>
                  <a:schemeClr val="tx1"/>
                </a:solidFill>
                <a:latin typeface="Arial" charset="0"/>
              </a:defRPr>
            </a:lvl7pPr>
            <a:lvl8pPr marL="3429000" indent="-228600" eaLnBrk="0" fontAlgn="base" hangingPunct="0">
              <a:spcBef>
                <a:spcPct val="50000"/>
              </a:spcBef>
              <a:spcAft>
                <a:spcPct val="0"/>
              </a:spcAft>
              <a:defRPr sz="2000">
                <a:solidFill>
                  <a:schemeClr val="tx1"/>
                </a:solidFill>
                <a:latin typeface="Arial" charset="0"/>
              </a:defRPr>
            </a:lvl8pPr>
            <a:lvl9pPr marL="3886200" indent="-228600" eaLnBrk="0" fontAlgn="base" hangingPunct="0">
              <a:spcBef>
                <a:spcPct val="50000"/>
              </a:spcBef>
              <a:spcAft>
                <a:spcPct val="0"/>
              </a:spcAft>
              <a:defRPr sz="2000">
                <a:solidFill>
                  <a:schemeClr val="tx1"/>
                </a:solidFill>
                <a:latin typeface="Arial" charset="0"/>
              </a:defRPr>
            </a:lvl9pPr>
          </a:lstStyle>
          <a:p>
            <a:r>
              <a:rPr lang="en-US" sz="1920" b="1">
                <a:solidFill>
                  <a:srgbClr val="FF0000"/>
                </a:solidFill>
              </a:rPr>
              <a:t>Cost Drivers: Longer Average F2 Cable          Placing/managing many FDHs</a:t>
            </a:r>
          </a:p>
        </p:txBody>
      </p:sp>
      <p:cxnSp>
        <p:nvCxnSpPr>
          <p:cNvPr id="27657" name="Straight Arrow Connector 10"/>
          <p:cNvCxnSpPr>
            <a:cxnSpLocks noChangeShapeType="1"/>
          </p:cNvCxnSpPr>
          <p:nvPr/>
        </p:nvCxnSpPr>
        <p:spPr bwMode="auto">
          <a:xfrm rot="10800000">
            <a:off x="7315200" y="2377440"/>
            <a:ext cx="2011680" cy="1906"/>
          </a:xfrm>
          <a:prstGeom prst="straightConnector1">
            <a:avLst/>
          </a:prstGeom>
          <a:noFill/>
          <a:ln w="19050" algn="ctr">
            <a:solidFill>
              <a:srgbClr val="FF0000"/>
            </a:solidFill>
            <a:round/>
            <a:headEnd type="arrow" w="med" len="med"/>
            <a:tailEnd/>
          </a:ln>
          <a:extLst>
            <a:ext uri="{909E8E84-426E-40DD-AFC4-6F175D3DCCD1}">
              <a14:hiddenFill xmlns:a14="http://schemas.microsoft.com/office/drawing/2010/main">
                <a:noFill/>
              </a14:hiddenFill>
            </a:ext>
          </a:extLst>
        </p:spPr>
      </p:cxnSp>
      <p:cxnSp>
        <p:nvCxnSpPr>
          <p:cNvPr id="27658" name="Straight Arrow Connector 12"/>
          <p:cNvCxnSpPr>
            <a:cxnSpLocks noChangeShapeType="1"/>
          </p:cNvCxnSpPr>
          <p:nvPr/>
        </p:nvCxnSpPr>
        <p:spPr bwMode="auto">
          <a:xfrm>
            <a:off x="7406640" y="5212080"/>
            <a:ext cx="1371600" cy="1906"/>
          </a:xfrm>
          <a:prstGeom prst="straightConnector1">
            <a:avLst/>
          </a:prstGeom>
          <a:noFill/>
          <a:ln w="3175" algn="ctr">
            <a:solidFill>
              <a:srgbClr val="002060"/>
            </a:solidFill>
            <a:round/>
            <a:headEnd/>
            <a:tailEnd type="arrow" w="med" len="med"/>
          </a:ln>
          <a:extLst>
            <a:ext uri="{909E8E84-426E-40DD-AFC4-6F175D3DCCD1}">
              <a14:hiddenFill xmlns:a14="http://schemas.microsoft.com/office/drawing/2010/main">
                <a:noFill/>
              </a14:hiddenFill>
            </a:ext>
          </a:extLst>
        </p:spPr>
      </p:cxnSp>
      <p:sp>
        <p:nvSpPr>
          <p:cNvPr id="27659" name="TextBox 15"/>
          <p:cNvSpPr txBox="1">
            <a:spLocks noChangeArrowheads="1"/>
          </p:cNvSpPr>
          <p:nvPr/>
        </p:nvSpPr>
        <p:spPr bwMode="auto">
          <a:xfrm>
            <a:off x="7315200" y="5303521"/>
            <a:ext cx="26340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50000"/>
              </a:spcBef>
              <a:spcAft>
                <a:spcPct val="0"/>
              </a:spcAft>
              <a:defRPr sz="2000">
                <a:solidFill>
                  <a:schemeClr val="tx1"/>
                </a:solidFill>
                <a:latin typeface="Arial" charset="0"/>
              </a:defRPr>
            </a:lvl6pPr>
            <a:lvl7pPr marL="2971800" indent="-228600" eaLnBrk="0" fontAlgn="base" hangingPunct="0">
              <a:spcBef>
                <a:spcPct val="50000"/>
              </a:spcBef>
              <a:spcAft>
                <a:spcPct val="0"/>
              </a:spcAft>
              <a:defRPr sz="2000">
                <a:solidFill>
                  <a:schemeClr val="tx1"/>
                </a:solidFill>
                <a:latin typeface="Arial" charset="0"/>
              </a:defRPr>
            </a:lvl7pPr>
            <a:lvl8pPr marL="3429000" indent="-228600" eaLnBrk="0" fontAlgn="base" hangingPunct="0">
              <a:spcBef>
                <a:spcPct val="50000"/>
              </a:spcBef>
              <a:spcAft>
                <a:spcPct val="0"/>
              </a:spcAft>
              <a:defRPr sz="2000">
                <a:solidFill>
                  <a:schemeClr val="tx1"/>
                </a:solidFill>
                <a:latin typeface="Arial" charset="0"/>
              </a:defRPr>
            </a:lvl8pPr>
            <a:lvl9pPr marL="3886200" indent="-228600" eaLnBrk="0" fontAlgn="base" hangingPunct="0">
              <a:spcBef>
                <a:spcPct val="50000"/>
              </a:spcBef>
              <a:spcAft>
                <a:spcPct val="0"/>
              </a:spcAft>
              <a:defRPr sz="2000">
                <a:solidFill>
                  <a:schemeClr val="tx1"/>
                </a:solidFill>
                <a:latin typeface="Arial" charset="0"/>
              </a:defRPr>
            </a:lvl9pPr>
          </a:lstStyle>
          <a:p>
            <a:r>
              <a:rPr lang="en-US" sz="2400"/>
              <a:t>Rural/Low density</a:t>
            </a:r>
          </a:p>
        </p:txBody>
      </p:sp>
      <p:cxnSp>
        <p:nvCxnSpPr>
          <p:cNvPr id="27660" name="Straight Arrow Connector 16"/>
          <p:cNvCxnSpPr>
            <a:cxnSpLocks noChangeShapeType="1"/>
          </p:cNvCxnSpPr>
          <p:nvPr/>
        </p:nvCxnSpPr>
        <p:spPr bwMode="auto">
          <a:xfrm>
            <a:off x="5577840" y="5212080"/>
            <a:ext cx="1097280" cy="1906"/>
          </a:xfrm>
          <a:prstGeom prst="straightConnector1">
            <a:avLst/>
          </a:prstGeom>
          <a:noFill/>
          <a:ln w="3175" algn="ctr">
            <a:solidFill>
              <a:srgbClr val="002060"/>
            </a:solidFill>
            <a:round/>
            <a:headEnd type="arrow" w="med" len="med"/>
            <a:tailEnd/>
          </a:ln>
          <a:extLst>
            <a:ext uri="{909E8E84-426E-40DD-AFC4-6F175D3DCCD1}">
              <a14:hiddenFill xmlns:a14="http://schemas.microsoft.com/office/drawing/2010/main">
                <a:noFill/>
              </a14:hiddenFill>
            </a:ext>
          </a:extLst>
        </p:spPr>
      </p:cxnSp>
      <p:sp>
        <p:nvSpPr>
          <p:cNvPr id="27661" name="TextBox 17"/>
          <p:cNvSpPr txBox="1">
            <a:spLocks noChangeArrowheads="1"/>
          </p:cNvSpPr>
          <p:nvPr/>
        </p:nvSpPr>
        <p:spPr bwMode="auto">
          <a:xfrm>
            <a:off x="5212080" y="5303521"/>
            <a:ext cx="18806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50000"/>
              </a:spcBef>
              <a:spcAft>
                <a:spcPct val="0"/>
              </a:spcAft>
              <a:defRPr sz="2000">
                <a:solidFill>
                  <a:schemeClr val="tx1"/>
                </a:solidFill>
                <a:latin typeface="Arial" charset="0"/>
              </a:defRPr>
            </a:lvl6pPr>
            <a:lvl7pPr marL="2971800" indent="-228600" eaLnBrk="0" fontAlgn="base" hangingPunct="0">
              <a:spcBef>
                <a:spcPct val="50000"/>
              </a:spcBef>
              <a:spcAft>
                <a:spcPct val="0"/>
              </a:spcAft>
              <a:defRPr sz="2000">
                <a:solidFill>
                  <a:schemeClr val="tx1"/>
                </a:solidFill>
                <a:latin typeface="Arial" charset="0"/>
              </a:defRPr>
            </a:lvl7pPr>
            <a:lvl8pPr marL="3429000" indent="-228600" eaLnBrk="0" fontAlgn="base" hangingPunct="0">
              <a:spcBef>
                <a:spcPct val="50000"/>
              </a:spcBef>
              <a:spcAft>
                <a:spcPct val="0"/>
              </a:spcAft>
              <a:defRPr sz="2000">
                <a:solidFill>
                  <a:schemeClr val="tx1"/>
                </a:solidFill>
                <a:latin typeface="Arial" charset="0"/>
              </a:defRPr>
            </a:lvl8pPr>
            <a:lvl9pPr marL="3886200" indent="-228600" eaLnBrk="0" fontAlgn="base" hangingPunct="0">
              <a:spcBef>
                <a:spcPct val="50000"/>
              </a:spcBef>
              <a:spcAft>
                <a:spcPct val="0"/>
              </a:spcAft>
              <a:defRPr sz="2000">
                <a:solidFill>
                  <a:schemeClr val="tx1"/>
                </a:solidFill>
                <a:latin typeface="Arial" charset="0"/>
              </a:defRPr>
            </a:lvl9pPr>
          </a:lstStyle>
          <a:p>
            <a:r>
              <a:rPr lang="en-US" sz="2400"/>
              <a:t>High density</a:t>
            </a:r>
          </a:p>
        </p:txBody>
      </p:sp>
      <p:sp>
        <p:nvSpPr>
          <p:cNvPr id="27662" name="TextBox 15"/>
          <p:cNvSpPr txBox="1">
            <a:spLocks noChangeArrowheads="1"/>
          </p:cNvSpPr>
          <p:nvPr/>
        </p:nvSpPr>
        <p:spPr bwMode="auto">
          <a:xfrm>
            <a:off x="5394960" y="1280161"/>
            <a:ext cx="4785284"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50000"/>
              </a:spcBef>
              <a:spcAft>
                <a:spcPct val="0"/>
              </a:spcAft>
              <a:defRPr sz="2000">
                <a:solidFill>
                  <a:schemeClr val="tx1"/>
                </a:solidFill>
                <a:latin typeface="Arial" charset="0"/>
              </a:defRPr>
            </a:lvl6pPr>
            <a:lvl7pPr marL="2971800" indent="-228600" eaLnBrk="0" fontAlgn="base" hangingPunct="0">
              <a:spcBef>
                <a:spcPct val="50000"/>
              </a:spcBef>
              <a:spcAft>
                <a:spcPct val="0"/>
              </a:spcAft>
              <a:defRPr sz="2000">
                <a:solidFill>
                  <a:schemeClr val="tx1"/>
                </a:solidFill>
                <a:latin typeface="Arial" charset="0"/>
              </a:defRPr>
            </a:lvl7pPr>
            <a:lvl8pPr marL="3429000" indent="-228600" eaLnBrk="0" fontAlgn="base" hangingPunct="0">
              <a:spcBef>
                <a:spcPct val="50000"/>
              </a:spcBef>
              <a:spcAft>
                <a:spcPct val="0"/>
              </a:spcAft>
              <a:defRPr sz="2000">
                <a:solidFill>
                  <a:schemeClr val="tx1"/>
                </a:solidFill>
                <a:latin typeface="Arial" charset="0"/>
              </a:defRPr>
            </a:lvl8pPr>
            <a:lvl9pPr marL="3886200" indent="-228600" eaLnBrk="0" fontAlgn="base" hangingPunct="0">
              <a:spcBef>
                <a:spcPct val="50000"/>
              </a:spcBef>
              <a:spcAft>
                <a:spcPct val="0"/>
              </a:spcAft>
              <a:defRPr sz="2000">
                <a:solidFill>
                  <a:schemeClr val="tx1"/>
                </a:solidFill>
                <a:latin typeface="Arial" charset="0"/>
              </a:defRPr>
            </a:lvl9pPr>
          </a:lstStyle>
          <a:p>
            <a:r>
              <a:rPr lang="en-US" sz="2400" b="1"/>
              <a:t>Ideal FDH Size (Homes Passed)</a:t>
            </a:r>
          </a:p>
        </p:txBody>
      </p:sp>
      <p:sp>
        <p:nvSpPr>
          <p:cNvPr id="27663" name="TextBox 16"/>
          <p:cNvSpPr txBox="1">
            <a:spLocks noChangeArrowheads="1"/>
          </p:cNvSpPr>
          <p:nvPr/>
        </p:nvSpPr>
        <p:spPr bwMode="auto">
          <a:xfrm>
            <a:off x="6126480" y="6195061"/>
            <a:ext cx="3658374"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50000"/>
              </a:spcBef>
              <a:spcAft>
                <a:spcPct val="0"/>
              </a:spcAft>
              <a:defRPr sz="2000">
                <a:solidFill>
                  <a:schemeClr val="tx1"/>
                </a:solidFill>
                <a:latin typeface="Arial" charset="0"/>
              </a:defRPr>
            </a:lvl6pPr>
            <a:lvl7pPr marL="2971800" indent="-228600" eaLnBrk="0" fontAlgn="base" hangingPunct="0">
              <a:spcBef>
                <a:spcPct val="50000"/>
              </a:spcBef>
              <a:spcAft>
                <a:spcPct val="0"/>
              </a:spcAft>
              <a:defRPr sz="2000">
                <a:solidFill>
                  <a:schemeClr val="tx1"/>
                </a:solidFill>
                <a:latin typeface="Arial" charset="0"/>
              </a:defRPr>
            </a:lvl7pPr>
            <a:lvl8pPr marL="3429000" indent="-228600" eaLnBrk="0" fontAlgn="base" hangingPunct="0">
              <a:spcBef>
                <a:spcPct val="50000"/>
              </a:spcBef>
              <a:spcAft>
                <a:spcPct val="0"/>
              </a:spcAft>
              <a:defRPr sz="2000">
                <a:solidFill>
                  <a:schemeClr val="tx1"/>
                </a:solidFill>
                <a:latin typeface="Arial" charset="0"/>
              </a:defRPr>
            </a:lvl8pPr>
            <a:lvl9pPr marL="3886200" indent="-228600" eaLnBrk="0" fontAlgn="base" hangingPunct="0">
              <a:spcBef>
                <a:spcPct val="50000"/>
              </a:spcBef>
              <a:spcAft>
                <a:spcPct val="0"/>
              </a:spcAft>
              <a:defRPr sz="2000">
                <a:solidFill>
                  <a:schemeClr val="tx1"/>
                </a:solidFill>
                <a:latin typeface="Arial" charset="0"/>
              </a:defRPr>
            </a:lvl9pPr>
          </a:lstStyle>
          <a:p>
            <a:r>
              <a:rPr lang="en-US" sz="2400" b="1"/>
              <a:t>Homes Passed per FDH</a:t>
            </a:r>
            <a:endParaRPr lang="en-US" sz="2400"/>
          </a:p>
        </p:txBody>
      </p:sp>
    </p:spTree>
    <p:extLst>
      <p:ext uri="{BB962C8B-B14F-4D97-AF65-F5344CB8AC3E}">
        <p14:creationId xmlns:p14="http://schemas.microsoft.com/office/powerpoint/2010/main" val="23889368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F0C17054-C4F0-4DA3-8065-07C0A4C0AE0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54016" y="1444230"/>
            <a:ext cx="8799194" cy="5627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E90D4EF-6356-48BA-A6B0-429E78FAED8D}"/>
              </a:ext>
            </a:extLst>
          </p:cNvPr>
          <p:cNvSpPr>
            <a:spLocks noGrp="1"/>
          </p:cNvSpPr>
          <p:nvPr>
            <p:ph type="title"/>
          </p:nvPr>
        </p:nvSpPr>
        <p:spPr>
          <a:xfrm>
            <a:off x="2151126" y="326102"/>
            <a:ext cx="7972588" cy="578780"/>
          </a:xfrm>
        </p:spPr>
        <p:txBody>
          <a:bodyPr/>
          <a:lstStyle/>
          <a:p>
            <a:r>
              <a:rPr lang="en-US" sz="3840" dirty="0"/>
              <a:t>Bandwidth use at EPB - Chattanooga</a:t>
            </a:r>
          </a:p>
        </p:txBody>
      </p:sp>
      <p:sp>
        <p:nvSpPr>
          <p:cNvPr id="5" name="Content Placeholder 2">
            <a:extLst>
              <a:ext uri="{FF2B5EF4-FFF2-40B4-BE49-F238E27FC236}">
                <a16:creationId xmlns:a16="http://schemas.microsoft.com/office/drawing/2014/main" id="{657A8075-08C3-488F-8715-54085BCAB270}"/>
              </a:ext>
            </a:extLst>
          </p:cNvPr>
          <p:cNvSpPr>
            <a:spLocks noGrp="1"/>
          </p:cNvSpPr>
          <p:nvPr>
            <p:ph idx="1"/>
          </p:nvPr>
        </p:nvSpPr>
        <p:spPr>
          <a:xfrm>
            <a:off x="377190" y="2057810"/>
            <a:ext cx="5076826" cy="3755489"/>
          </a:xfrm>
        </p:spPr>
        <p:txBody>
          <a:bodyPr>
            <a:noAutofit/>
          </a:bodyPr>
          <a:lstStyle/>
          <a:p>
            <a:pPr>
              <a:buFont typeface="Arial" panose="020B0604020202020204" pitchFamily="34" charset="0"/>
              <a:buChar char="•"/>
            </a:pPr>
            <a:r>
              <a:rPr lang="en-US" sz="2880" dirty="0"/>
              <a:t> From Fiber Broadband Association, “Fiber for Breakfast”</a:t>
            </a:r>
          </a:p>
          <a:p>
            <a:pPr>
              <a:buFont typeface="Arial" panose="020B0604020202020204" pitchFamily="34" charset="0"/>
              <a:buChar char="•"/>
            </a:pPr>
            <a:r>
              <a:rPr lang="en-US" sz="2880" dirty="0"/>
              <a:t> EPB Chattanooga internet bandwidth usage from beginning to end of March</a:t>
            </a:r>
          </a:p>
          <a:p>
            <a:pPr>
              <a:buFont typeface="Arial" panose="020B0604020202020204" pitchFamily="34" charset="0"/>
              <a:buChar char="•"/>
            </a:pPr>
            <a:r>
              <a:rPr lang="en-US" sz="2880" dirty="0"/>
              <a:t>Note significant increase, especially during the work/school day!</a:t>
            </a:r>
          </a:p>
        </p:txBody>
      </p:sp>
    </p:spTree>
    <p:extLst>
      <p:ext uri="{BB962C8B-B14F-4D97-AF65-F5344CB8AC3E}">
        <p14:creationId xmlns:p14="http://schemas.microsoft.com/office/powerpoint/2010/main" val="1087083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7618" name="Rectangle 2"/>
          <p:cNvSpPr>
            <a:spLocks noChangeArrowheads="1"/>
          </p:cNvSpPr>
          <p:nvPr/>
        </p:nvSpPr>
        <p:spPr bwMode="auto">
          <a:xfrm>
            <a:off x="2286000" y="1"/>
            <a:ext cx="9549766" cy="1329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9683" tIns="49842" rIns="99683" bIns="49842" anchor="ctr"/>
          <a:lstStyle/>
          <a:p>
            <a:pPr defTabSz="1207770">
              <a:lnSpc>
                <a:spcPct val="120000"/>
              </a:lnSpc>
            </a:pPr>
            <a:r>
              <a:rPr lang="en-US" sz="2880" b="1" dirty="0"/>
              <a:t>Distributed Splits</a:t>
            </a:r>
          </a:p>
          <a:p>
            <a:pPr defTabSz="1207770">
              <a:lnSpc>
                <a:spcPct val="120000"/>
              </a:lnSpc>
            </a:pPr>
            <a:r>
              <a:rPr lang="en-US" sz="2400" b="1" i="1" dirty="0">
                <a:solidFill>
                  <a:srgbClr val="002060"/>
                </a:solidFill>
              </a:rPr>
              <a:t>Advantages and Disadvantages</a:t>
            </a:r>
          </a:p>
        </p:txBody>
      </p:sp>
      <p:sp>
        <p:nvSpPr>
          <p:cNvPr id="1007619" name="Text Box 3"/>
          <p:cNvSpPr txBox="1">
            <a:spLocks noChangeArrowheads="1"/>
          </p:cNvSpPr>
          <p:nvPr/>
        </p:nvSpPr>
        <p:spPr bwMode="auto">
          <a:xfrm>
            <a:off x="9719310" y="7360921"/>
            <a:ext cx="221642" cy="480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9717" tIns="54858" rIns="109717" bIns="54858">
            <a:spAutoFit/>
          </a:bodyPr>
          <a:lstStyle/>
          <a:p>
            <a:pPr eaLnBrk="0" hangingPunct="0">
              <a:spcBef>
                <a:spcPct val="50000"/>
              </a:spcBef>
            </a:pPr>
            <a:endParaRPr lang="en-US" sz="2400"/>
          </a:p>
        </p:txBody>
      </p:sp>
      <p:pic>
        <p:nvPicPr>
          <p:cNvPr id="1007620" name="Picture 4" descr="Buildings-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010901" y="1631633"/>
            <a:ext cx="1440180" cy="977266"/>
          </a:xfrm>
          <a:prstGeom prst="rect">
            <a:avLst/>
          </a:prstGeom>
          <a:noFill/>
          <a:extLst>
            <a:ext uri="{909E8E84-426E-40DD-AFC4-6F175D3DCCD1}">
              <a14:hiddenFill xmlns:a14="http://schemas.microsoft.com/office/drawing/2010/main">
                <a:solidFill>
                  <a:srgbClr val="FFFFFF"/>
                </a:solidFill>
              </a14:hiddenFill>
            </a:ext>
          </a:extLst>
        </p:spPr>
      </p:pic>
      <p:sp>
        <p:nvSpPr>
          <p:cNvPr id="1007621" name="Line 5"/>
          <p:cNvSpPr>
            <a:spLocks noChangeShapeType="1"/>
          </p:cNvSpPr>
          <p:nvPr/>
        </p:nvSpPr>
        <p:spPr bwMode="auto">
          <a:xfrm flipH="1">
            <a:off x="11922442" y="3669029"/>
            <a:ext cx="62864" cy="276415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592"/>
          </a:p>
        </p:txBody>
      </p:sp>
      <p:sp>
        <p:nvSpPr>
          <p:cNvPr id="1007622" name="Text Box 6"/>
          <p:cNvSpPr txBox="1">
            <a:spLocks noChangeArrowheads="1"/>
          </p:cNvSpPr>
          <p:nvPr/>
        </p:nvSpPr>
        <p:spPr bwMode="auto">
          <a:xfrm>
            <a:off x="9820989" y="5030142"/>
            <a:ext cx="1895476" cy="406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9717" tIns="54858" rIns="109717" bIns="54858">
            <a:spAutoFit/>
          </a:bodyPr>
          <a:lstStyle/>
          <a:p>
            <a:pPr algn="ctr"/>
            <a:r>
              <a:rPr lang="en-US" sz="1920" b="1" dirty="0">
                <a:solidFill>
                  <a:schemeClr val="tx2"/>
                </a:solidFill>
              </a:rPr>
              <a:t>Distributed</a:t>
            </a:r>
          </a:p>
        </p:txBody>
      </p:sp>
      <p:sp>
        <p:nvSpPr>
          <p:cNvPr id="1007623" name="AutoShape 7"/>
          <p:cNvSpPr>
            <a:spLocks noChangeArrowheads="1"/>
          </p:cNvSpPr>
          <p:nvPr/>
        </p:nvSpPr>
        <p:spPr bwMode="auto">
          <a:xfrm rot="16200000">
            <a:off x="11725275" y="3323651"/>
            <a:ext cx="523876" cy="690755"/>
          </a:xfrm>
          <a:prstGeom prst="flowChartTerminator">
            <a:avLst/>
          </a:prstGeom>
          <a:solidFill>
            <a:schemeClr val="tx1"/>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sz="2592"/>
          </a:p>
        </p:txBody>
      </p:sp>
      <p:sp>
        <p:nvSpPr>
          <p:cNvPr id="1007624" name="AutoShape 8"/>
          <p:cNvSpPr>
            <a:spLocks noChangeArrowheads="1"/>
          </p:cNvSpPr>
          <p:nvPr/>
        </p:nvSpPr>
        <p:spPr bwMode="auto">
          <a:xfrm rot="5400000">
            <a:off x="11779568" y="4886696"/>
            <a:ext cx="348616" cy="690755"/>
          </a:xfrm>
          <a:prstGeom prst="flowChartTerminator">
            <a:avLst/>
          </a:prstGeom>
          <a:solidFill>
            <a:schemeClr val="tx1"/>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sz="2592"/>
          </a:p>
        </p:txBody>
      </p:sp>
      <p:pic>
        <p:nvPicPr>
          <p:cNvPr id="1007628" name="Picture 12" descr="Houses-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169016" y="5902990"/>
            <a:ext cx="1632584" cy="1729740"/>
          </a:xfrm>
          <a:prstGeom prst="rect">
            <a:avLst/>
          </a:prstGeom>
          <a:noFill/>
          <a:extLst>
            <a:ext uri="{909E8E84-426E-40DD-AFC4-6F175D3DCCD1}">
              <a14:hiddenFill xmlns:a14="http://schemas.microsoft.com/office/drawing/2010/main">
                <a:solidFill>
                  <a:srgbClr val="FFFFFF"/>
                </a:solidFill>
              </a14:hiddenFill>
            </a:ext>
          </a:extLst>
        </p:spPr>
      </p:pic>
      <p:sp>
        <p:nvSpPr>
          <p:cNvPr id="1007629" name="Line 13"/>
          <p:cNvSpPr>
            <a:spLocks noChangeShapeType="1"/>
          </p:cNvSpPr>
          <p:nvPr/>
        </p:nvSpPr>
        <p:spPr bwMode="auto">
          <a:xfrm flipV="1">
            <a:off x="11496675" y="3776660"/>
            <a:ext cx="439579" cy="102394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592"/>
          </a:p>
        </p:txBody>
      </p:sp>
      <p:sp>
        <p:nvSpPr>
          <p:cNvPr id="1007630" name="Line 14"/>
          <p:cNvSpPr>
            <a:spLocks noChangeShapeType="1"/>
          </p:cNvSpPr>
          <p:nvPr/>
        </p:nvSpPr>
        <p:spPr bwMode="auto">
          <a:xfrm>
            <a:off x="11716464" y="2560320"/>
            <a:ext cx="295513" cy="92963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592"/>
          </a:p>
        </p:txBody>
      </p:sp>
      <p:sp>
        <p:nvSpPr>
          <p:cNvPr id="1007631" name="Text Box 15"/>
          <p:cNvSpPr txBox="1">
            <a:spLocks noChangeArrowheads="1"/>
          </p:cNvSpPr>
          <p:nvPr/>
        </p:nvSpPr>
        <p:spPr bwMode="auto">
          <a:xfrm>
            <a:off x="10073641" y="3569445"/>
            <a:ext cx="2105024" cy="931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9743" tIns="49871" rIns="99743" bIns="49871">
            <a:spAutoFit/>
          </a:bodyPr>
          <a:lstStyle>
            <a:lvl1pPr defTabSz="831850">
              <a:defRPr>
                <a:solidFill>
                  <a:schemeClr val="tx1"/>
                </a:solidFill>
                <a:latin typeface="Arial" pitchFamily="34" charset="0"/>
              </a:defRPr>
            </a:lvl1pPr>
            <a:lvl2pPr marL="415925" defTabSz="831850">
              <a:defRPr>
                <a:solidFill>
                  <a:schemeClr val="tx1"/>
                </a:solidFill>
                <a:latin typeface="Arial" pitchFamily="34" charset="0"/>
              </a:defRPr>
            </a:lvl2pPr>
            <a:lvl3pPr marL="831850" defTabSz="831850">
              <a:defRPr>
                <a:solidFill>
                  <a:schemeClr val="tx1"/>
                </a:solidFill>
                <a:latin typeface="Arial" pitchFamily="34" charset="0"/>
              </a:defRPr>
            </a:lvl3pPr>
            <a:lvl4pPr marL="1246188" defTabSz="831850">
              <a:defRPr>
                <a:solidFill>
                  <a:schemeClr val="tx1"/>
                </a:solidFill>
                <a:latin typeface="Arial" pitchFamily="34" charset="0"/>
              </a:defRPr>
            </a:lvl4pPr>
            <a:lvl5pPr marL="1662113" defTabSz="831850">
              <a:defRPr>
                <a:solidFill>
                  <a:schemeClr val="tx1"/>
                </a:solidFill>
                <a:latin typeface="Arial" pitchFamily="34" charset="0"/>
              </a:defRPr>
            </a:lvl5pPr>
            <a:lvl6pPr marL="2119313" defTabSz="831850" fontAlgn="base">
              <a:spcBef>
                <a:spcPct val="0"/>
              </a:spcBef>
              <a:spcAft>
                <a:spcPct val="0"/>
              </a:spcAft>
              <a:defRPr>
                <a:solidFill>
                  <a:schemeClr val="tx1"/>
                </a:solidFill>
                <a:latin typeface="Arial" pitchFamily="34" charset="0"/>
              </a:defRPr>
            </a:lvl6pPr>
            <a:lvl7pPr marL="2576513" defTabSz="831850" fontAlgn="base">
              <a:spcBef>
                <a:spcPct val="0"/>
              </a:spcBef>
              <a:spcAft>
                <a:spcPct val="0"/>
              </a:spcAft>
              <a:defRPr>
                <a:solidFill>
                  <a:schemeClr val="tx1"/>
                </a:solidFill>
                <a:latin typeface="Arial" pitchFamily="34" charset="0"/>
              </a:defRPr>
            </a:lvl7pPr>
            <a:lvl8pPr marL="3033713" defTabSz="831850" fontAlgn="base">
              <a:spcBef>
                <a:spcPct val="0"/>
              </a:spcBef>
              <a:spcAft>
                <a:spcPct val="0"/>
              </a:spcAft>
              <a:defRPr>
                <a:solidFill>
                  <a:schemeClr val="tx1"/>
                </a:solidFill>
                <a:latin typeface="Arial" pitchFamily="34" charset="0"/>
              </a:defRPr>
            </a:lvl8pPr>
            <a:lvl9pPr marL="3490913" defTabSz="831850" fontAlgn="base">
              <a:spcBef>
                <a:spcPct val="0"/>
              </a:spcBef>
              <a:spcAft>
                <a:spcPct val="0"/>
              </a:spcAft>
              <a:defRPr>
                <a:solidFill>
                  <a:schemeClr val="tx1"/>
                </a:solidFill>
                <a:latin typeface="Arial" pitchFamily="34" charset="0"/>
              </a:defRPr>
            </a:lvl9pPr>
          </a:lstStyle>
          <a:p>
            <a:pPr eaLnBrk="0" hangingPunct="0">
              <a:spcBef>
                <a:spcPct val="50000"/>
              </a:spcBef>
            </a:pPr>
            <a:r>
              <a:rPr lang="en-US" sz="1800" dirty="0">
                <a:latin typeface="Arial Black" pitchFamily="34" charset="0"/>
              </a:rPr>
              <a:t>Splitters in Closures or Pedestals</a:t>
            </a:r>
          </a:p>
        </p:txBody>
      </p:sp>
      <p:sp>
        <p:nvSpPr>
          <p:cNvPr id="1007632" name="Text Box 16"/>
          <p:cNvSpPr txBox="1">
            <a:spLocks noChangeArrowheads="1"/>
          </p:cNvSpPr>
          <p:nvPr/>
        </p:nvSpPr>
        <p:spPr bwMode="auto">
          <a:xfrm>
            <a:off x="2069308" y="1397495"/>
            <a:ext cx="7600472" cy="5927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pitchFamily="34" charset="0"/>
              </a:defRPr>
            </a:lvl1pPr>
            <a:lvl2pPr marL="800100" indent="-342900">
              <a:defRPr>
                <a:solidFill>
                  <a:schemeClr val="tx1"/>
                </a:solidFill>
                <a:latin typeface="Arial" pitchFamily="34" charset="0"/>
              </a:defRPr>
            </a:lvl2pPr>
            <a:lvl3pPr marL="1257300" indent="-342900">
              <a:defRPr>
                <a:solidFill>
                  <a:schemeClr val="tx1"/>
                </a:solidFill>
                <a:latin typeface="Arial" pitchFamily="34" charset="0"/>
              </a:defRPr>
            </a:lvl3pPr>
            <a:lvl4pPr marL="1714500" indent="-342900">
              <a:defRPr>
                <a:solidFill>
                  <a:schemeClr val="tx1"/>
                </a:solidFill>
                <a:latin typeface="Arial" pitchFamily="34" charset="0"/>
              </a:defRPr>
            </a:lvl4pPr>
            <a:lvl5pPr marL="2171700" indent="-342900">
              <a:defRPr>
                <a:solidFill>
                  <a:schemeClr val="tx1"/>
                </a:solidFill>
                <a:latin typeface="Arial" pitchFamily="34" charset="0"/>
              </a:defRPr>
            </a:lvl5pPr>
            <a:lvl6pPr marL="2628900" indent="-342900" fontAlgn="base">
              <a:spcBef>
                <a:spcPct val="0"/>
              </a:spcBef>
              <a:spcAft>
                <a:spcPct val="0"/>
              </a:spcAft>
              <a:defRPr>
                <a:solidFill>
                  <a:schemeClr val="tx1"/>
                </a:solidFill>
                <a:latin typeface="Arial" pitchFamily="34" charset="0"/>
              </a:defRPr>
            </a:lvl6pPr>
            <a:lvl7pPr marL="3086100" indent="-342900" fontAlgn="base">
              <a:spcBef>
                <a:spcPct val="0"/>
              </a:spcBef>
              <a:spcAft>
                <a:spcPct val="0"/>
              </a:spcAft>
              <a:defRPr>
                <a:solidFill>
                  <a:schemeClr val="tx1"/>
                </a:solidFill>
                <a:latin typeface="Arial" pitchFamily="34" charset="0"/>
              </a:defRPr>
            </a:lvl7pPr>
            <a:lvl8pPr marL="3543300" indent="-342900" fontAlgn="base">
              <a:spcBef>
                <a:spcPct val="0"/>
              </a:spcBef>
              <a:spcAft>
                <a:spcPct val="0"/>
              </a:spcAft>
              <a:defRPr>
                <a:solidFill>
                  <a:schemeClr val="tx1"/>
                </a:solidFill>
                <a:latin typeface="Arial" pitchFamily="34" charset="0"/>
              </a:defRPr>
            </a:lvl8pPr>
            <a:lvl9pPr marL="4000500" indent="-342900" fontAlgn="base">
              <a:spcBef>
                <a:spcPct val="0"/>
              </a:spcBef>
              <a:spcAft>
                <a:spcPct val="0"/>
              </a:spcAft>
              <a:defRPr>
                <a:solidFill>
                  <a:schemeClr val="tx1"/>
                </a:solidFill>
                <a:latin typeface="Arial" pitchFamily="34" charset="0"/>
              </a:defRPr>
            </a:lvl9pPr>
          </a:lstStyle>
          <a:p>
            <a:pPr>
              <a:buClr>
                <a:schemeClr val="tx2"/>
              </a:buClr>
              <a:buFont typeface="Wingdings" pitchFamily="2" charset="2"/>
              <a:buChar char="§"/>
            </a:pPr>
            <a:r>
              <a:rPr lang="en-US" sz="2592" b="1" dirty="0"/>
              <a:t>Two Types</a:t>
            </a:r>
          </a:p>
          <a:p>
            <a:pPr lvl="1">
              <a:buClr>
                <a:schemeClr val="tx2"/>
              </a:buClr>
              <a:buFont typeface="Wingdings" pitchFamily="2" charset="2"/>
              <a:buChar char="§"/>
            </a:pPr>
            <a:r>
              <a:rPr lang="en-US" sz="1920" dirty="0"/>
              <a:t>Distributed 1x32 splitters</a:t>
            </a:r>
          </a:p>
          <a:p>
            <a:pPr lvl="1">
              <a:buClr>
                <a:schemeClr val="tx2"/>
              </a:buClr>
              <a:buFont typeface="Wingdings" pitchFamily="2" charset="2"/>
              <a:buChar char="§"/>
            </a:pPr>
            <a:r>
              <a:rPr lang="en-US" sz="1920" dirty="0"/>
              <a:t>Distributed cascaded 1x2, 1x4, 1x8, 1x16</a:t>
            </a:r>
          </a:p>
          <a:p>
            <a:pPr>
              <a:buClr>
                <a:schemeClr val="tx2"/>
              </a:buClr>
              <a:buFont typeface="Wingdings" pitchFamily="2" charset="2"/>
              <a:buChar char="§"/>
            </a:pPr>
            <a:endParaRPr lang="en-US" sz="2592" b="1" dirty="0"/>
          </a:p>
          <a:p>
            <a:pPr>
              <a:buClr>
                <a:schemeClr val="tx2"/>
              </a:buClr>
              <a:buFont typeface="Wingdings" pitchFamily="2" charset="2"/>
              <a:buChar char="§"/>
            </a:pPr>
            <a:r>
              <a:rPr lang="en-US" sz="2592" b="1" dirty="0"/>
              <a:t>Distributed Advantages:</a:t>
            </a:r>
          </a:p>
          <a:p>
            <a:pPr lvl="1">
              <a:buClr>
                <a:schemeClr val="tx2"/>
              </a:buClr>
              <a:buFont typeface="Wingdings" pitchFamily="2" charset="2"/>
              <a:buChar char="§"/>
            </a:pPr>
            <a:r>
              <a:rPr lang="en-US" sz="1920" dirty="0"/>
              <a:t>Less costly than centralized design</a:t>
            </a:r>
          </a:p>
          <a:p>
            <a:pPr lvl="1">
              <a:buClr>
                <a:schemeClr val="tx2"/>
              </a:buClr>
              <a:buFont typeface="Wingdings" pitchFamily="2" charset="2"/>
              <a:buChar char="§"/>
            </a:pPr>
            <a:r>
              <a:rPr lang="en-US" sz="1920" dirty="0"/>
              <a:t>Eliminates technician visit to splitter upon install</a:t>
            </a:r>
          </a:p>
          <a:p>
            <a:pPr lvl="1">
              <a:buClr>
                <a:schemeClr val="tx2"/>
              </a:buClr>
              <a:buFont typeface="Wingdings" pitchFamily="2" charset="2"/>
              <a:buChar char="§"/>
            </a:pPr>
            <a:r>
              <a:rPr lang="en-US" sz="1920" dirty="0"/>
              <a:t>If splitters are fusion spliced, less install time since installer does not have to visit splitter</a:t>
            </a:r>
          </a:p>
          <a:p>
            <a:pPr lvl="1">
              <a:buClr>
                <a:schemeClr val="tx2"/>
              </a:buClr>
              <a:buFont typeface="Wingdings" pitchFamily="2" charset="2"/>
              <a:buChar char="§"/>
            </a:pPr>
            <a:r>
              <a:rPr lang="en-US" sz="1920" dirty="0"/>
              <a:t>Better utilizes fiber investment by reusing dead fibers</a:t>
            </a:r>
          </a:p>
          <a:p>
            <a:pPr marL="548640" lvl="1" indent="0">
              <a:buClr>
                <a:schemeClr val="tx2"/>
              </a:buClr>
            </a:pPr>
            <a:r>
              <a:rPr lang="en-US" sz="2592" dirty="0"/>
              <a:t> </a:t>
            </a:r>
            <a:endParaRPr lang="en-US" sz="2400" b="1" i="1" dirty="0">
              <a:solidFill>
                <a:srgbClr val="0000CC"/>
              </a:solidFill>
            </a:endParaRPr>
          </a:p>
          <a:p>
            <a:pPr>
              <a:buClr>
                <a:schemeClr val="tx2"/>
              </a:buClr>
              <a:buFont typeface="Wingdings" pitchFamily="2" charset="2"/>
              <a:buChar char="§"/>
            </a:pPr>
            <a:r>
              <a:rPr lang="en-US" sz="2592" b="1" dirty="0"/>
              <a:t>Distributed Disadvantages:</a:t>
            </a:r>
          </a:p>
          <a:p>
            <a:pPr lvl="1">
              <a:buClr>
                <a:schemeClr val="tx2"/>
              </a:buClr>
              <a:buFont typeface="Wingdings" pitchFamily="2" charset="2"/>
              <a:buChar char="§"/>
            </a:pPr>
            <a:r>
              <a:rPr lang="en-US" sz="1920" dirty="0"/>
              <a:t>Less efficient use of electronics with low subscription rates</a:t>
            </a:r>
          </a:p>
          <a:p>
            <a:pPr lvl="1">
              <a:buClr>
                <a:schemeClr val="tx2"/>
              </a:buClr>
              <a:buFont typeface="Wingdings" pitchFamily="2" charset="2"/>
              <a:buChar char="§"/>
            </a:pPr>
            <a:r>
              <a:rPr lang="en-US" sz="1920" dirty="0"/>
              <a:t>Different record keeping required vs centralized </a:t>
            </a:r>
          </a:p>
          <a:p>
            <a:pPr lvl="1">
              <a:buClr>
                <a:schemeClr val="tx2"/>
              </a:buClr>
              <a:buFont typeface="Wingdings" pitchFamily="2" charset="2"/>
              <a:buChar char="§"/>
            </a:pPr>
            <a:r>
              <a:rPr lang="en-US" sz="1920" dirty="0"/>
              <a:t>If spliced, troubleshooting must occur from the home</a:t>
            </a:r>
          </a:p>
          <a:p>
            <a:pPr lvl="2">
              <a:buClr>
                <a:schemeClr val="tx2"/>
              </a:buClr>
              <a:buFont typeface="Wingdings" pitchFamily="2" charset="2"/>
              <a:buChar char="§"/>
            </a:pPr>
            <a:r>
              <a:rPr lang="en-US" sz="1920" dirty="0"/>
              <a:t>Home is the likely first stop anyway</a:t>
            </a:r>
          </a:p>
          <a:p>
            <a:pPr lvl="1">
              <a:buClr>
                <a:schemeClr val="tx2"/>
              </a:buClr>
              <a:buFont typeface="Wingdings" pitchFamily="2" charset="2"/>
              <a:buChar char="§"/>
            </a:pPr>
            <a:r>
              <a:rPr lang="en-US" sz="1920" dirty="0"/>
              <a:t>Requires a different design technique compared to copper design </a:t>
            </a:r>
          </a:p>
        </p:txBody>
      </p:sp>
      <p:sp>
        <p:nvSpPr>
          <p:cNvPr id="1007625" name="Line 9"/>
          <p:cNvSpPr>
            <a:spLocks noChangeShapeType="1"/>
          </p:cNvSpPr>
          <p:nvPr/>
        </p:nvSpPr>
        <p:spPr bwMode="auto">
          <a:xfrm flipV="1">
            <a:off x="11496674" y="5232073"/>
            <a:ext cx="457200" cy="894407"/>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592"/>
          </a:p>
        </p:txBody>
      </p:sp>
      <p:sp>
        <p:nvSpPr>
          <p:cNvPr id="1007626" name="Line 10"/>
          <p:cNvSpPr>
            <a:spLocks noChangeShapeType="1"/>
          </p:cNvSpPr>
          <p:nvPr/>
        </p:nvSpPr>
        <p:spPr bwMode="auto">
          <a:xfrm>
            <a:off x="11953875" y="5360670"/>
            <a:ext cx="220981" cy="137194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592"/>
          </a:p>
        </p:txBody>
      </p:sp>
      <p:sp>
        <p:nvSpPr>
          <p:cNvPr id="1007627" name="Line 11"/>
          <p:cNvSpPr>
            <a:spLocks noChangeShapeType="1"/>
          </p:cNvSpPr>
          <p:nvPr/>
        </p:nvSpPr>
        <p:spPr bwMode="auto">
          <a:xfrm>
            <a:off x="11953875" y="5232073"/>
            <a:ext cx="449581" cy="2008229"/>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592"/>
          </a:p>
        </p:txBody>
      </p:sp>
    </p:spTree>
    <p:extLst>
      <p:ext uri="{BB962C8B-B14F-4D97-AF65-F5344CB8AC3E}">
        <p14:creationId xmlns:p14="http://schemas.microsoft.com/office/powerpoint/2010/main" val="21484761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2225040" y="394336"/>
            <a:ext cx="6736080" cy="794384"/>
          </a:xfrm>
        </p:spPr>
        <p:txBody>
          <a:bodyPr>
            <a:normAutofit fontScale="90000"/>
          </a:bodyPr>
          <a:lstStyle/>
          <a:p>
            <a:r>
              <a:rPr lang="en-US" sz="3240" dirty="0"/>
              <a:t>Distributed splitting options</a:t>
            </a:r>
            <a:br>
              <a:rPr lang="en-US" sz="2400" dirty="0"/>
            </a:br>
            <a:r>
              <a:rPr lang="en-US" sz="2640" i="1" dirty="0">
                <a:solidFill>
                  <a:srgbClr val="002060"/>
                </a:solidFill>
              </a:rPr>
              <a:t>When to use</a:t>
            </a:r>
          </a:p>
        </p:txBody>
      </p:sp>
      <p:sp>
        <p:nvSpPr>
          <p:cNvPr id="27651" name="Content Placeholder 2"/>
          <p:cNvSpPr>
            <a:spLocks noGrp="1"/>
          </p:cNvSpPr>
          <p:nvPr>
            <p:ph idx="1"/>
          </p:nvPr>
        </p:nvSpPr>
        <p:spPr>
          <a:xfrm>
            <a:off x="2286000" y="1645920"/>
            <a:ext cx="6377940" cy="2926080"/>
          </a:xfrm>
        </p:spPr>
        <p:txBody>
          <a:bodyPr/>
          <a:lstStyle/>
          <a:p>
            <a:r>
              <a:rPr lang="en-US"/>
              <a:t>Design in 32 customer PON segments</a:t>
            </a:r>
          </a:p>
          <a:p>
            <a:r>
              <a:rPr lang="en-US"/>
              <a:t>Higher expected subscription rates</a:t>
            </a:r>
          </a:p>
          <a:p>
            <a:pPr lvl="1"/>
            <a:r>
              <a:rPr lang="en-US"/>
              <a:t>&lt;40%-50%</a:t>
            </a:r>
          </a:p>
          <a:p>
            <a:r>
              <a:rPr lang="en-US"/>
              <a:t>Rural areas</a:t>
            </a:r>
          </a:p>
          <a:p>
            <a:pPr lvl="1"/>
            <a:r>
              <a:rPr lang="en-US"/>
              <a:t>Cascaded splits can be helpful to decrease fiber counts</a:t>
            </a:r>
          </a:p>
        </p:txBody>
      </p:sp>
      <p:pic>
        <p:nvPicPr>
          <p:cNvPr id="27652" name="Picture 8"/>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9441180" y="1729741"/>
            <a:ext cx="3091816"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TextBox 6"/>
          <p:cNvSpPr txBox="1">
            <a:spLocks noChangeArrowheads="1"/>
          </p:cNvSpPr>
          <p:nvPr/>
        </p:nvSpPr>
        <p:spPr bwMode="auto">
          <a:xfrm>
            <a:off x="9702166" y="2931796"/>
            <a:ext cx="3099434" cy="68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920"/>
              <a:t>Ruggedized splitter in a splice tray</a:t>
            </a:r>
          </a:p>
        </p:txBody>
      </p:sp>
      <p:pic>
        <p:nvPicPr>
          <p:cNvPr id="27654" name="Picture 20" descr="Buildings-0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956560" y="5162552"/>
            <a:ext cx="1440180" cy="977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5" name="Line 21"/>
          <p:cNvSpPr>
            <a:spLocks noChangeShapeType="1"/>
          </p:cNvSpPr>
          <p:nvPr/>
        </p:nvSpPr>
        <p:spPr bwMode="auto">
          <a:xfrm>
            <a:off x="3918585" y="5869306"/>
            <a:ext cx="4943476"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592"/>
          </a:p>
        </p:txBody>
      </p:sp>
      <p:sp>
        <p:nvSpPr>
          <p:cNvPr id="27656" name="Text Box 22"/>
          <p:cNvSpPr txBox="1">
            <a:spLocks noChangeArrowheads="1"/>
          </p:cNvSpPr>
          <p:nvPr/>
        </p:nvSpPr>
        <p:spPr bwMode="auto">
          <a:xfrm>
            <a:off x="5913119" y="6810375"/>
            <a:ext cx="1895476" cy="406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9717" tIns="54858" rIns="109717" bIns="5485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920" b="1" dirty="0">
                <a:solidFill>
                  <a:schemeClr val="tx2"/>
                </a:solidFill>
                <a:cs typeface="Arial" charset="0"/>
              </a:rPr>
              <a:t>Distributed</a:t>
            </a:r>
          </a:p>
        </p:txBody>
      </p:sp>
      <p:sp>
        <p:nvSpPr>
          <p:cNvPr id="27657" name="AutoShape 23"/>
          <p:cNvSpPr>
            <a:spLocks noChangeArrowheads="1"/>
          </p:cNvSpPr>
          <p:nvPr/>
        </p:nvSpPr>
        <p:spPr bwMode="auto">
          <a:xfrm>
            <a:off x="4916805" y="5519166"/>
            <a:ext cx="523876" cy="690755"/>
          </a:xfrm>
          <a:prstGeom prst="flowChartTerminator">
            <a:avLst/>
          </a:prstGeom>
          <a:solidFill>
            <a:schemeClr val="tx1"/>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sz="2592">
              <a:cs typeface="Arial" charset="0"/>
            </a:endParaRPr>
          </a:p>
        </p:txBody>
      </p:sp>
      <p:sp>
        <p:nvSpPr>
          <p:cNvPr id="27658" name="AutoShape 24"/>
          <p:cNvSpPr>
            <a:spLocks noChangeArrowheads="1"/>
          </p:cNvSpPr>
          <p:nvPr/>
        </p:nvSpPr>
        <p:spPr bwMode="auto">
          <a:xfrm>
            <a:off x="7572375" y="5519166"/>
            <a:ext cx="348616" cy="690755"/>
          </a:xfrm>
          <a:prstGeom prst="flowChartTerminator">
            <a:avLst/>
          </a:prstGeom>
          <a:solidFill>
            <a:schemeClr val="tx1"/>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sz="2592">
              <a:cs typeface="Arial" charset="0"/>
            </a:endParaRPr>
          </a:p>
        </p:txBody>
      </p:sp>
      <p:sp>
        <p:nvSpPr>
          <p:cNvPr id="27659" name="Line 25"/>
          <p:cNvSpPr>
            <a:spLocks noChangeShapeType="1"/>
          </p:cNvSpPr>
          <p:nvPr/>
        </p:nvSpPr>
        <p:spPr bwMode="auto">
          <a:xfrm flipV="1">
            <a:off x="7808594" y="5558792"/>
            <a:ext cx="914400" cy="291464"/>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592"/>
          </a:p>
        </p:txBody>
      </p:sp>
      <p:sp>
        <p:nvSpPr>
          <p:cNvPr id="27660" name="Line 26"/>
          <p:cNvSpPr>
            <a:spLocks noChangeShapeType="1"/>
          </p:cNvSpPr>
          <p:nvPr/>
        </p:nvSpPr>
        <p:spPr bwMode="auto">
          <a:xfrm>
            <a:off x="7749540" y="5876925"/>
            <a:ext cx="1402080" cy="21526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592"/>
          </a:p>
        </p:txBody>
      </p:sp>
      <p:sp>
        <p:nvSpPr>
          <p:cNvPr id="27661" name="Line 27"/>
          <p:cNvSpPr>
            <a:spLocks noChangeShapeType="1"/>
          </p:cNvSpPr>
          <p:nvPr/>
        </p:nvSpPr>
        <p:spPr bwMode="auto">
          <a:xfrm>
            <a:off x="7783830" y="5878832"/>
            <a:ext cx="1539240" cy="61341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592"/>
          </a:p>
        </p:txBody>
      </p:sp>
      <p:pic>
        <p:nvPicPr>
          <p:cNvPr id="27662" name="Picture 28" descr="Houses-0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248651" y="5080636"/>
            <a:ext cx="1632584" cy="1729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3" name="Line 29"/>
          <p:cNvSpPr>
            <a:spLocks noChangeShapeType="1"/>
          </p:cNvSpPr>
          <p:nvPr/>
        </p:nvSpPr>
        <p:spPr bwMode="auto">
          <a:xfrm>
            <a:off x="5303520" y="5852162"/>
            <a:ext cx="1402080" cy="215264"/>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592"/>
          </a:p>
        </p:txBody>
      </p:sp>
      <p:sp>
        <p:nvSpPr>
          <p:cNvPr id="27664" name="Line 30"/>
          <p:cNvSpPr>
            <a:spLocks noChangeShapeType="1"/>
          </p:cNvSpPr>
          <p:nvPr/>
        </p:nvSpPr>
        <p:spPr bwMode="auto">
          <a:xfrm flipV="1">
            <a:off x="5398770" y="5673091"/>
            <a:ext cx="1263014" cy="203834"/>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592"/>
          </a:p>
        </p:txBody>
      </p:sp>
      <p:sp>
        <p:nvSpPr>
          <p:cNvPr id="27665" name="Text Box 31"/>
          <p:cNvSpPr txBox="1">
            <a:spLocks noChangeArrowheads="1"/>
          </p:cNvSpPr>
          <p:nvPr/>
        </p:nvSpPr>
        <p:spPr bwMode="auto">
          <a:xfrm>
            <a:off x="4770121" y="6166485"/>
            <a:ext cx="2396490" cy="377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9743" tIns="49871" rIns="99743" bIns="49871">
            <a:spAutoFit/>
          </a:bodyPr>
          <a:lstStyle>
            <a:lvl1pPr defTabSz="831850" eaLnBrk="0" hangingPunct="0">
              <a:defRPr>
                <a:solidFill>
                  <a:schemeClr val="tx1"/>
                </a:solidFill>
                <a:latin typeface="Arial" charset="0"/>
              </a:defRPr>
            </a:lvl1pPr>
            <a:lvl2pPr marL="742950" indent="-285750" defTabSz="831850" eaLnBrk="0" hangingPunct="0">
              <a:defRPr>
                <a:solidFill>
                  <a:schemeClr val="tx1"/>
                </a:solidFill>
                <a:latin typeface="Arial" charset="0"/>
              </a:defRPr>
            </a:lvl2pPr>
            <a:lvl3pPr marL="1143000" indent="-228600" defTabSz="831850" eaLnBrk="0" hangingPunct="0">
              <a:defRPr>
                <a:solidFill>
                  <a:schemeClr val="tx1"/>
                </a:solidFill>
                <a:latin typeface="Arial" charset="0"/>
              </a:defRPr>
            </a:lvl3pPr>
            <a:lvl4pPr marL="1600200" indent="-228600" defTabSz="831850" eaLnBrk="0" hangingPunct="0">
              <a:defRPr>
                <a:solidFill>
                  <a:schemeClr val="tx1"/>
                </a:solidFill>
                <a:latin typeface="Arial" charset="0"/>
              </a:defRPr>
            </a:lvl4pPr>
            <a:lvl5pPr marL="2057400" indent="-228600" defTabSz="831850" eaLnBrk="0" hangingPunct="0">
              <a:defRPr>
                <a:solidFill>
                  <a:schemeClr val="tx1"/>
                </a:solidFill>
                <a:latin typeface="Arial" charset="0"/>
              </a:defRPr>
            </a:lvl5pPr>
            <a:lvl6pPr marL="2514600" indent="-228600" defTabSz="831850" eaLnBrk="0" fontAlgn="base" hangingPunct="0">
              <a:spcBef>
                <a:spcPct val="0"/>
              </a:spcBef>
              <a:spcAft>
                <a:spcPct val="0"/>
              </a:spcAft>
              <a:defRPr>
                <a:solidFill>
                  <a:schemeClr val="tx1"/>
                </a:solidFill>
                <a:latin typeface="Arial" charset="0"/>
              </a:defRPr>
            </a:lvl6pPr>
            <a:lvl7pPr marL="2971800" indent="-228600" defTabSz="831850" eaLnBrk="0" fontAlgn="base" hangingPunct="0">
              <a:spcBef>
                <a:spcPct val="0"/>
              </a:spcBef>
              <a:spcAft>
                <a:spcPct val="0"/>
              </a:spcAft>
              <a:defRPr>
                <a:solidFill>
                  <a:schemeClr val="tx1"/>
                </a:solidFill>
                <a:latin typeface="Arial" charset="0"/>
              </a:defRPr>
            </a:lvl7pPr>
            <a:lvl8pPr marL="3429000" indent="-228600" defTabSz="831850" eaLnBrk="0" fontAlgn="base" hangingPunct="0">
              <a:spcBef>
                <a:spcPct val="0"/>
              </a:spcBef>
              <a:spcAft>
                <a:spcPct val="0"/>
              </a:spcAft>
              <a:defRPr>
                <a:solidFill>
                  <a:schemeClr val="tx1"/>
                </a:solidFill>
                <a:latin typeface="Arial" charset="0"/>
              </a:defRPr>
            </a:lvl8pPr>
            <a:lvl9pPr marL="3886200" indent="-228600" defTabSz="831850" eaLnBrk="0" fontAlgn="base" hangingPunct="0">
              <a:spcBef>
                <a:spcPct val="0"/>
              </a:spcBef>
              <a:spcAft>
                <a:spcPct val="0"/>
              </a:spcAft>
              <a:defRPr>
                <a:solidFill>
                  <a:schemeClr val="tx1"/>
                </a:solidFill>
                <a:latin typeface="Arial" charset="0"/>
              </a:defRPr>
            </a:lvl9pPr>
          </a:lstStyle>
          <a:p>
            <a:pPr>
              <a:spcBef>
                <a:spcPct val="50000"/>
              </a:spcBef>
            </a:pPr>
            <a:r>
              <a:rPr lang="en-US" sz="1800">
                <a:cs typeface="Arial" charset="0"/>
              </a:rPr>
              <a:t>Splitters In Closures</a:t>
            </a:r>
          </a:p>
        </p:txBody>
      </p:sp>
      <p:sp>
        <p:nvSpPr>
          <p:cNvPr id="26" name="Oval 25"/>
          <p:cNvSpPr/>
          <p:nvPr/>
        </p:nvSpPr>
        <p:spPr>
          <a:xfrm>
            <a:off x="4396741" y="5080636"/>
            <a:ext cx="2927984" cy="1642110"/>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592"/>
          </a:p>
        </p:txBody>
      </p:sp>
      <p:sp>
        <p:nvSpPr>
          <p:cNvPr id="27" name="Oval 26"/>
          <p:cNvSpPr/>
          <p:nvPr/>
        </p:nvSpPr>
        <p:spPr>
          <a:xfrm>
            <a:off x="7324725" y="5410201"/>
            <a:ext cx="941070" cy="944880"/>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592"/>
          </a:p>
        </p:txBody>
      </p:sp>
      <p:pic>
        <p:nvPicPr>
          <p:cNvPr id="27668"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0789920" y="3657600"/>
            <a:ext cx="1213486" cy="347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0442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8305800" y="6356350"/>
            <a:ext cx="381000" cy="365125"/>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rgbClr val="FFFFFF"/>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3B93ED8-0A28-144B-8090-401152FB9154}" type="slidenum">
              <a:rPr lang="en-US" smtClean="0"/>
              <a:pPr/>
              <a:t>52</a:t>
            </a:fld>
            <a:endParaRPr lang="en-US"/>
          </a:p>
        </p:txBody>
      </p:sp>
      <p:sp>
        <p:nvSpPr>
          <p:cNvPr id="26" name="Rectangle 5"/>
          <p:cNvSpPr>
            <a:spLocks noChangeArrowheads="1"/>
          </p:cNvSpPr>
          <p:nvPr/>
        </p:nvSpPr>
        <p:spPr bwMode="auto">
          <a:xfrm>
            <a:off x="1995059" y="351373"/>
            <a:ext cx="8780318" cy="794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9455" tIns="49727" rIns="99455" bIns="49727" anchor="ctr"/>
          <a:lstStyle/>
          <a:p>
            <a:pPr defTabSz="1204949">
              <a:lnSpc>
                <a:spcPct val="120000"/>
              </a:lnSpc>
            </a:pPr>
            <a:r>
              <a:rPr lang="en-US" sz="2880" b="1" dirty="0">
                <a:latin typeface="Arial" pitchFamily="34" charset="0"/>
                <a:cs typeface="Arial" pitchFamily="34" charset="0"/>
              </a:rPr>
              <a:t>Distributed splits are sometimes a better choice</a:t>
            </a:r>
          </a:p>
        </p:txBody>
      </p:sp>
      <p:grpSp>
        <p:nvGrpSpPr>
          <p:cNvPr id="28" name="Group 27"/>
          <p:cNvGrpSpPr/>
          <p:nvPr/>
        </p:nvGrpSpPr>
        <p:grpSpPr>
          <a:xfrm>
            <a:off x="2391300" y="1615905"/>
            <a:ext cx="9707344" cy="5837587"/>
            <a:chOff x="515620" y="1526128"/>
            <a:chExt cx="8898399" cy="5513276"/>
          </a:xfrm>
        </p:grpSpPr>
        <p:sp>
          <p:nvSpPr>
            <p:cNvPr id="5" name="Rectangle 2"/>
            <p:cNvSpPr>
              <a:spLocks noChangeArrowheads="1"/>
            </p:cNvSpPr>
            <p:nvPr/>
          </p:nvSpPr>
          <p:spPr bwMode="auto">
            <a:xfrm>
              <a:off x="515620" y="6252283"/>
              <a:ext cx="8001000" cy="366254"/>
            </a:xfrm>
            <a:prstGeom prst="rect">
              <a:avLst/>
            </a:prstGeom>
            <a:solidFill>
              <a:schemeClr val="bg1"/>
            </a:solidFill>
            <a:ln>
              <a:noFill/>
            </a:ln>
            <a:extLst>
              <a:ext uri="{91240B29-F687-4F45-9708-019B960494DF}">
                <a14:hiddenLine xmlns:a14="http://schemas.microsoft.com/office/drawing/2010/main" w="3175">
                  <a:solidFill>
                    <a:srgbClr val="000000"/>
                  </a:solidFill>
                  <a:miter lim="800000"/>
                  <a:headEnd/>
                  <a:tailEnd/>
                </a14:hiddenLine>
              </a:ext>
            </a:extLst>
          </p:spPr>
          <p:txBody>
            <a:bodyPr anchor="ctr">
              <a:spAutoFit/>
            </a:bodyPr>
            <a:lstStyle/>
            <a:p>
              <a:endParaRPr lang="en-US" sz="1920"/>
            </a:p>
          </p:txBody>
        </p:sp>
        <p:sp>
          <p:nvSpPr>
            <p:cNvPr id="6" name="Line 3"/>
            <p:cNvSpPr>
              <a:spLocks noChangeShapeType="1"/>
            </p:cNvSpPr>
            <p:nvPr/>
          </p:nvSpPr>
          <p:spPr bwMode="auto">
            <a:xfrm>
              <a:off x="1201420" y="1616554"/>
              <a:ext cx="278" cy="43148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592"/>
            </a:p>
          </p:txBody>
        </p:sp>
        <p:sp>
          <p:nvSpPr>
            <p:cNvPr id="7" name="Line 4"/>
            <p:cNvSpPr>
              <a:spLocks noChangeShapeType="1"/>
            </p:cNvSpPr>
            <p:nvPr/>
          </p:nvSpPr>
          <p:spPr bwMode="auto">
            <a:xfrm>
              <a:off x="1201698" y="5931378"/>
              <a:ext cx="7543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592"/>
            </a:p>
          </p:txBody>
        </p:sp>
        <p:sp>
          <p:nvSpPr>
            <p:cNvPr id="8" name="Text Box 5"/>
            <p:cNvSpPr txBox="1">
              <a:spLocks noChangeArrowheads="1"/>
            </p:cNvSpPr>
            <p:nvPr/>
          </p:nvSpPr>
          <p:spPr bwMode="auto">
            <a:xfrm>
              <a:off x="1594128" y="5880896"/>
              <a:ext cx="7086600" cy="366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50000"/>
                </a:spcBef>
                <a:spcAft>
                  <a:spcPct val="0"/>
                </a:spcAft>
                <a:defRPr sz="2000">
                  <a:solidFill>
                    <a:schemeClr val="tx1"/>
                  </a:solidFill>
                  <a:latin typeface="Arial" charset="0"/>
                </a:defRPr>
              </a:lvl6pPr>
              <a:lvl7pPr marL="2971800" indent="-228600" eaLnBrk="0" fontAlgn="base" hangingPunct="0">
                <a:spcBef>
                  <a:spcPct val="50000"/>
                </a:spcBef>
                <a:spcAft>
                  <a:spcPct val="0"/>
                </a:spcAft>
                <a:defRPr sz="2000">
                  <a:solidFill>
                    <a:schemeClr val="tx1"/>
                  </a:solidFill>
                  <a:latin typeface="Arial" charset="0"/>
                </a:defRPr>
              </a:lvl7pPr>
              <a:lvl8pPr marL="3429000" indent="-228600" eaLnBrk="0" fontAlgn="base" hangingPunct="0">
                <a:spcBef>
                  <a:spcPct val="50000"/>
                </a:spcBef>
                <a:spcAft>
                  <a:spcPct val="0"/>
                </a:spcAft>
                <a:defRPr sz="2000">
                  <a:solidFill>
                    <a:schemeClr val="tx1"/>
                  </a:solidFill>
                  <a:latin typeface="Arial" charset="0"/>
                </a:defRPr>
              </a:lvl8pPr>
              <a:lvl9pPr marL="3886200" indent="-228600" eaLnBrk="0" fontAlgn="base" hangingPunct="0">
                <a:spcBef>
                  <a:spcPct val="50000"/>
                </a:spcBef>
                <a:spcAft>
                  <a:spcPct val="0"/>
                </a:spcAft>
                <a:defRPr sz="2000">
                  <a:solidFill>
                    <a:schemeClr val="tx1"/>
                  </a:solidFill>
                  <a:latin typeface="Arial" charset="0"/>
                </a:defRPr>
              </a:lvl9pPr>
            </a:lstStyle>
            <a:p>
              <a:pPr algn="ctr"/>
              <a:r>
                <a:rPr lang="en-US" sz="1920" b="1" dirty="0"/>
                <a:t>Take Rate % after 18 months</a:t>
              </a:r>
            </a:p>
          </p:txBody>
        </p:sp>
        <p:sp>
          <p:nvSpPr>
            <p:cNvPr id="9" name="Text Box 6"/>
            <p:cNvSpPr txBox="1">
              <a:spLocks noChangeArrowheads="1"/>
            </p:cNvSpPr>
            <p:nvPr/>
          </p:nvSpPr>
          <p:spPr bwMode="auto">
            <a:xfrm>
              <a:off x="1201421" y="6254574"/>
              <a:ext cx="7619999"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50000"/>
                </a:spcBef>
                <a:spcAft>
                  <a:spcPct val="0"/>
                </a:spcAft>
                <a:defRPr sz="2000">
                  <a:solidFill>
                    <a:schemeClr val="tx1"/>
                  </a:solidFill>
                  <a:latin typeface="Arial" charset="0"/>
                </a:defRPr>
              </a:lvl6pPr>
              <a:lvl7pPr marL="2971800" indent="-228600" eaLnBrk="0" fontAlgn="base" hangingPunct="0">
                <a:spcBef>
                  <a:spcPct val="50000"/>
                </a:spcBef>
                <a:spcAft>
                  <a:spcPct val="0"/>
                </a:spcAft>
                <a:defRPr sz="2000">
                  <a:solidFill>
                    <a:schemeClr val="tx1"/>
                  </a:solidFill>
                  <a:latin typeface="Arial" charset="0"/>
                </a:defRPr>
              </a:lvl7pPr>
              <a:lvl8pPr marL="3429000" indent="-228600" eaLnBrk="0" fontAlgn="base" hangingPunct="0">
                <a:spcBef>
                  <a:spcPct val="50000"/>
                </a:spcBef>
                <a:spcAft>
                  <a:spcPct val="0"/>
                </a:spcAft>
                <a:defRPr sz="2000">
                  <a:solidFill>
                    <a:schemeClr val="tx1"/>
                  </a:solidFill>
                  <a:latin typeface="Arial" charset="0"/>
                </a:defRPr>
              </a:lvl8pPr>
              <a:lvl9pPr marL="3886200" indent="-228600" eaLnBrk="0" fontAlgn="base" hangingPunct="0">
                <a:spcBef>
                  <a:spcPct val="50000"/>
                </a:spcBef>
                <a:spcAft>
                  <a:spcPct val="0"/>
                </a:spcAft>
                <a:defRPr sz="2000">
                  <a:solidFill>
                    <a:schemeClr val="tx1"/>
                  </a:solidFill>
                  <a:latin typeface="Arial" charset="0"/>
                </a:defRPr>
              </a:lvl9pPr>
            </a:lstStyle>
            <a:p>
              <a:r>
                <a:rPr lang="en-US" sz="2400" b="1" dirty="0"/>
                <a:t>80        70           60          50           40          30           20          10    </a:t>
              </a:r>
            </a:p>
          </p:txBody>
        </p:sp>
        <p:sp>
          <p:nvSpPr>
            <p:cNvPr id="13" name="Rectangle 10"/>
            <p:cNvSpPr>
              <a:spLocks noChangeArrowheads="1"/>
            </p:cNvSpPr>
            <p:nvPr/>
          </p:nvSpPr>
          <p:spPr bwMode="auto">
            <a:xfrm>
              <a:off x="1201420" y="1540354"/>
              <a:ext cx="5657850" cy="4391024"/>
            </a:xfrm>
            <a:prstGeom prst="rect">
              <a:avLst/>
            </a:prstGeom>
            <a:solidFill>
              <a:srgbClr val="3399FF">
                <a:alpha val="50195"/>
              </a:srgbClr>
            </a:solidFill>
            <a:ln w="9525">
              <a:solidFill>
                <a:schemeClr val="tx1"/>
              </a:solidFill>
              <a:miter lim="800000"/>
              <a:headEnd/>
              <a:tailEnd/>
            </a:ln>
          </p:spPr>
          <p:txBody>
            <a:bodyPr wrap="none" anchor="ctr"/>
            <a:lstStyle/>
            <a:p>
              <a:pPr algn="ctr"/>
              <a:endParaRPr lang="en-US" sz="1680" b="1" i="1" dirty="0">
                <a:solidFill>
                  <a:srgbClr val="FF0000"/>
                </a:solidFill>
              </a:endParaRPr>
            </a:p>
          </p:txBody>
        </p:sp>
        <p:sp>
          <p:nvSpPr>
            <p:cNvPr id="14" name="Rectangle 11"/>
            <p:cNvSpPr>
              <a:spLocks noChangeArrowheads="1"/>
            </p:cNvSpPr>
            <p:nvPr/>
          </p:nvSpPr>
          <p:spPr bwMode="auto">
            <a:xfrm>
              <a:off x="5220970" y="1540354"/>
              <a:ext cx="3524528" cy="3186112"/>
            </a:xfrm>
            <a:prstGeom prst="rect">
              <a:avLst/>
            </a:prstGeom>
            <a:solidFill>
              <a:srgbClr val="FFFF00">
                <a:alpha val="50195"/>
              </a:srgbClr>
            </a:solidFill>
            <a:ln w="9525">
              <a:solidFill>
                <a:schemeClr val="tx1"/>
              </a:solidFill>
              <a:miter lim="800000"/>
              <a:headEnd/>
              <a:tailEnd/>
            </a:ln>
          </p:spPr>
          <p:txBody>
            <a:bodyPr wrap="none" anchor="ctr"/>
            <a:lstStyle/>
            <a:p>
              <a:endParaRPr lang="en-US" sz="2592"/>
            </a:p>
          </p:txBody>
        </p:sp>
        <p:sp>
          <p:nvSpPr>
            <p:cNvPr id="15" name="Text Box 12"/>
            <p:cNvSpPr txBox="1">
              <a:spLocks noChangeArrowheads="1"/>
            </p:cNvSpPr>
            <p:nvPr/>
          </p:nvSpPr>
          <p:spPr bwMode="auto">
            <a:xfrm>
              <a:off x="5125720" y="1956208"/>
              <a:ext cx="3467100" cy="366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50000"/>
                </a:spcBef>
                <a:spcAft>
                  <a:spcPct val="0"/>
                </a:spcAft>
                <a:defRPr sz="2000">
                  <a:solidFill>
                    <a:schemeClr val="tx1"/>
                  </a:solidFill>
                  <a:latin typeface="Arial" charset="0"/>
                </a:defRPr>
              </a:lvl6pPr>
              <a:lvl7pPr marL="2971800" indent="-228600" eaLnBrk="0" fontAlgn="base" hangingPunct="0">
                <a:spcBef>
                  <a:spcPct val="50000"/>
                </a:spcBef>
                <a:spcAft>
                  <a:spcPct val="0"/>
                </a:spcAft>
                <a:defRPr sz="2000">
                  <a:solidFill>
                    <a:schemeClr val="tx1"/>
                  </a:solidFill>
                  <a:latin typeface="Arial" charset="0"/>
                </a:defRPr>
              </a:lvl7pPr>
              <a:lvl8pPr marL="3429000" indent="-228600" eaLnBrk="0" fontAlgn="base" hangingPunct="0">
                <a:spcBef>
                  <a:spcPct val="50000"/>
                </a:spcBef>
                <a:spcAft>
                  <a:spcPct val="0"/>
                </a:spcAft>
                <a:defRPr sz="2000">
                  <a:solidFill>
                    <a:schemeClr val="tx1"/>
                  </a:solidFill>
                  <a:latin typeface="Arial" charset="0"/>
                </a:defRPr>
              </a:lvl8pPr>
              <a:lvl9pPr marL="3886200" indent="-228600" eaLnBrk="0" fontAlgn="base" hangingPunct="0">
                <a:spcBef>
                  <a:spcPct val="50000"/>
                </a:spcBef>
                <a:spcAft>
                  <a:spcPct val="0"/>
                </a:spcAft>
                <a:defRPr sz="2000">
                  <a:solidFill>
                    <a:schemeClr val="tx1"/>
                  </a:solidFill>
                  <a:latin typeface="Arial" charset="0"/>
                </a:defRPr>
              </a:lvl9pPr>
            </a:lstStyle>
            <a:p>
              <a:pPr algn="ctr"/>
              <a:r>
                <a:rPr lang="en-US" sz="1920" b="1" dirty="0"/>
                <a:t>FDH CENTRALIZED Splits</a:t>
              </a:r>
            </a:p>
          </p:txBody>
        </p:sp>
        <p:sp>
          <p:nvSpPr>
            <p:cNvPr id="16" name="Text Box 13"/>
            <p:cNvSpPr txBox="1">
              <a:spLocks noChangeArrowheads="1"/>
            </p:cNvSpPr>
            <p:nvPr/>
          </p:nvSpPr>
          <p:spPr bwMode="auto">
            <a:xfrm>
              <a:off x="1353821" y="2371571"/>
              <a:ext cx="3429000" cy="366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50000"/>
                </a:spcBef>
                <a:spcAft>
                  <a:spcPct val="0"/>
                </a:spcAft>
                <a:defRPr sz="2000">
                  <a:solidFill>
                    <a:schemeClr val="tx1"/>
                  </a:solidFill>
                  <a:latin typeface="Arial" charset="0"/>
                </a:defRPr>
              </a:lvl6pPr>
              <a:lvl7pPr marL="2971800" indent="-228600" eaLnBrk="0" fontAlgn="base" hangingPunct="0">
                <a:spcBef>
                  <a:spcPct val="50000"/>
                </a:spcBef>
                <a:spcAft>
                  <a:spcPct val="0"/>
                </a:spcAft>
                <a:defRPr sz="2000">
                  <a:solidFill>
                    <a:schemeClr val="tx1"/>
                  </a:solidFill>
                  <a:latin typeface="Arial" charset="0"/>
                </a:defRPr>
              </a:lvl7pPr>
              <a:lvl8pPr marL="3429000" indent="-228600" eaLnBrk="0" fontAlgn="base" hangingPunct="0">
                <a:spcBef>
                  <a:spcPct val="50000"/>
                </a:spcBef>
                <a:spcAft>
                  <a:spcPct val="0"/>
                </a:spcAft>
                <a:defRPr sz="2000">
                  <a:solidFill>
                    <a:schemeClr val="tx1"/>
                  </a:solidFill>
                  <a:latin typeface="Arial" charset="0"/>
                </a:defRPr>
              </a:lvl8pPr>
              <a:lvl9pPr marL="3886200" indent="-228600" eaLnBrk="0" fontAlgn="base" hangingPunct="0">
                <a:spcBef>
                  <a:spcPct val="50000"/>
                </a:spcBef>
                <a:spcAft>
                  <a:spcPct val="0"/>
                </a:spcAft>
                <a:defRPr sz="2000">
                  <a:solidFill>
                    <a:schemeClr val="tx1"/>
                  </a:solidFill>
                  <a:latin typeface="Arial" charset="0"/>
                </a:defRPr>
              </a:lvl9pPr>
            </a:lstStyle>
            <a:p>
              <a:pPr algn="ctr"/>
              <a:r>
                <a:rPr lang="en-US" sz="1920" b="1" dirty="0"/>
                <a:t>Distributed Splitting</a:t>
              </a:r>
            </a:p>
          </p:txBody>
        </p:sp>
        <p:sp>
          <p:nvSpPr>
            <p:cNvPr id="17" name="Text Box 14"/>
            <p:cNvSpPr txBox="1">
              <a:spLocks noChangeArrowheads="1"/>
            </p:cNvSpPr>
            <p:nvPr/>
          </p:nvSpPr>
          <p:spPr bwMode="auto">
            <a:xfrm rot="16200000">
              <a:off x="7508164" y="3716359"/>
              <a:ext cx="3388517" cy="423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50000"/>
                </a:spcBef>
                <a:spcAft>
                  <a:spcPct val="0"/>
                </a:spcAft>
                <a:defRPr sz="2000">
                  <a:solidFill>
                    <a:schemeClr val="tx1"/>
                  </a:solidFill>
                  <a:latin typeface="Arial" charset="0"/>
                </a:defRPr>
              </a:lvl6pPr>
              <a:lvl7pPr marL="2971800" indent="-228600" eaLnBrk="0" fontAlgn="base" hangingPunct="0">
                <a:spcBef>
                  <a:spcPct val="50000"/>
                </a:spcBef>
                <a:spcAft>
                  <a:spcPct val="0"/>
                </a:spcAft>
                <a:defRPr sz="2000">
                  <a:solidFill>
                    <a:schemeClr val="tx1"/>
                  </a:solidFill>
                  <a:latin typeface="Arial" charset="0"/>
                </a:defRPr>
              </a:lvl7pPr>
              <a:lvl8pPr marL="3429000" indent="-228600" eaLnBrk="0" fontAlgn="base" hangingPunct="0">
                <a:spcBef>
                  <a:spcPct val="50000"/>
                </a:spcBef>
                <a:spcAft>
                  <a:spcPct val="0"/>
                </a:spcAft>
                <a:defRPr sz="2000">
                  <a:solidFill>
                    <a:schemeClr val="tx1"/>
                  </a:solidFill>
                  <a:latin typeface="Arial" charset="0"/>
                </a:defRPr>
              </a:lvl8pPr>
              <a:lvl9pPr marL="3886200" indent="-228600" eaLnBrk="0" fontAlgn="base" hangingPunct="0">
                <a:spcBef>
                  <a:spcPct val="50000"/>
                </a:spcBef>
                <a:spcAft>
                  <a:spcPct val="0"/>
                </a:spcAft>
                <a:defRPr sz="2000">
                  <a:solidFill>
                    <a:schemeClr val="tx1"/>
                  </a:solidFill>
                  <a:latin typeface="Arial" charset="0"/>
                </a:defRPr>
              </a:lvl9pPr>
            </a:lstStyle>
            <a:p>
              <a:r>
                <a:rPr lang="en-US" sz="2400" b="1" dirty="0"/>
                <a:t>Distance from </a:t>
              </a:r>
              <a:r>
                <a:rPr lang="en-US" sz="2400" b="1" dirty="0" err="1"/>
                <a:t>headend</a:t>
              </a:r>
              <a:endParaRPr lang="en-US" sz="2400" b="1" dirty="0"/>
            </a:p>
          </p:txBody>
        </p:sp>
        <p:sp>
          <p:nvSpPr>
            <p:cNvPr id="18" name="Text Box 15"/>
            <p:cNvSpPr txBox="1">
              <a:spLocks noChangeArrowheads="1"/>
            </p:cNvSpPr>
            <p:nvPr/>
          </p:nvSpPr>
          <p:spPr bwMode="auto">
            <a:xfrm>
              <a:off x="2039619" y="6417154"/>
              <a:ext cx="169337" cy="436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50000"/>
                </a:spcBef>
                <a:spcAft>
                  <a:spcPct val="0"/>
                </a:spcAft>
                <a:defRPr sz="2000">
                  <a:solidFill>
                    <a:schemeClr val="tx1"/>
                  </a:solidFill>
                  <a:latin typeface="Arial" charset="0"/>
                </a:defRPr>
              </a:lvl6pPr>
              <a:lvl7pPr marL="2971800" indent="-228600" eaLnBrk="0" fontAlgn="base" hangingPunct="0">
                <a:spcBef>
                  <a:spcPct val="50000"/>
                </a:spcBef>
                <a:spcAft>
                  <a:spcPct val="0"/>
                </a:spcAft>
                <a:defRPr sz="2000">
                  <a:solidFill>
                    <a:schemeClr val="tx1"/>
                  </a:solidFill>
                  <a:latin typeface="Arial" charset="0"/>
                </a:defRPr>
              </a:lvl7pPr>
              <a:lvl8pPr marL="3429000" indent="-228600" eaLnBrk="0" fontAlgn="base" hangingPunct="0">
                <a:spcBef>
                  <a:spcPct val="50000"/>
                </a:spcBef>
                <a:spcAft>
                  <a:spcPct val="0"/>
                </a:spcAft>
                <a:defRPr sz="2000">
                  <a:solidFill>
                    <a:schemeClr val="tx1"/>
                  </a:solidFill>
                  <a:latin typeface="Arial" charset="0"/>
                </a:defRPr>
              </a:lvl8pPr>
              <a:lvl9pPr marL="3886200" indent="-228600" eaLnBrk="0" fontAlgn="base" hangingPunct="0">
                <a:spcBef>
                  <a:spcPct val="50000"/>
                </a:spcBef>
                <a:spcAft>
                  <a:spcPct val="0"/>
                </a:spcAft>
                <a:defRPr sz="2000">
                  <a:solidFill>
                    <a:schemeClr val="tx1"/>
                  </a:solidFill>
                  <a:latin typeface="Arial" charset="0"/>
                </a:defRPr>
              </a:lvl9pPr>
            </a:lstStyle>
            <a:p>
              <a:endParaRPr lang="en-US" sz="2400"/>
            </a:p>
          </p:txBody>
        </p:sp>
        <p:sp>
          <p:nvSpPr>
            <p:cNvPr id="19" name="Text Box 16"/>
            <p:cNvSpPr txBox="1">
              <a:spLocks noChangeArrowheads="1"/>
            </p:cNvSpPr>
            <p:nvPr/>
          </p:nvSpPr>
          <p:spPr bwMode="auto">
            <a:xfrm rot="16200000">
              <a:off x="6622000" y="3656551"/>
              <a:ext cx="4616328" cy="355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50000"/>
                </a:spcBef>
                <a:spcAft>
                  <a:spcPct val="0"/>
                </a:spcAft>
                <a:defRPr sz="2000">
                  <a:solidFill>
                    <a:schemeClr val="tx1"/>
                  </a:solidFill>
                  <a:latin typeface="Arial" charset="0"/>
                </a:defRPr>
              </a:lvl6pPr>
              <a:lvl7pPr marL="2971800" indent="-228600" eaLnBrk="0" fontAlgn="base" hangingPunct="0">
                <a:spcBef>
                  <a:spcPct val="50000"/>
                </a:spcBef>
                <a:spcAft>
                  <a:spcPct val="0"/>
                </a:spcAft>
                <a:defRPr sz="2000">
                  <a:solidFill>
                    <a:schemeClr val="tx1"/>
                  </a:solidFill>
                  <a:latin typeface="Arial" charset="0"/>
                </a:defRPr>
              </a:lvl7pPr>
              <a:lvl8pPr marL="3429000" indent="-228600" eaLnBrk="0" fontAlgn="base" hangingPunct="0">
                <a:spcBef>
                  <a:spcPct val="50000"/>
                </a:spcBef>
                <a:spcAft>
                  <a:spcPct val="0"/>
                </a:spcAft>
                <a:defRPr sz="2000">
                  <a:solidFill>
                    <a:schemeClr val="tx1"/>
                  </a:solidFill>
                  <a:latin typeface="Arial" charset="0"/>
                </a:defRPr>
              </a:lvl8pPr>
              <a:lvl9pPr marL="3886200" indent="-228600" eaLnBrk="0" fontAlgn="base" hangingPunct="0">
                <a:spcBef>
                  <a:spcPct val="50000"/>
                </a:spcBef>
                <a:spcAft>
                  <a:spcPct val="0"/>
                </a:spcAft>
                <a:defRPr sz="2000">
                  <a:solidFill>
                    <a:schemeClr val="tx1"/>
                  </a:solidFill>
                  <a:latin typeface="Arial" charset="0"/>
                </a:defRPr>
              </a:lvl9pPr>
            </a:lstStyle>
            <a:p>
              <a:r>
                <a:rPr lang="en-US" sz="1920" b="1" dirty="0"/>
                <a:t>0             2            4            6             8 </a:t>
              </a:r>
              <a:r>
                <a:rPr lang="en-US" sz="1920" b="1" dirty="0" err="1"/>
                <a:t>kft</a:t>
              </a:r>
              <a:r>
                <a:rPr lang="en-US" sz="1920" b="1" dirty="0"/>
                <a:t>   </a:t>
              </a:r>
            </a:p>
          </p:txBody>
        </p:sp>
        <p:sp>
          <p:nvSpPr>
            <p:cNvPr id="20" name="Rectangle 17"/>
            <p:cNvSpPr>
              <a:spLocks noChangeArrowheads="1"/>
            </p:cNvSpPr>
            <p:nvPr/>
          </p:nvSpPr>
          <p:spPr bwMode="auto">
            <a:xfrm>
              <a:off x="5220970" y="4726466"/>
              <a:ext cx="3524250" cy="1204912"/>
            </a:xfrm>
            <a:prstGeom prst="rect">
              <a:avLst/>
            </a:prstGeom>
            <a:solidFill>
              <a:srgbClr val="FF0000">
                <a:alpha val="39999"/>
              </a:srgbClr>
            </a:solidFill>
            <a:ln w="9525">
              <a:solidFill>
                <a:schemeClr val="tx1"/>
              </a:solidFill>
              <a:miter lim="800000"/>
              <a:headEnd/>
              <a:tailEnd/>
            </a:ln>
          </p:spPr>
          <p:txBody>
            <a:bodyPr wrap="none" anchor="ctr"/>
            <a:lstStyle/>
            <a:p>
              <a:endParaRPr lang="en-US" sz="2592" dirty="0"/>
            </a:p>
          </p:txBody>
        </p:sp>
        <p:sp>
          <p:nvSpPr>
            <p:cNvPr id="21" name="Text Box 18"/>
            <p:cNvSpPr txBox="1">
              <a:spLocks noChangeArrowheads="1"/>
            </p:cNvSpPr>
            <p:nvPr/>
          </p:nvSpPr>
          <p:spPr bwMode="auto">
            <a:xfrm>
              <a:off x="5240020" y="5038034"/>
              <a:ext cx="2179955" cy="436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50000"/>
                </a:spcBef>
                <a:spcAft>
                  <a:spcPct val="0"/>
                </a:spcAft>
                <a:defRPr sz="2000">
                  <a:solidFill>
                    <a:schemeClr val="tx1"/>
                  </a:solidFill>
                  <a:latin typeface="Arial" charset="0"/>
                </a:defRPr>
              </a:lvl6pPr>
              <a:lvl7pPr marL="2971800" indent="-228600" eaLnBrk="0" fontAlgn="base" hangingPunct="0">
                <a:spcBef>
                  <a:spcPct val="50000"/>
                </a:spcBef>
                <a:spcAft>
                  <a:spcPct val="0"/>
                </a:spcAft>
                <a:defRPr sz="2000">
                  <a:solidFill>
                    <a:schemeClr val="tx1"/>
                  </a:solidFill>
                  <a:latin typeface="Arial" charset="0"/>
                </a:defRPr>
              </a:lvl7pPr>
              <a:lvl8pPr marL="3429000" indent="-228600" eaLnBrk="0" fontAlgn="base" hangingPunct="0">
                <a:spcBef>
                  <a:spcPct val="50000"/>
                </a:spcBef>
                <a:spcAft>
                  <a:spcPct val="0"/>
                </a:spcAft>
                <a:defRPr sz="2000">
                  <a:solidFill>
                    <a:schemeClr val="tx1"/>
                  </a:solidFill>
                  <a:latin typeface="Arial" charset="0"/>
                </a:defRPr>
              </a:lvl8pPr>
              <a:lvl9pPr marL="3886200" indent="-228600" eaLnBrk="0" fontAlgn="base" hangingPunct="0">
                <a:spcBef>
                  <a:spcPct val="50000"/>
                </a:spcBef>
                <a:spcAft>
                  <a:spcPct val="0"/>
                </a:spcAft>
                <a:defRPr sz="2000">
                  <a:solidFill>
                    <a:schemeClr val="tx1"/>
                  </a:solidFill>
                  <a:latin typeface="Arial" charset="0"/>
                </a:defRPr>
              </a:lvl9pPr>
            </a:lstStyle>
            <a:p>
              <a:pPr algn="ctr"/>
              <a:r>
                <a:rPr lang="en-US" sz="2400" b="1" dirty="0"/>
                <a:t>Splitters in CO</a:t>
              </a:r>
            </a:p>
          </p:txBody>
        </p:sp>
        <p:sp>
          <p:nvSpPr>
            <p:cNvPr id="23" name="Rectangle 22"/>
            <p:cNvSpPr/>
            <p:nvPr/>
          </p:nvSpPr>
          <p:spPr>
            <a:xfrm>
              <a:off x="3068321" y="3698451"/>
              <a:ext cx="3599180" cy="575542"/>
            </a:xfrm>
            <a:prstGeom prst="rect">
              <a:avLst/>
            </a:prstGeom>
          </p:spPr>
          <p:txBody>
            <a:bodyPr wrap="square">
              <a:spAutoFit/>
            </a:bodyPr>
            <a:lstStyle/>
            <a:p>
              <a:r>
                <a:rPr lang="en-US" sz="1680" b="1" i="1" dirty="0">
                  <a:solidFill>
                    <a:srgbClr val="FF0000"/>
                  </a:solidFill>
                </a:rPr>
                <a:t>Distributed splitting is more attractive as OLT prices decrease</a:t>
              </a:r>
            </a:p>
          </p:txBody>
        </p:sp>
        <p:cxnSp>
          <p:nvCxnSpPr>
            <p:cNvPr id="24" name="Straight Arrow Connector 23"/>
            <p:cNvCxnSpPr/>
            <p:nvPr/>
          </p:nvCxnSpPr>
          <p:spPr>
            <a:xfrm>
              <a:off x="4916170" y="3640616"/>
              <a:ext cx="1019175" cy="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5"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907631" y="4639671"/>
              <a:ext cx="2608489" cy="11968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60863" y="2908055"/>
              <a:ext cx="1355757" cy="1465121"/>
            </a:xfrm>
            <a:prstGeom prst="rect">
              <a:avLst/>
            </a:prstGeom>
          </p:spPr>
        </p:pic>
        <p:pic>
          <p:nvPicPr>
            <p:cNvPr id="29" name="Picture 2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89103" y="4757535"/>
              <a:ext cx="1427479" cy="1142774"/>
            </a:xfrm>
            <a:prstGeom prst="rect">
              <a:avLst/>
            </a:prstGeom>
          </p:spPr>
        </p:pic>
      </p:grpSp>
      <p:grpSp>
        <p:nvGrpSpPr>
          <p:cNvPr id="31" name="Group 30"/>
          <p:cNvGrpSpPr/>
          <p:nvPr/>
        </p:nvGrpSpPr>
        <p:grpSpPr>
          <a:xfrm>
            <a:off x="3619885" y="1705261"/>
            <a:ext cx="7582906" cy="4912904"/>
            <a:chOff x="1384299" y="1875135"/>
            <a:chExt cx="6950997" cy="4639965"/>
          </a:xfrm>
        </p:grpSpPr>
        <p:pic>
          <p:nvPicPr>
            <p:cNvPr id="32"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384299" y="2336800"/>
              <a:ext cx="6950997" cy="417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TextBox 32"/>
            <p:cNvSpPr txBox="1"/>
            <p:nvPr/>
          </p:nvSpPr>
          <p:spPr>
            <a:xfrm>
              <a:off x="1629614" y="1875135"/>
              <a:ext cx="6471323" cy="470898"/>
            </a:xfrm>
            <a:prstGeom prst="rect">
              <a:avLst/>
            </a:prstGeom>
            <a:noFill/>
          </p:spPr>
          <p:txBody>
            <a:bodyPr wrap="none" rtlCol="0">
              <a:spAutoFit/>
            </a:bodyPr>
            <a:lstStyle/>
            <a:p>
              <a:r>
                <a:rPr lang="en-US" sz="2640" dirty="0"/>
                <a:t>Cost to pass 256 homes and connect 80 homes</a:t>
              </a:r>
            </a:p>
          </p:txBody>
        </p:sp>
      </p:grpSp>
      <p:sp>
        <p:nvSpPr>
          <p:cNvPr id="30" name="Slide Number Placeholder 2"/>
          <p:cNvSpPr txBox="1">
            <a:spLocks/>
          </p:cNvSpPr>
          <p:nvPr/>
        </p:nvSpPr>
        <p:spPr>
          <a:xfrm>
            <a:off x="11795760" y="7781368"/>
            <a:ext cx="457200" cy="438150"/>
          </a:xfrm>
          <a:prstGeom prst="rect">
            <a:avLst/>
          </a:prstGeom>
        </p:spPr>
        <p:txBody>
          <a:bodyPr vert="horz" lIns="109472" tIns="54737" rIns="109472" bIns="54737" rtlCol="0" anchor="ctr"/>
          <a:lstStyle>
            <a:defPPr>
              <a:defRPr lang="en-US"/>
            </a:defPPr>
            <a:lvl1pPr marL="0" algn="r" defTabSz="509412" rtl="0" eaLnBrk="1" latinLnBrk="0" hangingPunct="1">
              <a:defRPr sz="900" kern="1200">
                <a:solidFill>
                  <a:srgbClr val="FFFFFF"/>
                </a:solidFill>
                <a:latin typeface="Arial"/>
                <a:ea typeface="+mn-ea"/>
                <a:cs typeface="Arial"/>
              </a:defRPr>
            </a:lvl1pPr>
            <a:lvl2pPr marL="509412" algn="l" defTabSz="509412" rtl="0" eaLnBrk="1" latinLnBrk="0" hangingPunct="1">
              <a:defRPr sz="2000" kern="1200">
                <a:solidFill>
                  <a:schemeClr val="tx1"/>
                </a:solidFill>
                <a:latin typeface="+mn-lt"/>
                <a:ea typeface="+mn-ea"/>
                <a:cs typeface="+mn-cs"/>
              </a:defRPr>
            </a:lvl2pPr>
            <a:lvl3pPr marL="1018824" algn="l" defTabSz="509412" rtl="0" eaLnBrk="1" latinLnBrk="0" hangingPunct="1">
              <a:defRPr sz="2000" kern="1200">
                <a:solidFill>
                  <a:schemeClr val="tx1"/>
                </a:solidFill>
                <a:latin typeface="+mn-lt"/>
                <a:ea typeface="+mn-ea"/>
                <a:cs typeface="+mn-cs"/>
              </a:defRPr>
            </a:lvl3pPr>
            <a:lvl4pPr marL="1528237" algn="l" defTabSz="509412" rtl="0" eaLnBrk="1" latinLnBrk="0" hangingPunct="1">
              <a:defRPr sz="2000" kern="1200">
                <a:solidFill>
                  <a:schemeClr val="tx1"/>
                </a:solidFill>
                <a:latin typeface="+mn-lt"/>
                <a:ea typeface="+mn-ea"/>
                <a:cs typeface="+mn-cs"/>
              </a:defRPr>
            </a:lvl4pPr>
            <a:lvl5pPr marL="2037649" algn="l" defTabSz="509412" rtl="0" eaLnBrk="1" latinLnBrk="0" hangingPunct="1">
              <a:defRPr sz="2000" kern="1200">
                <a:solidFill>
                  <a:schemeClr val="tx1"/>
                </a:solidFill>
                <a:latin typeface="+mn-lt"/>
                <a:ea typeface="+mn-ea"/>
                <a:cs typeface="+mn-cs"/>
              </a:defRPr>
            </a:lvl5pPr>
            <a:lvl6pPr marL="2547061" algn="l" defTabSz="509412" rtl="0" eaLnBrk="1" latinLnBrk="0" hangingPunct="1">
              <a:defRPr sz="2000" kern="1200">
                <a:solidFill>
                  <a:schemeClr val="tx1"/>
                </a:solidFill>
                <a:latin typeface="+mn-lt"/>
                <a:ea typeface="+mn-ea"/>
                <a:cs typeface="+mn-cs"/>
              </a:defRPr>
            </a:lvl6pPr>
            <a:lvl7pPr marL="3056473" algn="l" defTabSz="509412" rtl="0" eaLnBrk="1" latinLnBrk="0" hangingPunct="1">
              <a:defRPr sz="2000" kern="1200">
                <a:solidFill>
                  <a:schemeClr val="tx1"/>
                </a:solidFill>
                <a:latin typeface="+mn-lt"/>
                <a:ea typeface="+mn-ea"/>
                <a:cs typeface="+mn-cs"/>
              </a:defRPr>
            </a:lvl7pPr>
            <a:lvl8pPr marL="3565886" algn="l" defTabSz="509412" rtl="0" eaLnBrk="1" latinLnBrk="0" hangingPunct="1">
              <a:defRPr sz="2000" kern="1200">
                <a:solidFill>
                  <a:schemeClr val="tx1"/>
                </a:solidFill>
                <a:latin typeface="+mn-lt"/>
                <a:ea typeface="+mn-ea"/>
                <a:cs typeface="+mn-cs"/>
              </a:defRPr>
            </a:lvl8pPr>
            <a:lvl9pPr marL="4075298" algn="l" defTabSz="509412" rtl="0" eaLnBrk="1" latinLnBrk="0" hangingPunct="1">
              <a:defRPr sz="2000" kern="1200">
                <a:solidFill>
                  <a:schemeClr val="tx1"/>
                </a:solidFill>
                <a:latin typeface="+mn-lt"/>
                <a:ea typeface="+mn-ea"/>
                <a:cs typeface="+mn-cs"/>
              </a:defRPr>
            </a:lvl9pPr>
          </a:lstStyle>
          <a:p>
            <a:fld id="{93B93ED8-0A28-144B-8090-401152FB9154}" type="slidenum">
              <a:rPr lang="en-US" sz="1080"/>
              <a:pPr/>
              <a:t>52</a:t>
            </a:fld>
            <a:endParaRPr lang="en-US" sz="1080" dirty="0"/>
          </a:p>
        </p:txBody>
      </p:sp>
    </p:spTree>
    <p:extLst>
      <p:ext uri="{BB962C8B-B14F-4D97-AF65-F5344CB8AC3E}">
        <p14:creationId xmlns:p14="http://schemas.microsoft.com/office/powerpoint/2010/main" val="2785070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8"/>
                                        </p:tgtEl>
                                      </p:cBhvr>
                                    </p:animEffect>
                                    <p:set>
                                      <p:cBhvr>
                                        <p:cTn id="7" dur="1" fill="hold">
                                          <p:stCondLst>
                                            <p:cond delay="499"/>
                                          </p:stCondLst>
                                        </p:cTn>
                                        <p:tgtEl>
                                          <p:spTgt spid="28"/>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6320" y="309477"/>
            <a:ext cx="11094720" cy="861925"/>
          </a:xfrm>
        </p:spPr>
        <p:txBody>
          <a:bodyPr/>
          <a:lstStyle/>
          <a:p>
            <a:r>
              <a:rPr lang="en-US" sz="2800" dirty="0">
                <a:solidFill>
                  <a:schemeClr val="tx1"/>
                </a:solidFill>
              </a:rPr>
              <a:t>Summary </a:t>
            </a:r>
          </a:p>
        </p:txBody>
      </p:sp>
      <p:sp>
        <p:nvSpPr>
          <p:cNvPr id="7" name="Content Placeholder 6"/>
          <p:cNvSpPr>
            <a:spLocks noGrp="1"/>
          </p:cNvSpPr>
          <p:nvPr>
            <p:ph type="body" sz="quarter" idx="12"/>
          </p:nvPr>
        </p:nvSpPr>
        <p:spPr>
          <a:xfrm>
            <a:off x="731520" y="2253096"/>
            <a:ext cx="13167360" cy="3723407"/>
          </a:xfrm>
        </p:spPr>
        <p:txBody>
          <a:bodyPr>
            <a:noAutofit/>
          </a:bodyPr>
          <a:lstStyle/>
          <a:p>
            <a:r>
              <a:rPr lang="en-US" sz="2800" dirty="0"/>
              <a:t>PON and PTP have different pros/cons</a:t>
            </a:r>
          </a:p>
          <a:p>
            <a:r>
              <a:rPr lang="en-US" sz="2800" dirty="0"/>
              <a:t>Many customers use both as “tools in a toolbox”</a:t>
            </a:r>
          </a:p>
          <a:p>
            <a:pPr lvl="1"/>
            <a:r>
              <a:rPr lang="en-US" sz="2800" dirty="0"/>
              <a:t>PON – Typically used for bulk of residential subscribers</a:t>
            </a:r>
          </a:p>
          <a:p>
            <a:pPr lvl="1"/>
            <a:r>
              <a:rPr lang="en-US" sz="2800" dirty="0"/>
              <a:t>PTP – Often used in conjunction with PON to serve special, higher value business customers</a:t>
            </a:r>
          </a:p>
          <a:p>
            <a:r>
              <a:rPr lang="en-US" sz="2800" dirty="0"/>
              <a:t>The fiber doesn’t care which is used </a:t>
            </a:r>
          </a:p>
          <a:p>
            <a:r>
              <a:rPr lang="en-US" sz="2800" u="sng" dirty="0"/>
              <a:t>Often wise to build in extra capacity to enable flexibility to offer either service as appropriate.  </a:t>
            </a:r>
          </a:p>
        </p:txBody>
      </p:sp>
    </p:spTree>
    <p:extLst>
      <p:ext uri="{BB962C8B-B14F-4D97-AF65-F5344CB8AC3E}">
        <p14:creationId xmlns:p14="http://schemas.microsoft.com/office/powerpoint/2010/main" val="8454266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6866" name="Rectangle 2"/>
          <p:cNvSpPr>
            <a:spLocks noGrp="1" noChangeArrowheads="1"/>
          </p:cNvSpPr>
          <p:nvPr>
            <p:ph type="title"/>
          </p:nvPr>
        </p:nvSpPr>
        <p:spPr/>
        <p:txBody>
          <a:bodyPr/>
          <a:lstStyle/>
          <a:p>
            <a:r>
              <a:rPr lang="en-US" altLang="en-US" sz="2800" dirty="0"/>
              <a:t>Optical Loss Budgeting</a:t>
            </a:r>
          </a:p>
        </p:txBody>
      </p:sp>
      <p:sp>
        <p:nvSpPr>
          <p:cNvPr id="1956867" name="Rectangle 3"/>
          <p:cNvSpPr>
            <a:spLocks noGrp="1" noChangeArrowheads="1"/>
          </p:cNvSpPr>
          <p:nvPr>
            <p:ph type="body" idx="1"/>
          </p:nvPr>
        </p:nvSpPr>
        <p:spPr>
          <a:xfrm>
            <a:off x="508000" y="1385455"/>
            <a:ext cx="13474700" cy="5965942"/>
          </a:xfrm>
        </p:spPr>
        <p:txBody>
          <a:bodyPr>
            <a:normAutofit/>
          </a:bodyPr>
          <a:lstStyle/>
          <a:p>
            <a:pPr>
              <a:lnSpc>
                <a:spcPct val="110000"/>
              </a:lnSpc>
            </a:pPr>
            <a:r>
              <a:rPr lang="en-US" altLang="en-US" sz="2800" dirty="0"/>
              <a:t>The primary design factor used to determine if the network will work!!!</a:t>
            </a:r>
          </a:p>
          <a:p>
            <a:pPr>
              <a:lnSpc>
                <a:spcPct val="110000"/>
              </a:lnSpc>
            </a:pPr>
            <a:endParaRPr lang="en-US" altLang="en-US" sz="2800" dirty="0"/>
          </a:p>
          <a:p>
            <a:pPr>
              <a:lnSpc>
                <a:spcPct val="110000"/>
              </a:lnSpc>
            </a:pPr>
            <a:r>
              <a:rPr lang="en-US" altLang="en-US" sz="2800" dirty="0"/>
              <a:t>Other parameters to </a:t>
            </a:r>
            <a:r>
              <a:rPr lang="en-US" altLang="en-US" sz="2800" dirty="0" err="1"/>
              <a:t>consder</a:t>
            </a:r>
            <a:r>
              <a:rPr lang="en-US" altLang="en-US" sz="2800" dirty="0"/>
              <a:t>:</a:t>
            </a:r>
          </a:p>
          <a:p>
            <a:pPr lvl="1">
              <a:lnSpc>
                <a:spcPct val="110000"/>
              </a:lnSpc>
            </a:pPr>
            <a:r>
              <a:rPr lang="en-US" altLang="en-US" sz="2800" dirty="0"/>
              <a:t>Reflectance – specify APC when needed</a:t>
            </a:r>
          </a:p>
          <a:p>
            <a:pPr lvl="1">
              <a:lnSpc>
                <a:spcPct val="110000"/>
              </a:lnSpc>
            </a:pPr>
            <a:r>
              <a:rPr lang="en-US" altLang="en-US" sz="2800" dirty="0"/>
              <a:t>TDMA window (if applicable)  - stay within defined distance parameters</a:t>
            </a:r>
          </a:p>
          <a:p>
            <a:pPr marL="548640" lvl="1" indent="0">
              <a:lnSpc>
                <a:spcPct val="110000"/>
              </a:lnSpc>
              <a:buNone/>
            </a:pPr>
            <a:endParaRPr lang="en-US" altLang="en-US" sz="2800" dirty="0"/>
          </a:p>
          <a:p>
            <a:pPr>
              <a:lnSpc>
                <a:spcPct val="110000"/>
              </a:lnSpc>
            </a:pPr>
            <a:r>
              <a:rPr lang="en-US" altLang="en-US" sz="2800" dirty="0"/>
              <a:t>Optical loss budgets are based upon “worst case.”  Use maximum loss values for all components.</a:t>
            </a:r>
          </a:p>
          <a:p>
            <a:pPr lvl="1">
              <a:lnSpc>
                <a:spcPct val="110000"/>
              </a:lnSpc>
            </a:pPr>
            <a:r>
              <a:rPr lang="en-US" altLang="en-US" sz="2800" dirty="0"/>
              <a:t>Often significant safety margin that can be used if needed</a:t>
            </a:r>
          </a:p>
          <a:p>
            <a:pPr>
              <a:lnSpc>
                <a:spcPct val="110000"/>
              </a:lnSpc>
            </a:pPr>
            <a:endParaRPr lang="en-US" altLang="en-US" sz="2800" dirty="0"/>
          </a:p>
        </p:txBody>
      </p:sp>
    </p:spTree>
    <p:extLst>
      <p:ext uri="{BB962C8B-B14F-4D97-AF65-F5344CB8AC3E}">
        <p14:creationId xmlns:p14="http://schemas.microsoft.com/office/powerpoint/2010/main" val="7555575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22" name="Rectangle 2"/>
          <p:cNvSpPr>
            <a:spLocks noGrp="1" noChangeArrowheads="1"/>
          </p:cNvSpPr>
          <p:nvPr>
            <p:ph type="title"/>
          </p:nvPr>
        </p:nvSpPr>
        <p:spPr>
          <a:xfrm>
            <a:off x="2128520" y="352426"/>
            <a:ext cx="11094720" cy="861925"/>
          </a:xfrm>
        </p:spPr>
        <p:txBody>
          <a:bodyPr/>
          <a:lstStyle/>
          <a:p>
            <a:r>
              <a:rPr lang="en-US" altLang="en-US" sz="2800" dirty="0">
                <a:solidFill>
                  <a:schemeClr val="tx1"/>
                </a:solidFill>
              </a:rPr>
              <a:t>Optical Loss Budget:  Design Budget</a:t>
            </a:r>
          </a:p>
        </p:txBody>
      </p:sp>
      <p:sp>
        <p:nvSpPr>
          <p:cNvPr id="2" name="Text Placeholder 1">
            <a:extLst>
              <a:ext uri="{FF2B5EF4-FFF2-40B4-BE49-F238E27FC236}">
                <a16:creationId xmlns:a16="http://schemas.microsoft.com/office/drawing/2014/main" id="{3208C4A8-8622-4E19-885D-0D1C185DDAEA}"/>
              </a:ext>
            </a:extLst>
          </p:cNvPr>
          <p:cNvSpPr>
            <a:spLocks noGrp="1"/>
          </p:cNvSpPr>
          <p:nvPr>
            <p:ph type="body" sz="quarter" idx="12"/>
          </p:nvPr>
        </p:nvSpPr>
        <p:spPr>
          <a:xfrm>
            <a:off x="317500" y="1563716"/>
            <a:ext cx="13995400" cy="5827684"/>
          </a:xfrm>
        </p:spPr>
        <p:txBody>
          <a:bodyPr/>
          <a:lstStyle/>
          <a:p>
            <a:pPr>
              <a:lnSpc>
                <a:spcPct val="110000"/>
              </a:lnSpc>
            </a:pPr>
            <a:r>
              <a:rPr lang="en-US" altLang="en-US" sz="2400" dirty="0"/>
              <a:t>The sum of max loss values at applicable wavelengths for all passive components plus splice loss:</a:t>
            </a:r>
          </a:p>
          <a:p>
            <a:pPr lvl="1">
              <a:lnSpc>
                <a:spcPct val="110000"/>
              </a:lnSpc>
            </a:pPr>
            <a:r>
              <a:rPr lang="en-US" altLang="en-US" sz="2400" dirty="0"/>
              <a:t>Cable length (dB/km @ wavelength * length)</a:t>
            </a:r>
          </a:p>
          <a:p>
            <a:pPr lvl="1">
              <a:lnSpc>
                <a:spcPct val="110000"/>
              </a:lnSpc>
            </a:pPr>
            <a:r>
              <a:rPr lang="en-US" altLang="en-US" sz="2400" dirty="0"/>
              <a:t>Insertion loss for connectors (connector pairs)</a:t>
            </a:r>
          </a:p>
          <a:p>
            <a:pPr lvl="1">
              <a:lnSpc>
                <a:spcPct val="110000"/>
              </a:lnSpc>
            </a:pPr>
            <a:r>
              <a:rPr lang="en-US" altLang="en-US" sz="2400" dirty="0"/>
              <a:t>Splitters</a:t>
            </a:r>
          </a:p>
          <a:p>
            <a:pPr lvl="1">
              <a:lnSpc>
                <a:spcPct val="110000"/>
              </a:lnSpc>
            </a:pPr>
            <a:r>
              <a:rPr lang="en-US" altLang="en-US" sz="2400" dirty="0"/>
              <a:t>Insertion loss for WDM’s (where applicable)</a:t>
            </a:r>
          </a:p>
          <a:p>
            <a:pPr lvl="1">
              <a:lnSpc>
                <a:spcPct val="110000"/>
              </a:lnSpc>
            </a:pPr>
            <a:r>
              <a:rPr lang="en-US" altLang="en-US" sz="2400" dirty="0"/>
              <a:t>Splices</a:t>
            </a:r>
          </a:p>
          <a:p>
            <a:pPr lvl="1">
              <a:lnSpc>
                <a:spcPct val="110000"/>
              </a:lnSpc>
            </a:pPr>
            <a:r>
              <a:rPr lang="en-US" altLang="en-US" sz="2400" dirty="0"/>
              <a:t>Environmental/restoration margin</a:t>
            </a:r>
          </a:p>
          <a:p>
            <a:pPr lvl="2">
              <a:lnSpc>
                <a:spcPct val="110000"/>
              </a:lnSpc>
            </a:pPr>
            <a:r>
              <a:rPr lang="en-US" altLang="en-US" dirty="0"/>
              <a:t>Lots can happen in 40-50 years</a:t>
            </a:r>
          </a:p>
          <a:p>
            <a:pPr marL="548640" lvl="1" indent="0">
              <a:lnSpc>
                <a:spcPct val="110000"/>
              </a:lnSpc>
              <a:buNone/>
            </a:pPr>
            <a:endParaRPr lang="en-US" altLang="en-US" sz="2400" dirty="0"/>
          </a:p>
          <a:p>
            <a:pPr>
              <a:lnSpc>
                <a:spcPct val="110000"/>
              </a:lnSpc>
            </a:pPr>
            <a:r>
              <a:rPr lang="en-US" altLang="en-US" sz="2400" dirty="0"/>
              <a:t>Max loss values for components typically from vendor specifications and/or industry standards</a:t>
            </a:r>
          </a:p>
          <a:p>
            <a:pPr lvl="1">
              <a:lnSpc>
                <a:spcPct val="110000"/>
              </a:lnSpc>
            </a:pPr>
            <a:r>
              <a:rPr lang="en-US" altLang="en-US" sz="2400" dirty="0"/>
              <a:t>Often significant safety margin throughout all components</a:t>
            </a:r>
          </a:p>
        </p:txBody>
      </p:sp>
    </p:spTree>
    <p:extLst>
      <p:ext uri="{BB962C8B-B14F-4D97-AF65-F5344CB8AC3E}">
        <p14:creationId xmlns:p14="http://schemas.microsoft.com/office/powerpoint/2010/main" val="30293857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7346" name="Rectangle 2"/>
          <p:cNvSpPr>
            <a:spLocks noGrp="1" noChangeArrowheads="1"/>
          </p:cNvSpPr>
          <p:nvPr>
            <p:ph type="title"/>
          </p:nvPr>
        </p:nvSpPr>
        <p:spPr>
          <a:xfrm>
            <a:off x="2326579" y="504590"/>
            <a:ext cx="8763000" cy="742950"/>
          </a:xfrm>
        </p:spPr>
        <p:txBody>
          <a:bodyPr>
            <a:normAutofit/>
          </a:bodyPr>
          <a:lstStyle/>
          <a:p>
            <a:r>
              <a:rPr lang="en-US" altLang="en-US" sz="3600" dirty="0"/>
              <a:t>Optical Loss Budget</a:t>
            </a:r>
          </a:p>
        </p:txBody>
      </p:sp>
      <p:graphicFrame>
        <p:nvGraphicFramePr>
          <p:cNvPr id="1977347" name="Object 3"/>
          <p:cNvGraphicFramePr>
            <a:graphicFrameLocks noGrp="1" noChangeAspect="1"/>
          </p:cNvGraphicFramePr>
          <p:nvPr>
            <p:ph sz="half" idx="1"/>
          </p:nvPr>
        </p:nvGraphicFramePr>
        <p:xfrm>
          <a:off x="2468880" y="1920240"/>
          <a:ext cx="1746886" cy="4215766"/>
        </p:xfrm>
        <a:graphic>
          <a:graphicData uri="http://schemas.openxmlformats.org/presentationml/2006/ole">
            <mc:AlternateContent xmlns:mc="http://schemas.openxmlformats.org/markup-compatibility/2006">
              <mc:Choice xmlns:v="urn:schemas-microsoft-com:vml" Requires="v">
                <p:oleObj spid="_x0000_s8254" name="VISIO" r:id="rId3" imgW="1455120" imgH="3512520" progId="Visio.Drawing.6">
                  <p:embed/>
                </p:oleObj>
              </mc:Choice>
              <mc:Fallback>
                <p:oleObj name="VISIO" r:id="rId3" imgW="1455120" imgH="3512520" progId="Visio.Drawing.6">
                  <p:embed/>
                  <p:pic>
                    <p:nvPicPr>
                      <p:cNvPr id="1977347"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8880" y="1920240"/>
                        <a:ext cx="1746886" cy="4215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977348" name="Object 4">
            <a:hlinkClick r:id="" action="ppaction://ole?verb=0"/>
          </p:cNvPr>
          <p:cNvGraphicFramePr>
            <a:graphicFrameLocks noGrp="1"/>
          </p:cNvGraphicFramePr>
          <p:nvPr>
            <p:ph sz="quarter" idx="2"/>
          </p:nvPr>
        </p:nvGraphicFramePr>
        <p:xfrm>
          <a:off x="10609254" y="3479220"/>
          <a:ext cx="1163956" cy="1034416"/>
        </p:xfrm>
        <a:graphic>
          <a:graphicData uri="http://schemas.openxmlformats.org/presentationml/2006/ole">
            <mc:AlternateContent xmlns:mc="http://schemas.openxmlformats.org/markup-compatibility/2006">
              <mc:Choice xmlns:v="urn:schemas-microsoft-com:vml" Requires="v">
                <p:oleObj spid="_x0000_s8255" name="Clip" r:id="rId5" imgW="969840" imgH="861840" progId="MS_ClipArt_Gallery.2">
                  <p:embed/>
                </p:oleObj>
              </mc:Choice>
              <mc:Fallback>
                <p:oleObj name="Clip" r:id="rId5" imgW="969840" imgH="861840" progId="MS_ClipArt_Gallery.2">
                  <p:embed/>
                  <p:pic>
                    <p:nvPicPr>
                      <p:cNvPr id="1977348" name="Object 4">
                        <a:hlinkClick r:id="" action="ppaction://ole?verb=0"/>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09254" y="3479220"/>
                        <a:ext cx="1163956" cy="1034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977349" name="Object 5"/>
          <p:cNvGraphicFramePr>
            <a:graphicFrameLocks noGrp="1" noChangeAspect="1"/>
          </p:cNvGraphicFramePr>
          <p:nvPr>
            <p:ph sz="quarter" idx="3"/>
          </p:nvPr>
        </p:nvGraphicFramePr>
        <p:xfrm>
          <a:off x="9420534" y="4576500"/>
          <a:ext cx="1083946" cy="664846"/>
        </p:xfrm>
        <a:graphic>
          <a:graphicData uri="http://schemas.openxmlformats.org/presentationml/2006/ole">
            <mc:AlternateContent xmlns:mc="http://schemas.openxmlformats.org/markup-compatibility/2006">
              <mc:Choice xmlns:v="urn:schemas-microsoft-com:vml" Requires="v">
                <p:oleObj spid="_x0000_s8256" name="VISIO" r:id="rId7" imgW="903960" imgH="553320" progId="Visio.Drawing.6">
                  <p:embed/>
                </p:oleObj>
              </mc:Choice>
              <mc:Fallback>
                <p:oleObj name="VISIO" r:id="rId7" imgW="903960" imgH="553320" progId="Visio.Drawing.6">
                  <p:embed/>
                  <p:pic>
                    <p:nvPicPr>
                      <p:cNvPr id="1977349"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20534" y="4576500"/>
                        <a:ext cx="1083946" cy="664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77350" name="Line 6"/>
          <p:cNvSpPr>
            <a:spLocks noChangeShapeType="1"/>
          </p:cNvSpPr>
          <p:nvPr/>
        </p:nvSpPr>
        <p:spPr bwMode="auto">
          <a:xfrm flipV="1">
            <a:off x="10334934" y="4302180"/>
            <a:ext cx="182880" cy="274320"/>
          </a:xfrm>
          <a:prstGeom prst="line">
            <a:avLst/>
          </a:prstGeom>
          <a:noFill/>
          <a:ln w="31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sz="2592"/>
          </a:p>
        </p:txBody>
      </p:sp>
      <p:sp>
        <p:nvSpPr>
          <p:cNvPr id="1977351" name="Text Box 7"/>
          <p:cNvSpPr txBox="1">
            <a:spLocks noChangeArrowheads="1"/>
          </p:cNvSpPr>
          <p:nvPr/>
        </p:nvSpPr>
        <p:spPr bwMode="auto">
          <a:xfrm>
            <a:off x="9570395" y="5241346"/>
            <a:ext cx="3620991"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1920" dirty="0"/>
              <a:t>Optical Output:  -0.5 to +4.5 </a:t>
            </a:r>
            <a:r>
              <a:rPr lang="en-US" altLang="en-US" sz="1920" dirty="0" err="1"/>
              <a:t>dBm</a:t>
            </a:r>
            <a:endParaRPr lang="en-US" altLang="en-US" sz="1920" dirty="0"/>
          </a:p>
          <a:p>
            <a:pPr algn="l"/>
            <a:r>
              <a:rPr lang="en-US" altLang="en-US" sz="1920" dirty="0"/>
              <a:t>Sensitivity:  -3 to -25.5 </a:t>
            </a:r>
            <a:r>
              <a:rPr lang="en-US" altLang="en-US" sz="1920" dirty="0" err="1"/>
              <a:t>dBm</a:t>
            </a:r>
            <a:endParaRPr lang="en-US" altLang="en-US" sz="1920" dirty="0"/>
          </a:p>
        </p:txBody>
      </p:sp>
      <p:sp>
        <p:nvSpPr>
          <p:cNvPr id="1977352" name="Text Box 8"/>
          <p:cNvSpPr txBox="1">
            <a:spLocks noChangeArrowheads="1"/>
          </p:cNvSpPr>
          <p:nvPr/>
        </p:nvSpPr>
        <p:spPr bwMode="auto">
          <a:xfrm>
            <a:off x="2011680" y="6309361"/>
            <a:ext cx="4400372" cy="890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2592"/>
              <a:t>Optical Output:  +2 to +7 dBm</a:t>
            </a:r>
          </a:p>
          <a:p>
            <a:pPr algn="l"/>
            <a:r>
              <a:rPr lang="en-US" altLang="en-US" sz="2592"/>
              <a:t>Sensitivity:  -9 to -29.5 dBm</a:t>
            </a:r>
          </a:p>
        </p:txBody>
      </p:sp>
      <p:sp>
        <p:nvSpPr>
          <p:cNvPr id="1977353" name="Text Box 9"/>
          <p:cNvSpPr txBox="1">
            <a:spLocks noChangeArrowheads="1"/>
          </p:cNvSpPr>
          <p:nvPr/>
        </p:nvSpPr>
        <p:spPr bwMode="auto">
          <a:xfrm>
            <a:off x="4986718" y="1817370"/>
            <a:ext cx="3223190" cy="1421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b="1" dirty="0"/>
              <a:t>Loss budget:</a:t>
            </a:r>
          </a:p>
          <a:p>
            <a:pPr algn="l"/>
            <a:r>
              <a:rPr lang="en-US" altLang="en-US" b="1" dirty="0"/>
              <a:t>10 to 27.5 dB @ 1490 nm</a:t>
            </a:r>
          </a:p>
          <a:p>
            <a:pPr algn="l"/>
            <a:r>
              <a:rPr lang="en-US" altLang="en-US" b="1" dirty="0"/>
              <a:t>13.5 to 29 dB @ 1310 nm</a:t>
            </a:r>
          </a:p>
          <a:p>
            <a:pPr algn="l"/>
            <a:endParaRPr lang="en-US" altLang="en-US" dirty="0"/>
          </a:p>
        </p:txBody>
      </p:sp>
      <p:sp>
        <p:nvSpPr>
          <p:cNvPr id="1977355" name="Text Box 11"/>
          <p:cNvSpPr txBox="1">
            <a:spLocks noChangeArrowheads="1"/>
          </p:cNvSpPr>
          <p:nvPr/>
        </p:nvSpPr>
        <p:spPr bwMode="auto">
          <a:xfrm>
            <a:off x="4624921" y="3963397"/>
            <a:ext cx="4386457" cy="1274195"/>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1920" dirty="0"/>
              <a:t>At 1490:  	7 </a:t>
            </a:r>
            <a:r>
              <a:rPr lang="en-US" altLang="en-US" sz="1920" dirty="0" err="1"/>
              <a:t>dBm</a:t>
            </a:r>
            <a:r>
              <a:rPr lang="en-US" altLang="en-US" sz="1920" dirty="0"/>
              <a:t> + 3 </a:t>
            </a:r>
            <a:r>
              <a:rPr lang="en-US" altLang="en-US" sz="1920" dirty="0" err="1"/>
              <a:t>dBm</a:t>
            </a:r>
            <a:r>
              <a:rPr lang="en-US" altLang="en-US" sz="1920" dirty="0"/>
              <a:t> = 10 dB</a:t>
            </a:r>
          </a:p>
          <a:p>
            <a:pPr algn="l"/>
            <a:r>
              <a:rPr lang="en-US" altLang="en-US" sz="1920" dirty="0"/>
              <a:t>	2 </a:t>
            </a:r>
            <a:r>
              <a:rPr lang="en-US" altLang="en-US" sz="1920" dirty="0" err="1"/>
              <a:t>dBm</a:t>
            </a:r>
            <a:r>
              <a:rPr lang="en-US" altLang="en-US" sz="1920" dirty="0"/>
              <a:t> + 25.5 </a:t>
            </a:r>
            <a:r>
              <a:rPr lang="en-US" altLang="en-US" sz="1920" dirty="0" err="1"/>
              <a:t>dBm</a:t>
            </a:r>
            <a:r>
              <a:rPr lang="en-US" altLang="en-US" sz="1920" dirty="0"/>
              <a:t> = 27.5 dB</a:t>
            </a:r>
          </a:p>
          <a:p>
            <a:pPr algn="l"/>
            <a:r>
              <a:rPr lang="en-US" altLang="en-US" sz="1920" dirty="0"/>
              <a:t>At 1310: 	4.5 </a:t>
            </a:r>
            <a:r>
              <a:rPr lang="en-US" altLang="en-US" sz="1920" dirty="0" err="1"/>
              <a:t>dBm</a:t>
            </a:r>
            <a:r>
              <a:rPr lang="en-US" altLang="en-US" sz="1920" dirty="0"/>
              <a:t> + 9 </a:t>
            </a:r>
            <a:r>
              <a:rPr lang="en-US" altLang="en-US" sz="1920" dirty="0" err="1"/>
              <a:t>dBm</a:t>
            </a:r>
            <a:r>
              <a:rPr lang="en-US" altLang="en-US" sz="1920" dirty="0"/>
              <a:t> = 13.5 dB</a:t>
            </a:r>
          </a:p>
          <a:p>
            <a:pPr algn="l"/>
            <a:r>
              <a:rPr lang="en-US" altLang="en-US" sz="1920" dirty="0"/>
              <a:t>	29.5 </a:t>
            </a:r>
            <a:r>
              <a:rPr lang="en-US" altLang="en-US" sz="1920" dirty="0" err="1"/>
              <a:t>dBm</a:t>
            </a:r>
            <a:r>
              <a:rPr lang="en-US" altLang="en-US" sz="1920" dirty="0"/>
              <a:t> – 0.5 </a:t>
            </a:r>
            <a:r>
              <a:rPr lang="en-US" altLang="en-US" sz="1920" dirty="0" err="1"/>
              <a:t>dBm</a:t>
            </a:r>
            <a:r>
              <a:rPr lang="en-US" altLang="en-US" sz="1920" dirty="0"/>
              <a:t> = 29 dB</a:t>
            </a:r>
          </a:p>
        </p:txBody>
      </p:sp>
      <p:cxnSp>
        <p:nvCxnSpPr>
          <p:cNvPr id="3" name="Straight Arrow Connector 2">
            <a:extLst>
              <a:ext uri="{FF2B5EF4-FFF2-40B4-BE49-F238E27FC236}">
                <a16:creationId xmlns:a16="http://schemas.microsoft.com/office/drawing/2014/main" id="{48D80BFE-B66D-48BC-B67A-02A198992B7D}"/>
              </a:ext>
            </a:extLst>
          </p:cNvPr>
          <p:cNvCxnSpPr/>
          <p:nvPr/>
        </p:nvCxnSpPr>
        <p:spPr>
          <a:xfrm flipH="1">
            <a:off x="4986718" y="3479220"/>
            <a:ext cx="4433816" cy="0"/>
          </a:xfrm>
          <a:prstGeom prst="straightConnector1">
            <a:avLst/>
          </a:prstGeom>
          <a:ln w="571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09291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776D3D-1EC8-46A0-9173-17317B7AAC17}"/>
              </a:ext>
            </a:extLst>
          </p:cNvPr>
          <p:cNvPicPr>
            <a:picLocks noChangeAspect="1"/>
          </p:cNvPicPr>
          <p:nvPr/>
        </p:nvPicPr>
        <p:blipFill>
          <a:blip r:embed="rId2"/>
          <a:stretch>
            <a:fillRect/>
          </a:stretch>
        </p:blipFill>
        <p:spPr>
          <a:xfrm>
            <a:off x="2743201" y="0"/>
            <a:ext cx="11887200" cy="8302172"/>
          </a:xfrm>
          <a:prstGeom prst="rect">
            <a:avLst/>
          </a:prstGeom>
        </p:spPr>
      </p:pic>
      <p:sp>
        <p:nvSpPr>
          <p:cNvPr id="3" name="Title 1">
            <a:extLst>
              <a:ext uri="{FF2B5EF4-FFF2-40B4-BE49-F238E27FC236}">
                <a16:creationId xmlns:a16="http://schemas.microsoft.com/office/drawing/2014/main" id="{EAF881FC-6210-4B38-AFDE-D43AA26A5DE2}"/>
              </a:ext>
            </a:extLst>
          </p:cNvPr>
          <p:cNvSpPr txBox="1">
            <a:spLocks/>
          </p:cNvSpPr>
          <p:nvPr/>
        </p:nvSpPr>
        <p:spPr>
          <a:xfrm>
            <a:off x="287483" y="2970993"/>
            <a:ext cx="2265217" cy="742950"/>
          </a:xfrm>
        </p:spPr>
        <p:txBody>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r>
              <a:rPr lang="en-US" sz="3200" dirty="0"/>
              <a:t>Example 1</a:t>
            </a:r>
          </a:p>
        </p:txBody>
      </p:sp>
    </p:spTree>
    <p:extLst>
      <p:ext uri="{BB962C8B-B14F-4D97-AF65-F5344CB8AC3E}">
        <p14:creationId xmlns:p14="http://schemas.microsoft.com/office/powerpoint/2010/main" val="2915548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9483" y="354793"/>
            <a:ext cx="8763000" cy="742950"/>
          </a:xfrm>
        </p:spPr>
        <p:txBody>
          <a:bodyPr/>
          <a:lstStyle/>
          <a:p>
            <a:r>
              <a:rPr lang="en-US" sz="3200" dirty="0"/>
              <a:t>Example 2</a:t>
            </a:r>
          </a:p>
        </p:txBody>
      </p:sp>
      <p:sp>
        <p:nvSpPr>
          <p:cNvPr id="4" name="Content Placeholder 3"/>
          <p:cNvSpPr>
            <a:spLocks noGrp="1"/>
          </p:cNvSpPr>
          <p:nvPr>
            <p:ph sz="quarter" idx="2"/>
          </p:nvPr>
        </p:nvSpPr>
        <p:spPr/>
        <p:txBody>
          <a:bodyPr/>
          <a:lstStyle/>
          <a:p>
            <a:endParaRPr lang="en-US"/>
          </a:p>
        </p:txBody>
      </p:sp>
      <p:sp>
        <p:nvSpPr>
          <p:cNvPr id="5" name="Content Placeholder 4"/>
          <p:cNvSpPr>
            <a:spLocks noGrp="1"/>
          </p:cNvSpPr>
          <p:nvPr>
            <p:ph sz="quarter" idx="3"/>
          </p:nvPr>
        </p:nvSpPr>
        <p:spPr/>
        <p:txBody>
          <a:bodyPr/>
          <a:lstStyle/>
          <a:p>
            <a:endParaRPr lang="en-US"/>
          </a:p>
        </p:txBody>
      </p:sp>
      <p:pic>
        <p:nvPicPr>
          <p:cNvPr id="573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6568" y="1232363"/>
            <a:ext cx="10457264" cy="58480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Oval 5"/>
          <p:cNvSpPr/>
          <p:nvPr/>
        </p:nvSpPr>
        <p:spPr>
          <a:xfrm>
            <a:off x="8629650" y="3316260"/>
            <a:ext cx="2331720" cy="840103"/>
          </a:xfrm>
          <a:prstGeom prst="ellipse">
            <a:avLst/>
          </a:prstGeom>
          <a:noFill/>
          <a:ln w="571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592"/>
          </a:p>
        </p:txBody>
      </p:sp>
    </p:spTree>
    <p:extLst>
      <p:ext uri="{BB962C8B-B14F-4D97-AF65-F5344CB8AC3E}">
        <p14:creationId xmlns:p14="http://schemas.microsoft.com/office/powerpoint/2010/main" val="3068805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Optical loss components – Fiber and cable </a:t>
            </a:r>
          </a:p>
        </p:txBody>
      </p:sp>
      <p:sp>
        <p:nvSpPr>
          <p:cNvPr id="18" name="Content Placeholder 17"/>
          <p:cNvSpPr>
            <a:spLocks noGrp="1"/>
          </p:cNvSpPr>
          <p:nvPr>
            <p:ph idx="1"/>
          </p:nvPr>
        </p:nvSpPr>
        <p:spPr>
          <a:xfrm>
            <a:off x="2119267" y="5397677"/>
            <a:ext cx="5491832" cy="1499254"/>
          </a:xfrm>
        </p:spPr>
        <p:txBody>
          <a:bodyPr>
            <a:noAutofit/>
          </a:bodyPr>
          <a:lstStyle/>
          <a:p>
            <a:r>
              <a:rPr lang="en-US" sz="2400" dirty="0"/>
              <a:t>Performance at critical PON wavelengths</a:t>
            </a:r>
          </a:p>
          <a:p>
            <a:pPr lvl="1"/>
            <a:r>
              <a:rPr lang="en-US" sz="2400" dirty="0"/>
              <a:t>1490 – 0.27 dB/km</a:t>
            </a:r>
          </a:p>
          <a:p>
            <a:pPr lvl="1"/>
            <a:r>
              <a:rPr lang="en-US" sz="2400" dirty="0"/>
              <a:t>1310 – 0.35 dB/km</a:t>
            </a:r>
          </a:p>
        </p:txBody>
      </p:sp>
      <p:sp>
        <p:nvSpPr>
          <p:cNvPr id="6" name="TextBox 5"/>
          <p:cNvSpPr txBox="1"/>
          <p:nvPr/>
        </p:nvSpPr>
        <p:spPr>
          <a:xfrm>
            <a:off x="2928039" y="4558691"/>
            <a:ext cx="691215" cy="350865"/>
          </a:xfrm>
          <a:prstGeom prst="rect">
            <a:avLst/>
          </a:prstGeom>
          <a:noFill/>
        </p:spPr>
        <p:txBody>
          <a:bodyPr wrap="none" rtlCol="0">
            <a:spAutoFit/>
          </a:bodyPr>
          <a:lstStyle/>
          <a:p>
            <a:r>
              <a:rPr lang="en-US" sz="1680" dirty="0"/>
              <a:t>1260</a:t>
            </a:r>
          </a:p>
        </p:txBody>
      </p:sp>
      <p:sp>
        <p:nvSpPr>
          <p:cNvPr id="7" name="TextBox 6"/>
          <p:cNvSpPr txBox="1"/>
          <p:nvPr/>
        </p:nvSpPr>
        <p:spPr>
          <a:xfrm>
            <a:off x="5296281" y="4592566"/>
            <a:ext cx="689291" cy="350865"/>
          </a:xfrm>
          <a:prstGeom prst="rect">
            <a:avLst/>
          </a:prstGeom>
          <a:noFill/>
        </p:spPr>
        <p:txBody>
          <a:bodyPr wrap="none" rtlCol="0">
            <a:spAutoFit/>
          </a:bodyPr>
          <a:lstStyle/>
          <a:p>
            <a:r>
              <a:rPr lang="en-US" sz="1680" dirty="0"/>
              <a:t>1360</a:t>
            </a:r>
          </a:p>
        </p:txBody>
      </p:sp>
      <p:sp>
        <p:nvSpPr>
          <p:cNvPr id="8" name="TextBox 7"/>
          <p:cNvSpPr txBox="1"/>
          <p:nvPr/>
        </p:nvSpPr>
        <p:spPr>
          <a:xfrm>
            <a:off x="7800096" y="4553847"/>
            <a:ext cx="684290" cy="350865"/>
          </a:xfrm>
          <a:prstGeom prst="rect">
            <a:avLst/>
          </a:prstGeom>
          <a:noFill/>
        </p:spPr>
        <p:txBody>
          <a:bodyPr wrap="none" rtlCol="0">
            <a:spAutoFit/>
          </a:bodyPr>
          <a:lstStyle/>
          <a:p>
            <a:r>
              <a:rPr lang="en-US" sz="1680" dirty="0"/>
              <a:t>1460</a:t>
            </a:r>
          </a:p>
        </p:txBody>
      </p:sp>
      <p:sp>
        <p:nvSpPr>
          <p:cNvPr id="9" name="TextBox 8"/>
          <p:cNvSpPr txBox="1"/>
          <p:nvPr/>
        </p:nvSpPr>
        <p:spPr>
          <a:xfrm>
            <a:off x="9515134" y="4553847"/>
            <a:ext cx="688137" cy="350865"/>
          </a:xfrm>
          <a:prstGeom prst="rect">
            <a:avLst/>
          </a:prstGeom>
          <a:noFill/>
        </p:spPr>
        <p:txBody>
          <a:bodyPr wrap="none" rtlCol="0">
            <a:spAutoFit/>
          </a:bodyPr>
          <a:lstStyle/>
          <a:p>
            <a:r>
              <a:rPr lang="en-US" sz="1680" dirty="0"/>
              <a:t>1530</a:t>
            </a:r>
          </a:p>
        </p:txBody>
      </p:sp>
      <p:sp>
        <p:nvSpPr>
          <p:cNvPr id="10" name="TextBox 9"/>
          <p:cNvSpPr txBox="1"/>
          <p:nvPr/>
        </p:nvSpPr>
        <p:spPr>
          <a:xfrm>
            <a:off x="10334887" y="4558747"/>
            <a:ext cx="688137" cy="350865"/>
          </a:xfrm>
          <a:prstGeom prst="rect">
            <a:avLst/>
          </a:prstGeom>
          <a:noFill/>
        </p:spPr>
        <p:txBody>
          <a:bodyPr wrap="none" rtlCol="0">
            <a:spAutoFit/>
          </a:bodyPr>
          <a:lstStyle/>
          <a:p>
            <a:r>
              <a:rPr lang="en-US" sz="1680" dirty="0"/>
              <a:t>1565</a:t>
            </a:r>
          </a:p>
        </p:txBody>
      </p:sp>
      <p:sp>
        <p:nvSpPr>
          <p:cNvPr id="11" name="TextBox 10"/>
          <p:cNvSpPr txBox="1"/>
          <p:nvPr/>
        </p:nvSpPr>
        <p:spPr>
          <a:xfrm>
            <a:off x="11781184" y="4558691"/>
            <a:ext cx="683842" cy="350865"/>
          </a:xfrm>
          <a:prstGeom prst="rect">
            <a:avLst/>
          </a:prstGeom>
          <a:noFill/>
        </p:spPr>
        <p:txBody>
          <a:bodyPr wrap="none" rtlCol="0">
            <a:spAutoFit/>
          </a:bodyPr>
          <a:lstStyle/>
          <a:p>
            <a:r>
              <a:rPr lang="en-US" sz="1680" dirty="0"/>
              <a:t>1625</a:t>
            </a:r>
          </a:p>
        </p:txBody>
      </p:sp>
      <p:pic>
        <p:nvPicPr>
          <p:cNvPr id="12"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66160" y="1544671"/>
            <a:ext cx="10177393" cy="3147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6766592" y="4777232"/>
            <a:ext cx="1712969" cy="350865"/>
          </a:xfrm>
          <a:prstGeom prst="rect">
            <a:avLst/>
          </a:prstGeom>
          <a:noFill/>
        </p:spPr>
        <p:txBody>
          <a:bodyPr wrap="none" rtlCol="0">
            <a:spAutoFit/>
          </a:bodyPr>
          <a:lstStyle/>
          <a:p>
            <a:r>
              <a:rPr lang="en-US" sz="1680" b="1" dirty="0"/>
              <a:t>Wavelength (nm)</a:t>
            </a:r>
          </a:p>
        </p:txBody>
      </p:sp>
      <p:cxnSp>
        <p:nvCxnSpPr>
          <p:cNvPr id="14" name="Straight Arrow Connector 13"/>
          <p:cNvCxnSpPr/>
          <p:nvPr/>
        </p:nvCxnSpPr>
        <p:spPr>
          <a:xfrm flipH="1">
            <a:off x="7233945" y="3118201"/>
            <a:ext cx="940526" cy="472898"/>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4865183" y="3078883"/>
            <a:ext cx="724170" cy="23644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Rectangle 2033"/>
          <p:cNvSpPr>
            <a:spLocks noChangeArrowheads="1"/>
          </p:cNvSpPr>
          <p:nvPr/>
        </p:nvSpPr>
        <p:spPr bwMode="auto">
          <a:xfrm>
            <a:off x="5227267" y="1175080"/>
            <a:ext cx="5676682" cy="25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80" b="1" i="1" dirty="0">
                <a:solidFill>
                  <a:srgbClr val="000000"/>
                </a:solidFill>
              </a:rPr>
              <a:t>Water absorption peak may be higher or lower for a given fiber</a:t>
            </a:r>
            <a:endParaRPr lang="en-US" sz="2400" b="1" dirty="0"/>
          </a:p>
        </p:txBody>
      </p:sp>
      <p:cxnSp>
        <p:nvCxnSpPr>
          <p:cNvPr id="17" name="Straight Arrow Connector 16"/>
          <p:cNvCxnSpPr/>
          <p:nvPr/>
        </p:nvCxnSpPr>
        <p:spPr>
          <a:xfrm>
            <a:off x="5865903" y="1433613"/>
            <a:ext cx="256507" cy="50444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Content Placeholder 17"/>
          <p:cNvSpPr txBox="1">
            <a:spLocks/>
          </p:cNvSpPr>
          <p:nvPr/>
        </p:nvSpPr>
        <p:spPr>
          <a:xfrm>
            <a:off x="7154856" y="5495452"/>
            <a:ext cx="6815144" cy="1218596"/>
          </a:xfrm>
          <a:prstGeom prst="rect">
            <a:avLst/>
          </a:prstGeom>
        </p:spPr>
        <p:txBody>
          <a:bodyPr vert="horz" lIns="109728" tIns="54864" rIns="109728" bIns="54864" rtlCol="0">
            <a:noAutofit/>
          </a:bodyPr>
          <a:lstStyle>
            <a:lvl1pPr marL="342900" indent="-342900" algn="l" defTabSz="457200" rtl="0" eaLnBrk="1" latinLnBrk="0" hangingPunct="1">
              <a:spcBef>
                <a:spcPct val="20000"/>
              </a:spcBef>
              <a:spcAft>
                <a:spcPts val="500"/>
              </a:spcAft>
              <a:buSzPct val="80000"/>
              <a:buFont typeface="Arial"/>
              <a:buChar char="•"/>
              <a:defRPr sz="2000" b="1" i="0" kern="1200">
                <a:solidFill>
                  <a:schemeClr val="tx1"/>
                </a:solidFill>
                <a:latin typeface="Arial"/>
                <a:ea typeface="+mn-ea"/>
                <a:cs typeface="Arial"/>
              </a:defRPr>
            </a:lvl1pPr>
            <a:lvl2pPr marL="742950" indent="-285750" algn="l" defTabSz="457200" rtl="0" eaLnBrk="1" latinLnBrk="0" hangingPunct="1">
              <a:spcBef>
                <a:spcPct val="20000"/>
              </a:spcBef>
              <a:spcAft>
                <a:spcPts val="300"/>
              </a:spcAft>
              <a:buFont typeface="Arial"/>
              <a:buChar char="–"/>
              <a:defRPr sz="1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t>Next generation PON – 1577 and 1270 nm</a:t>
            </a:r>
          </a:p>
          <a:p>
            <a:pPr lvl="1"/>
            <a:r>
              <a:rPr lang="en-US" sz="2400" dirty="0"/>
              <a:t>1577 – roughly 0.23 dB/km</a:t>
            </a:r>
          </a:p>
          <a:p>
            <a:pPr lvl="1"/>
            <a:r>
              <a:rPr lang="en-US" sz="2400" dirty="0"/>
              <a:t>1270 – roughly 0.40 dB/km</a:t>
            </a:r>
          </a:p>
        </p:txBody>
      </p:sp>
    </p:spTree>
    <p:extLst>
      <p:ext uri="{BB962C8B-B14F-4D97-AF65-F5344CB8AC3E}">
        <p14:creationId xmlns:p14="http://schemas.microsoft.com/office/powerpoint/2010/main" val="42269840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343924"/>
            <a:ext cx="11100816" cy="753356"/>
          </a:xfrm>
        </p:spPr>
        <p:txBody>
          <a:bodyPr vert="horz" lIns="109728" tIns="54864" rIns="109728" bIns="54864" rtlCol="0" anchor="b" anchorCtr="0">
            <a:noAutofit/>
          </a:bodyPr>
          <a:lstStyle/>
          <a:p>
            <a:r>
              <a:rPr lang="en-US" sz="3840" dirty="0"/>
              <a:t>Why Fiber? </a:t>
            </a:r>
          </a:p>
        </p:txBody>
      </p:sp>
      <p:grpSp>
        <p:nvGrpSpPr>
          <p:cNvPr id="21" name="Group 20"/>
          <p:cNvGrpSpPr/>
          <p:nvPr/>
        </p:nvGrpSpPr>
        <p:grpSpPr>
          <a:xfrm>
            <a:off x="1005840" y="2742114"/>
            <a:ext cx="12618720" cy="2406813"/>
            <a:chOff x="628650" y="1282240"/>
            <a:chExt cx="7886700" cy="1504258"/>
          </a:xfrm>
        </p:grpSpPr>
        <p:sp>
          <p:nvSpPr>
            <p:cNvPr id="22" name="Title 1"/>
            <p:cNvSpPr txBox="1">
              <a:spLocks/>
            </p:cNvSpPr>
            <p:nvPr/>
          </p:nvSpPr>
          <p:spPr>
            <a:xfrm>
              <a:off x="628650" y="1282240"/>
              <a:ext cx="7886700" cy="1504258"/>
            </a:xfrm>
            <a:prstGeom prst="rect">
              <a:avLst/>
            </a:prstGeom>
          </p:spPr>
          <p:txBody>
            <a:bodyPr lIns="91440" tIns="45720" rIns="91440" bIns="45720" anchor="t">
              <a:spAutoFit/>
            </a:bodyPr>
            <a:lstStyle>
              <a:lvl1pPr algn="ctr" defTabSz="1097253" rtl="0" eaLnBrk="1" latinLnBrk="0" hangingPunct="1">
                <a:lnSpc>
                  <a:spcPct val="100000"/>
                </a:lnSpc>
                <a:spcBef>
                  <a:spcPct val="0"/>
                </a:spcBef>
                <a:buNone/>
                <a:defRPr sz="2800" b="1" i="0" kern="1200" cap="all" spc="100" baseline="0">
                  <a:solidFill>
                    <a:schemeClr val="tx1"/>
                  </a:solidFill>
                  <a:latin typeface="Arial" charset="0"/>
                  <a:ea typeface="Arial" charset="0"/>
                  <a:cs typeface="Arial" charset="0"/>
                </a:defRPr>
              </a:lvl1pPr>
            </a:lstStyle>
            <a:p>
              <a:r>
                <a:rPr lang="en-US" sz="15040" dirty="0">
                  <a:solidFill>
                    <a:srgbClr val="434345"/>
                  </a:solidFill>
                </a:rPr>
                <a:t>1</a:t>
              </a:r>
            </a:p>
          </p:txBody>
        </p:sp>
        <p:sp>
          <p:nvSpPr>
            <p:cNvPr id="23" name="Title 1"/>
            <p:cNvSpPr txBox="1">
              <a:spLocks/>
            </p:cNvSpPr>
            <p:nvPr/>
          </p:nvSpPr>
          <p:spPr>
            <a:xfrm>
              <a:off x="628650" y="1867264"/>
              <a:ext cx="7886700" cy="488595"/>
            </a:xfrm>
            <a:prstGeom prst="rect">
              <a:avLst/>
            </a:prstGeom>
          </p:spPr>
          <p:txBody>
            <a:bodyPr lIns="91440" tIns="45720" rIns="91440" bIns="45720" anchor="t">
              <a:spAutoFit/>
            </a:bodyPr>
            <a:lstStyle>
              <a:lvl1pPr algn="ctr" defTabSz="1097253" rtl="0" eaLnBrk="1" latinLnBrk="0" hangingPunct="1">
                <a:lnSpc>
                  <a:spcPct val="100000"/>
                </a:lnSpc>
                <a:spcBef>
                  <a:spcPct val="0"/>
                </a:spcBef>
                <a:buNone/>
                <a:defRPr sz="2800" b="1" i="0" kern="1200" cap="all" spc="100" baseline="0">
                  <a:solidFill>
                    <a:schemeClr val="tx1"/>
                  </a:solidFill>
                  <a:latin typeface="Arial" charset="0"/>
                  <a:ea typeface="Arial" charset="0"/>
                  <a:cs typeface="Arial" charset="0"/>
                </a:defRPr>
              </a:lvl1pPr>
            </a:lstStyle>
            <a:p>
              <a:r>
                <a:rPr lang="en-US" sz="4480" b="0" cap="none" spc="0" dirty="0">
                  <a:solidFill>
                    <a:srgbClr val="C00000"/>
                  </a:solidFill>
                </a:rPr>
                <a:t>Fiber is future proof.</a:t>
              </a:r>
            </a:p>
          </p:txBody>
        </p:sp>
      </p:grpSp>
      <p:sp>
        <p:nvSpPr>
          <p:cNvPr id="6" name="Slide Number Placeholder 4"/>
          <p:cNvSpPr txBox="1">
            <a:spLocks/>
          </p:cNvSpPr>
          <p:nvPr/>
        </p:nvSpPr>
        <p:spPr>
          <a:xfrm>
            <a:off x="7723163" y="7740370"/>
            <a:ext cx="609600" cy="438150"/>
          </a:xfrm>
          <a:prstGeom prst="rect">
            <a:avLst/>
          </a:prstGeom>
        </p:spPr>
        <p:txBody>
          <a:bodyPr lIns="146300" tIns="73151" rIns="146300" bIns="73151"/>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D8B8FC6-801F-4484-882E-589AFAAB9056}" type="slidenum">
              <a:rPr lang="en-US" sz="2240">
                <a:solidFill>
                  <a:schemeClr val="bg2">
                    <a:lumMod val="50000"/>
                  </a:schemeClr>
                </a:solidFill>
                <a:latin typeface="Arial" panose="020B0604020202020204" pitchFamily="34" charset="0"/>
                <a:cs typeface="Arial" panose="020B0604020202020204" pitchFamily="34" charset="0"/>
              </a:rPr>
              <a:pPr/>
              <a:t>6</a:t>
            </a:fld>
            <a:endParaRPr lang="en-US" sz="2240" dirty="0">
              <a:solidFill>
                <a:schemeClr val="bg2">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6755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Splices connectors, splitters</a:t>
            </a:r>
          </a:p>
        </p:txBody>
      </p:sp>
      <p:sp>
        <p:nvSpPr>
          <p:cNvPr id="3" name="Content Placeholder 2"/>
          <p:cNvSpPr>
            <a:spLocks noGrp="1"/>
          </p:cNvSpPr>
          <p:nvPr>
            <p:ph idx="1"/>
          </p:nvPr>
        </p:nvSpPr>
        <p:spPr>
          <a:xfrm>
            <a:off x="203200" y="1494096"/>
            <a:ext cx="7353300" cy="1656509"/>
          </a:xfrm>
        </p:spPr>
        <p:txBody>
          <a:bodyPr>
            <a:noAutofit/>
          </a:bodyPr>
          <a:lstStyle/>
          <a:p>
            <a:r>
              <a:rPr lang="en-US" sz="2800" dirty="0">
                <a:latin typeface="+mj-lt"/>
              </a:rPr>
              <a:t>Splices – typical 0.05 dB</a:t>
            </a:r>
          </a:p>
          <a:p>
            <a:pPr lvl="1"/>
            <a:r>
              <a:rPr lang="en-US" sz="2800" dirty="0">
                <a:latin typeface="+mj-lt"/>
              </a:rPr>
              <a:t>Performance can depend on fiber quality, splicer type, attention to detail</a:t>
            </a:r>
          </a:p>
        </p:txBody>
      </p:sp>
      <p:sp>
        <p:nvSpPr>
          <p:cNvPr id="4" name="Content Placeholder 2"/>
          <p:cNvSpPr txBox="1">
            <a:spLocks/>
          </p:cNvSpPr>
          <p:nvPr/>
        </p:nvSpPr>
        <p:spPr>
          <a:xfrm>
            <a:off x="203200" y="4002180"/>
            <a:ext cx="5321828" cy="580957"/>
          </a:xfrm>
          <a:prstGeom prst="rect">
            <a:avLst/>
          </a:prstGeom>
        </p:spPr>
        <p:txBody>
          <a:bodyPr vert="horz" lIns="109728" tIns="54864" rIns="109728" bIns="54864" rtlCol="0">
            <a:noAutofit/>
          </a:bodyPr>
          <a:lstStyle>
            <a:lvl1pPr marL="342900" indent="-342900" algn="l" defTabSz="457200" rtl="0" eaLnBrk="1" latinLnBrk="0" hangingPunct="1">
              <a:spcBef>
                <a:spcPct val="20000"/>
              </a:spcBef>
              <a:spcAft>
                <a:spcPts val="500"/>
              </a:spcAft>
              <a:buSzPct val="80000"/>
              <a:buFont typeface="Arial"/>
              <a:buChar char="•"/>
              <a:defRPr sz="2000" b="1" i="0" kern="1200">
                <a:solidFill>
                  <a:schemeClr val="tx1"/>
                </a:solidFill>
                <a:latin typeface="Arial"/>
                <a:ea typeface="+mn-ea"/>
                <a:cs typeface="Arial"/>
              </a:defRPr>
            </a:lvl1pPr>
            <a:lvl2pPr marL="742950" indent="-285750" algn="l" defTabSz="457200" rtl="0" eaLnBrk="1" latinLnBrk="0" hangingPunct="1">
              <a:spcBef>
                <a:spcPct val="20000"/>
              </a:spcBef>
              <a:spcAft>
                <a:spcPts val="300"/>
              </a:spcAft>
              <a:buFont typeface="Arial"/>
              <a:buChar char="–"/>
              <a:defRPr sz="1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b="0" dirty="0">
                <a:latin typeface="+mj-lt"/>
              </a:rPr>
              <a:t>Connectors – typical 0.25 dB</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9093" y="912039"/>
            <a:ext cx="2879002" cy="2500619"/>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7861" y="3524698"/>
            <a:ext cx="4481466" cy="1535917"/>
          </a:xfrm>
          <a:prstGeom prst="rect">
            <a:avLst/>
          </a:prstGeom>
        </p:spPr>
      </p:pic>
      <p:sp>
        <p:nvSpPr>
          <p:cNvPr id="7" name="Content Placeholder 2"/>
          <p:cNvSpPr txBox="1">
            <a:spLocks/>
          </p:cNvSpPr>
          <p:nvPr/>
        </p:nvSpPr>
        <p:spPr>
          <a:xfrm>
            <a:off x="101600" y="6325298"/>
            <a:ext cx="7066934" cy="823319"/>
          </a:xfrm>
          <a:prstGeom prst="rect">
            <a:avLst/>
          </a:prstGeom>
        </p:spPr>
        <p:txBody>
          <a:bodyPr vert="horz" lIns="109728" tIns="54864" rIns="109728" bIns="54864" rtlCol="0">
            <a:noAutofit/>
          </a:bodyPr>
          <a:lstStyle>
            <a:lvl1pPr marL="342900" indent="-342900" algn="l" defTabSz="457200" rtl="0" eaLnBrk="1" latinLnBrk="0" hangingPunct="1">
              <a:spcBef>
                <a:spcPct val="20000"/>
              </a:spcBef>
              <a:spcAft>
                <a:spcPts val="500"/>
              </a:spcAft>
              <a:buSzPct val="80000"/>
              <a:buFont typeface="Arial"/>
              <a:buChar char="•"/>
              <a:defRPr sz="2000" b="1" i="0" kern="1200">
                <a:solidFill>
                  <a:schemeClr val="tx1"/>
                </a:solidFill>
                <a:latin typeface="Arial"/>
                <a:ea typeface="+mn-ea"/>
                <a:cs typeface="Arial"/>
              </a:defRPr>
            </a:lvl1pPr>
            <a:lvl2pPr marL="742950" indent="-285750" algn="l" defTabSz="457200" rtl="0" eaLnBrk="1" latinLnBrk="0" hangingPunct="1">
              <a:spcBef>
                <a:spcPct val="20000"/>
              </a:spcBef>
              <a:spcAft>
                <a:spcPts val="300"/>
              </a:spcAft>
              <a:buFont typeface="Arial"/>
              <a:buChar char="–"/>
              <a:defRPr sz="1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b="0" dirty="0">
                <a:latin typeface="+mj-lt"/>
              </a:rPr>
              <a:t>Splitters (1x32) – typical 16.5-18 dB</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19093" y="5434792"/>
            <a:ext cx="2449594" cy="1975738"/>
          </a:xfrm>
          <a:prstGeom prst="rect">
            <a:avLst/>
          </a:prstGeom>
        </p:spPr>
      </p:pic>
    </p:spTree>
    <p:extLst>
      <p:ext uri="{BB962C8B-B14F-4D97-AF65-F5344CB8AC3E}">
        <p14:creationId xmlns:p14="http://schemas.microsoft.com/office/powerpoint/2010/main" val="248833884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2176273" y="353188"/>
            <a:ext cx="8814054" cy="817244"/>
          </a:xfrm>
        </p:spPr>
        <p:txBody>
          <a:bodyPr>
            <a:normAutofit fontScale="90000"/>
          </a:bodyPr>
          <a:lstStyle/>
          <a:p>
            <a:r>
              <a:rPr lang="en-US" sz="3240" dirty="0"/>
              <a:t>Bend insensitive math</a:t>
            </a:r>
            <a:br>
              <a:rPr lang="en-US" sz="2880" dirty="0"/>
            </a:br>
            <a:r>
              <a:rPr lang="en-US" sz="2640" i="1" dirty="0">
                <a:solidFill>
                  <a:srgbClr val="002060"/>
                </a:solidFill>
              </a:rPr>
              <a:t>For drops</a:t>
            </a:r>
            <a:r>
              <a:rPr lang="en-US" sz="2640" dirty="0">
                <a:solidFill>
                  <a:srgbClr val="002060"/>
                </a:solidFill>
              </a:rPr>
              <a:t>, </a:t>
            </a:r>
            <a:r>
              <a:rPr lang="en-US" sz="2640" i="1" dirty="0">
                <a:solidFill>
                  <a:srgbClr val="002060"/>
                </a:solidFill>
              </a:rPr>
              <a:t>bend loss is more important than splice loss</a:t>
            </a:r>
          </a:p>
        </p:txBody>
      </p:sp>
      <p:graphicFrame>
        <p:nvGraphicFramePr>
          <p:cNvPr id="3" name="Content Placeholder 2"/>
          <p:cNvGraphicFramePr>
            <a:graphicFrameLocks noGrp="1"/>
          </p:cNvGraphicFramePr>
          <p:nvPr>
            <p:ph sz="half" idx="2"/>
            <p:extLst>
              <p:ext uri="{D42A27DB-BD31-4B8C-83A1-F6EECF244321}">
                <p14:modId xmlns:p14="http://schemas.microsoft.com/office/powerpoint/2010/main" val="4207757366"/>
              </p:ext>
            </p:extLst>
          </p:nvPr>
        </p:nvGraphicFramePr>
        <p:xfrm>
          <a:off x="1244600" y="1384555"/>
          <a:ext cx="11535919" cy="5843138"/>
        </p:xfrm>
        <a:graphic>
          <a:graphicData uri="http://schemas.openxmlformats.org/drawingml/2006/table">
            <a:tbl>
              <a:tblPr firstRow="1" firstCol="1" lastRow="1" lastCol="1" bandRow="1" bandCol="1"/>
              <a:tblGrid>
                <a:gridCol w="4945425">
                  <a:extLst>
                    <a:ext uri="{9D8B030D-6E8A-4147-A177-3AD203B41FA5}">
                      <a16:colId xmlns:a16="http://schemas.microsoft.com/office/drawing/2014/main" val="20000"/>
                    </a:ext>
                  </a:extLst>
                </a:gridCol>
                <a:gridCol w="2314336">
                  <a:extLst>
                    <a:ext uri="{9D8B030D-6E8A-4147-A177-3AD203B41FA5}">
                      <a16:colId xmlns:a16="http://schemas.microsoft.com/office/drawing/2014/main" val="20001"/>
                    </a:ext>
                  </a:extLst>
                </a:gridCol>
                <a:gridCol w="2115088">
                  <a:extLst>
                    <a:ext uri="{9D8B030D-6E8A-4147-A177-3AD203B41FA5}">
                      <a16:colId xmlns:a16="http://schemas.microsoft.com/office/drawing/2014/main" val="20002"/>
                    </a:ext>
                  </a:extLst>
                </a:gridCol>
                <a:gridCol w="2161070">
                  <a:extLst>
                    <a:ext uri="{9D8B030D-6E8A-4147-A177-3AD203B41FA5}">
                      <a16:colId xmlns:a16="http://schemas.microsoft.com/office/drawing/2014/main" val="20003"/>
                    </a:ext>
                  </a:extLst>
                </a:gridCol>
              </a:tblGrid>
              <a:tr h="491517">
                <a:tc gridSpan="4">
                  <a:txBody>
                    <a:bodyPr/>
                    <a:lstStyle/>
                    <a:p>
                      <a:pPr marL="0" marR="0" algn="ctr">
                        <a:lnSpc>
                          <a:spcPct val="200000"/>
                        </a:lnSpc>
                        <a:spcBef>
                          <a:spcPts val="0"/>
                        </a:spcBef>
                        <a:spcAft>
                          <a:spcPts val="0"/>
                        </a:spcAft>
                      </a:pPr>
                      <a:r>
                        <a:rPr lang="en-US" sz="2000" b="1" dirty="0">
                          <a:solidFill>
                            <a:srgbClr val="FFFFFF"/>
                          </a:solidFill>
                          <a:effectLst/>
                          <a:latin typeface="+mn-lt"/>
                          <a:ea typeface="Times New Roman"/>
                        </a:rPr>
                        <a:t>In-Residence Drop Cable</a:t>
                      </a:r>
                      <a:r>
                        <a:rPr lang="en-US" sz="2000" b="1" baseline="0" dirty="0">
                          <a:solidFill>
                            <a:srgbClr val="FFFFFF"/>
                          </a:solidFill>
                          <a:effectLst/>
                          <a:latin typeface="+mn-lt"/>
                          <a:ea typeface="Times New Roman"/>
                        </a:rPr>
                        <a:t> </a:t>
                      </a:r>
                      <a:r>
                        <a:rPr lang="en-US" sz="2000" b="1" dirty="0">
                          <a:solidFill>
                            <a:srgbClr val="FFFFFF"/>
                          </a:solidFill>
                          <a:effectLst/>
                          <a:latin typeface="+mn-lt"/>
                          <a:ea typeface="Times New Roman"/>
                        </a:rPr>
                        <a:t>Loss vs. Fiber type</a:t>
                      </a:r>
                      <a:endParaRPr lang="en-US" sz="2000" dirty="0">
                        <a:effectLst/>
                        <a:latin typeface="+mn-lt"/>
                        <a:ea typeface="Times New Roman"/>
                      </a:endParaRPr>
                    </a:p>
                  </a:txBody>
                  <a:tcPr marL="35651" marR="35651" marT="753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0808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55370">
                <a:tc>
                  <a:txBody>
                    <a:bodyPr/>
                    <a:lstStyle/>
                    <a:p>
                      <a:pPr marL="0" marR="0">
                        <a:lnSpc>
                          <a:spcPct val="150000"/>
                        </a:lnSpc>
                        <a:spcBef>
                          <a:spcPts val="0"/>
                        </a:spcBef>
                        <a:spcAft>
                          <a:spcPts val="0"/>
                        </a:spcAft>
                      </a:pPr>
                      <a:r>
                        <a:rPr lang="en-US" sz="2000" dirty="0">
                          <a:solidFill>
                            <a:schemeClr val="bg1"/>
                          </a:solidFill>
                          <a:effectLst/>
                          <a:latin typeface="+mn-lt"/>
                          <a:ea typeface="Times New Roman"/>
                        </a:rPr>
                        <a:t>Attenuation Loss Component , 1550 nm (dB)</a:t>
                      </a:r>
                    </a:p>
                  </a:txBody>
                  <a:tcPr marL="35651" marR="35651" marT="753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0099"/>
                    </a:solidFill>
                  </a:tcPr>
                </a:tc>
                <a:tc>
                  <a:txBody>
                    <a:bodyPr/>
                    <a:lstStyle/>
                    <a:p>
                      <a:pPr marL="0" marR="0" algn="ctr">
                        <a:lnSpc>
                          <a:spcPct val="150000"/>
                        </a:lnSpc>
                        <a:spcBef>
                          <a:spcPts val="0"/>
                        </a:spcBef>
                        <a:spcAft>
                          <a:spcPts val="0"/>
                        </a:spcAft>
                      </a:pPr>
                      <a:r>
                        <a:rPr lang="en-US" sz="2000">
                          <a:effectLst/>
                          <a:latin typeface="+mn-lt"/>
                          <a:ea typeface="Times New Roman"/>
                        </a:rPr>
                        <a:t>G.652D</a:t>
                      </a:r>
                    </a:p>
                  </a:txBody>
                  <a:tcPr marL="35651" marR="35651" marT="753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FBFBF"/>
                    </a:solidFill>
                  </a:tcPr>
                </a:tc>
                <a:tc>
                  <a:txBody>
                    <a:bodyPr/>
                    <a:lstStyle/>
                    <a:p>
                      <a:pPr marL="0" marR="0" algn="ctr">
                        <a:lnSpc>
                          <a:spcPct val="150000"/>
                        </a:lnSpc>
                        <a:spcBef>
                          <a:spcPts val="0"/>
                        </a:spcBef>
                        <a:spcAft>
                          <a:spcPts val="0"/>
                        </a:spcAft>
                      </a:pPr>
                      <a:r>
                        <a:rPr lang="en-US" sz="2000">
                          <a:effectLst/>
                          <a:latin typeface="+mn-lt"/>
                          <a:ea typeface="Times New Roman"/>
                        </a:rPr>
                        <a:t>G.657A2</a:t>
                      </a:r>
                    </a:p>
                  </a:txBody>
                  <a:tcPr marL="35651" marR="35651" marT="753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FBFBF"/>
                    </a:solidFill>
                  </a:tcPr>
                </a:tc>
                <a:tc>
                  <a:txBody>
                    <a:bodyPr/>
                    <a:lstStyle/>
                    <a:p>
                      <a:pPr marL="0" marR="0" algn="ctr">
                        <a:lnSpc>
                          <a:spcPct val="150000"/>
                        </a:lnSpc>
                        <a:spcBef>
                          <a:spcPts val="0"/>
                        </a:spcBef>
                        <a:spcAft>
                          <a:spcPts val="0"/>
                        </a:spcAft>
                      </a:pPr>
                      <a:r>
                        <a:rPr lang="en-US" sz="2000" dirty="0">
                          <a:effectLst/>
                          <a:latin typeface="+mn-lt"/>
                          <a:ea typeface="Times New Roman"/>
                        </a:rPr>
                        <a:t>EZ-Bend ® fiber</a:t>
                      </a:r>
                    </a:p>
                  </a:txBody>
                  <a:tcPr marL="35651" marR="35651" marT="753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FBFBF"/>
                    </a:solidFill>
                  </a:tcPr>
                </a:tc>
                <a:extLst>
                  <a:ext uri="{0D108BD9-81ED-4DB2-BD59-A6C34878D82A}">
                    <a16:rowId xmlns:a16="http://schemas.microsoft.com/office/drawing/2014/main" val="10001"/>
                  </a:ext>
                </a:extLst>
              </a:tr>
              <a:tr h="491517">
                <a:tc>
                  <a:txBody>
                    <a:bodyPr/>
                    <a:lstStyle/>
                    <a:p>
                      <a:pPr marL="0" marR="0">
                        <a:lnSpc>
                          <a:spcPct val="200000"/>
                        </a:lnSpc>
                        <a:spcBef>
                          <a:spcPts val="0"/>
                        </a:spcBef>
                        <a:spcAft>
                          <a:spcPts val="0"/>
                        </a:spcAft>
                      </a:pPr>
                      <a:r>
                        <a:rPr lang="en-US" sz="2000" dirty="0">
                          <a:solidFill>
                            <a:schemeClr val="bg1"/>
                          </a:solidFill>
                          <a:effectLst/>
                          <a:latin typeface="+mn-lt"/>
                          <a:ea typeface="Times New Roman"/>
                        </a:rPr>
                        <a:t>Inherent fiber loss (100m)</a:t>
                      </a:r>
                    </a:p>
                  </a:txBody>
                  <a:tcPr marL="35651" marR="35651" marT="753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0099"/>
                    </a:solidFill>
                  </a:tcPr>
                </a:tc>
                <a:tc>
                  <a:txBody>
                    <a:bodyPr/>
                    <a:lstStyle/>
                    <a:p>
                      <a:pPr marL="0" marR="0" algn="ctr">
                        <a:lnSpc>
                          <a:spcPct val="200000"/>
                        </a:lnSpc>
                        <a:spcBef>
                          <a:spcPts val="0"/>
                        </a:spcBef>
                        <a:spcAft>
                          <a:spcPts val="0"/>
                        </a:spcAft>
                      </a:pPr>
                      <a:r>
                        <a:rPr lang="en-US" sz="2000" dirty="0">
                          <a:effectLst/>
                          <a:latin typeface="+mn-lt"/>
                          <a:ea typeface="Times New Roman"/>
                        </a:rPr>
                        <a:t>0.03</a:t>
                      </a:r>
                    </a:p>
                  </a:txBody>
                  <a:tcPr marL="35651" marR="35651" marT="753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0FF29"/>
                    </a:solidFill>
                  </a:tcPr>
                </a:tc>
                <a:tc>
                  <a:txBody>
                    <a:bodyPr/>
                    <a:lstStyle/>
                    <a:p>
                      <a:pPr marL="0" marR="0" algn="ctr">
                        <a:lnSpc>
                          <a:spcPct val="200000"/>
                        </a:lnSpc>
                        <a:spcBef>
                          <a:spcPts val="0"/>
                        </a:spcBef>
                        <a:spcAft>
                          <a:spcPts val="0"/>
                        </a:spcAft>
                      </a:pPr>
                      <a:r>
                        <a:rPr lang="en-US" sz="2000">
                          <a:effectLst/>
                          <a:latin typeface="+mn-lt"/>
                          <a:ea typeface="Times New Roman"/>
                        </a:rPr>
                        <a:t>0.03</a:t>
                      </a:r>
                    </a:p>
                  </a:txBody>
                  <a:tcPr marL="35651" marR="35651" marT="753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0FF29"/>
                    </a:solidFill>
                  </a:tcPr>
                </a:tc>
                <a:tc>
                  <a:txBody>
                    <a:bodyPr/>
                    <a:lstStyle/>
                    <a:p>
                      <a:pPr marL="0" marR="0" algn="ctr">
                        <a:lnSpc>
                          <a:spcPct val="200000"/>
                        </a:lnSpc>
                        <a:spcBef>
                          <a:spcPts val="0"/>
                        </a:spcBef>
                        <a:spcAft>
                          <a:spcPts val="0"/>
                        </a:spcAft>
                      </a:pPr>
                      <a:r>
                        <a:rPr lang="en-US" sz="2000">
                          <a:effectLst/>
                          <a:latin typeface="+mn-lt"/>
                          <a:ea typeface="Times New Roman"/>
                        </a:rPr>
                        <a:t>0.03</a:t>
                      </a:r>
                    </a:p>
                  </a:txBody>
                  <a:tcPr marL="35651" marR="35651" marT="753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0FF29"/>
                    </a:solidFill>
                  </a:tcPr>
                </a:tc>
                <a:extLst>
                  <a:ext uri="{0D108BD9-81ED-4DB2-BD59-A6C34878D82A}">
                    <a16:rowId xmlns:a16="http://schemas.microsoft.com/office/drawing/2014/main" val="10002"/>
                  </a:ext>
                </a:extLst>
              </a:tr>
              <a:tr h="1355678">
                <a:tc>
                  <a:txBody>
                    <a:bodyPr/>
                    <a:lstStyle/>
                    <a:p>
                      <a:pPr marL="0" marR="0">
                        <a:lnSpc>
                          <a:spcPct val="200000"/>
                        </a:lnSpc>
                        <a:spcBef>
                          <a:spcPts val="0"/>
                        </a:spcBef>
                        <a:spcAft>
                          <a:spcPts val="0"/>
                        </a:spcAft>
                      </a:pPr>
                      <a:r>
                        <a:rPr lang="en-US" sz="2000" dirty="0">
                          <a:solidFill>
                            <a:schemeClr val="bg1"/>
                          </a:solidFill>
                          <a:effectLst/>
                          <a:latin typeface="+mn-lt"/>
                          <a:ea typeface="Times New Roman"/>
                        </a:rPr>
                        <a:t>Attenuation due to bending  in the Verizon MDU Drop Cable Simulation  (TPR-9424)</a:t>
                      </a:r>
                    </a:p>
                  </a:txBody>
                  <a:tcPr marL="35651" marR="35651" marT="753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0099"/>
                    </a:solidFill>
                  </a:tcPr>
                </a:tc>
                <a:tc>
                  <a:txBody>
                    <a:bodyPr/>
                    <a:lstStyle/>
                    <a:p>
                      <a:pPr marL="0" marR="0" algn="ctr">
                        <a:lnSpc>
                          <a:spcPct val="200000"/>
                        </a:lnSpc>
                        <a:spcBef>
                          <a:spcPts val="0"/>
                        </a:spcBef>
                        <a:spcAft>
                          <a:spcPts val="0"/>
                        </a:spcAft>
                      </a:pPr>
                      <a:r>
                        <a:rPr lang="en-US" sz="2000" dirty="0">
                          <a:solidFill>
                            <a:srgbClr val="A6A6A6"/>
                          </a:solidFill>
                          <a:effectLst/>
                          <a:latin typeface="+mn-lt"/>
                          <a:ea typeface="Times New Roman"/>
                        </a:rPr>
                        <a:t>Dark (&gt;30 dB)</a:t>
                      </a:r>
                      <a:endParaRPr lang="en-US" sz="2000" dirty="0">
                        <a:effectLst/>
                        <a:latin typeface="+mn-lt"/>
                        <a:ea typeface="Times New Roman"/>
                      </a:endParaRPr>
                    </a:p>
                  </a:txBody>
                  <a:tcPr marL="35651" marR="35651" marT="753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0000"/>
                    </a:solidFill>
                  </a:tcPr>
                </a:tc>
                <a:tc>
                  <a:txBody>
                    <a:bodyPr/>
                    <a:lstStyle/>
                    <a:p>
                      <a:pPr marL="0" marR="0" algn="ctr">
                        <a:lnSpc>
                          <a:spcPct val="200000"/>
                        </a:lnSpc>
                        <a:spcBef>
                          <a:spcPts val="0"/>
                        </a:spcBef>
                        <a:spcAft>
                          <a:spcPts val="0"/>
                        </a:spcAft>
                      </a:pPr>
                      <a:r>
                        <a:rPr lang="en-US" sz="2000" dirty="0">
                          <a:effectLst/>
                          <a:latin typeface="+mn-lt"/>
                          <a:ea typeface="Times New Roman"/>
                        </a:rPr>
                        <a:t> 2 to 5 </a:t>
                      </a:r>
                    </a:p>
                    <a:p>
                      <a:pPr marL="0" marR="0" algn="ctr">
                        <a:lnSpc>
                          <a:spcPct val="200000"/>
                        </a:lnSpc>
                        <a:spcBef>
                          <a:spcPts val="0"/>
                        </a:spcBef>
                        <a:spcAft>
                          <a:spcPts val="0"/>
                        </a:spcAft>
                      </a:pPr>
                      <a:r>
                        <a:rPr lang="en-US" sz="2000" dirty="0">
                          <a:effectLst/>
                          <a:latin typeface="+mn-lt"/>
                          <a:ea typeface="Times New Roman"/>
                        </a:rPr>
                        <a:t>(midpoint, 3.5)</a:t>
                      </a:r>
                    </a:p>
                  </a:txBody>
                  <a:tcPr marL="35651" marR="35651" marT="753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0000"/>
                    </a:solidFill>
                  </a:tcPr>
                </a:tc>
                <a:tc>
                  <a:txBody>
                    <a:bodyPr/>
                    <a:lstStyle/>
                    <a:p>
                      <a:pPr marL="0" marR="0" algn="ctr">
                        <a:lnSpc>
                          <a:spcPct val="200000"/>
                        </a:lnSpc>
                        <a:spcBef>
                          <a:spcPts val="0"/>
                        </a:spcBef>
                        <a:spcAft>
                          <a:spcPts val="0"/>
                        </a:spcAft>
                      </a:pPr>
                      <a:r>
                        <a:rPr lang="en-US" sz="2000" dirty="0">
                          <a:effectLst/>
                          <a:latin typeface="+mn-lt"/>
                          <a:ea typeface="Times New Roman"/>
                        </a:rPr>
                        <a:t>&lt;0.2</a:t>
                      </a:r>
                    </a:p>
                  </a:txBody>
                  <a:tcPr marL="35651" marR="35651" marT="753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0FF29"/>
                    </a:solidFill>
                  </a:tcPr>
                </a:tc>
                <a:extLst>
                  <a:ext uri="{0D108BD9-81ED-4DB2-BD59-A6C34878D82A}">
                    <a16:rowId xmlns:a16="http://schemas.microsoft.com/office/drawing/2014/main" val="10003"/>
                  </a:ext>
                </a:extLst>
              </a:tr>
              <a:tr h="515263">
                <a:tc>
                  <a:txBody>
                    <a:bodyPr/>
                    <a:lstStyle/>
                    <a:p>
                      <a:pPr marL="0" marR="0">
                        <a:lnSpc>
                          <a:spcPct val="200000"/>
                        </a:lnSpc>
                        <a:spcBef>
                          <a:spcPts val="0"/>
                        </a:spcBef>
                        <a:spcAft>
                          <a:spcPts val="0"/>
                        </a:spcAft>
                      </a:pPr>
                      <a:r>
                        <a:rPr lang="en-US" sz="2000" dirty="0">
                          <a:solidFill>
                            <a:schemeClr val="bg1"/>
                          </a:solidFill>
                          <a:effectLst/>
                          <a:latin typeface="+mn-lt"/>
                          <a:ea typeface="Times New Roman"/>
                        </a:rPr>
                        <a:t>Splice loss (1 splice</a:t>
                      </a:r>
                      <a:r>
                        <a:rPr lang="en-US" sz="2000" baseline="0" dirty="0">
                          <a:solidFill>
                            <a:schemeClr val="bg1"/>
                          </a:solidFill>
                          <a:effectLst/>
                          <a:latin typeface="+mn-lt"/>
                          <a:ea typeface="Times New Roman"/>
                        </a:rPr>
                        <a:t> </a:t>
                      </a:r>
                      <a:r>
                        <a:rPr lang="en-US" sz="2000" dirty="0">
                          <a:solidFill>
                            <a:schemeClr val="bg1"/>
                          </a:solidFill>
                          <a:effectLst/>
                          <a:latin typeface="+mn-lt"/>
                          <a:ea typeface="Times New Roman"/>
                        </a:rPr>
                        <a:t> to G.652 fiber)</a:t>
                      </a:r>
                    </a:p>
                  </a:txBody>
                  <a:tcPr marL="35651" marR="35651" marT="753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0099"/>
                    </a:solidFill>
                  </a:tcPr>
                </a:tc>
                <a:tc>
                  <a:txBody>
                    <a:bodyPr/>
                    <a:lstStyle/>
                    <a:p>
                      <a:pPr marL="0" marR="0" algn="ctr">
                        <a:lnSpc>
                          <a:spcPct val="200000"/>
                        </a:lnSpc>
                        <a:spcBef>
                          <a:spcPts val="0"/>
                        </a:spcBef>
                        <a:spcAft>
                          <a:spcPts val="0"/>
                        </a:spcAft>
                      </a:pPr>
                      <a:r>
                        <a:rPr lang="en-US" sz="2000" dirty="0">
                          <a:effectLst/>
                          <a:latin typeface="+mn-lt"/>
                          <a:ea typeface="Times New Roman"/>
                        </a:rPr>
                        <a:t>0.02</a:t>
                      </a:r>
                    </a:p>
                  </a:txBody>
                  <a:tcPr marL="35651" marR="35651" marT="753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0FF29"/>
                    </a:solidFill>
                  </a:tcPr>
                </a:tc>
                <a:tc>
                  <a:txBody>
                    <a:bodyPr/>
                    <a:lstStyle/>
                    <a:p>
                      <a:pPr marL="0" marR="0" algn="ctr">
                        <a:lnSpc>
                          <a:spcPct val="200000"/>
                        </a:lnSpc>
                        <a:spcBef>
                          <a:spcPts val="0"/>
                        </a:spcBef>
                        <a:spcAft>
                          <a:spcPts val="0"/>
                        </a:spcAft>
                      </a:pPr>
                      <a:r>
                        <a:rPr lang="en-US" sz="2000" dirty="0">
                          <a:effectLst/>
                          <a:latin typeface="+mn-lt"/>
                          <a:ea typeface="Times New Roman"/>
                        </a:rPr>
                        <a:t>0.04</a:t>
                      </a:r>
                    </a:p>
                  </a:txBody>
                  <a:tcPr marL="35651" marR="35651" marT="753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0FF29"/>
                    </a:solidFill>
                  </a:tcPr>
                </a:tc>
                <a:tc>
                  <a:txBody>
                    <a:bodyPr/>
                    <a:lstStyle/>
                    <a:p>
                      <a:pPr marL="0" marR="0" algn="ctr">
                        <a:lnSpc>
                          <a:spcPct val="200000"/>
                        </a:lnSpc>
                        <a:spcBef>
                          <a:spcPts val="0"/>
                        </a:spcBef>
                        <a:spcAft>
                          <a:spcPts val="0"/>
                        </a:spcAft>
                      </a:pPr>
                      <a:r>
                        <a:rPr lang="en-US" sz="2000">
                          <a:effectLst/>
                          <a:latin typeface="+mn-lt"/>
                          <a:ea typeface="Times New Roman"/>
                        </a:rPr>
                        <a:t>0.09</a:t>
                      </a:r>
                    </a:p>
                  </a:txBody>
                  <a:tcPr marL="35651" marR="35651" marT="753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0FF29"/>
                    </a:solidFill>
                  </a:tcPr>
                </a:tc>
                <a:extLst>
                  <a:ext uri="{0D108BD9-81ED-4DB2-BD59-A6C34878D82A}">
                    <a16:rowId xmlns:a16="http://schemas.microsoft.com/office/drawing/2014/main" val="10004"/>
                  </a:ext>
                </a:extLst>
              </a:tr>
              <a:tr h="1062802">
                <a:tc>
                  <a:txBody>
                    <a:bodyPr/>
                    <a:lstStyle/>
                    <a:p>
                      <a:pPr marL="0" marR="0">
                        <a:lnSpc>
                          <a:spcPct val="200000"/>
                        </a:lnSpc>
                        <a:spcBef>
                          <a:spcPts val="0"/>
                        </a:spcBef>
                        <a:spcAft>
                          <a:spcPts val="0"/>
                        </a:spcAft>
                      </a:pPr>
                      <a:r>
                        <a:rPr lang="en-US" sz="2000" dirty="0">
                          <a:solidFill>
                            <a:schemeClr val="bg1"/>
                          </a:solidFill>
                          <a:effectLst/>
                          <a:latin typeface="+mn-lt"/>
                          <a:ea typeface="Times New Roman"/>
                        </a:rPr>
                        <a:t>SC-APC to SC-APC Connector Loss (0.15/connection, 2/link)</a:t>
                      </a:r>
                    </a:p>
                  </a:txBody>
                  <a:tcPr marL="35651" marR="35651" marT="753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000099"/>
                    </a:solidFill>
                  </a:tcPr>
                </a:tc>
                <a:tc>
                  <a:txBody>
                    <a:bodyPr/>
                    <a:lstStyle/>
                    <a:p>
                      <a:pPr marL="0" marR="0" algn="ctr">
                        <a:lnSpc>
                          <a:spcPct val="200000"/>
                        </a:lnSpc>
                        <a:spcBef>
                          <a:spcPts val="0"/>
                        </a:spcBef>
                        <a:spcAft>
                          <a:spcPts val="0"/>
                        </a:spcAft>
                      </a:pPr>
                      <a:r>
                        <a:rPr lang="en-US" sz="2000">
                          <a:effectLst/>
                          <a:latin typeface="+mn-lt"/>
                          <a:ea typeface="Times New Roman"/>
                        </a:rPr>
                        <a:t>0.30</a:t>
                      </a:r>
                    </a:p>
                  </a:txBody>
                  <a:tcPr marL="35651" marR="35651" marT="753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00FF00"/>
                    </a:solidFill>
                  </a:tcPr>
                </a:tc>
                <a:tc>
                  <a:txBody>
                    <a:bodyPr/>
                    <a:lstStyle/>
                    <a:p>
                      <a:pPr marL="0" marR="0" algn="ctr">
                        <a:lnSpc>
                          <a:spcPct val="200000"/>
                        </a:lnSpc>
                        <a:spcBef>
                          <a:spcPts val="0"/>
                        </a:spcBef>
                        <a:spcAft>
                          <a:spcPts val="0"/>
                        </a:spcAft>
                      </a:pPr>
                      <a:r>
                        <a:rPr lang="en-US" sz="2000" dirty="0">
                          <a:effectLst/>
                          <a:latin typeface="+mn-lt"/>
                          <a:ea typeface="Times New Roman"/>
                        </a:rPr>
                        <a:t>0.30</a:t>
                      </a:r>
                    </a:p>
                  </a:txBody>
                  <a:tcPr marL="35651" marR="35651" marT="753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00FF00"/>
                    </a:solidFill>
                  </a:tcPr>
                </a:tc>
                <a:tc>
                  <a:txBody>
                    <a:bodyPr/>
                    <a:lstStyle/>
                    <a:p>
                      <a:pPr marL="0" marR="0" algn="ctr">
                        <a:lnSpc>
                          <a:spcPct val="200000"/>
                        </a:lnSpc>
                        <a:spcBef>
                          <a:spcPts val="0"/>
                        </a:spcBef>
                        <a:spcAft>
                          <a:spcPts val="0"/>
                        </a:spcAft>
                      </a:pPr>
                      <a:r>
                        <a:rPr lang="en-US" sz="2000" dirty="0">
                          <a:effectLst/>
                          <a:latin typeface="+mn-lt"/>
                          <a:ea typeface="Times New Roman"/>
                        </a:rPr>
                        <a:t>0.30</a:t>
                      </a:r>
                    </a:p>
                  </a:txBody>
                  <a:tcPr marL="35651" marR="35651" marT="753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00FF00"/>
                    </a:solidFill>
                  </a:tcPr>
                </a:tc>
                <a:extLst>
                  <a:ext uri="{0D108BD9-81ED-4DB2-BD59-A6C34878D82A}">
                    <a16:rowId xmlns:a16="http://schemas.microsoft.com/office/drawing/2014/main" val="10005"/>
                  </a:ext>
                </a:extLst>
              </a:tr>
              <a:tr h="966398">
                <a:tc>
                  <a:txBody>
                    <a:bodyPr/>
                    <a:lstStyle/>
                    <a:p>
                      <a:pPr marL="0" marR="0">
                        <a:lnSpc>
                          <a:spcPct val="115000"/>
                        </a:lnSpc>
                        <a:spcBef>
                          <a:spcPts val="0"/>
                        </a:spcBef>
                        <a:spcAft>
                          <a:spcPts val="0"/>
                        </a:spcAft>
                      </a:pPr>
                      <a:r>
                        <a:rPr lang="en-US" sz="2000" dirty="0">
                          <a:solidFill>
                            <a:schemeClr val="bg1"/>
                          </a:solidFill>
                          <a:effectLst/>
                          <a:latin typeface="+mn-lt"/>
                          <a:ea typeface="Times New Roman"/>
                        </a:rPr>
                        <a:t>Attenuation total or typical link status</a:t>
                      </a:r>
                    </a:p>
                  </a:txBody>
                  <a:tcPr marL="35651" marR="35651" marT="753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0099"/>
                    </a:solidFill>
                  </a:tcPr>
                </a:tc>
                <a:tc>
                  <a:txBody>
                    <a:bodyPr/>
                    <a:lstStyle/>
                    <a:p>
                      <a:pPr marL="0" marR="0" algn="ctr">
                        <a:lnSpc>
                          <a:spcPct val="115000"/>
                        </a:lnSpc>
                        <a:spcBef>
                          <a:spcPts val="0"/>
                        </a:spcBef>
                        <a:spcAft>
                          <a:spcPts val="0"/>
                        </a:spcAft>
                      </a:pPr>
                      <a:r>
                        <a:rPr lang="en-US" sz="2000">
                          <a:solidFill>
                            <a:srgbClr val="D9D9D9"/>
                          </a:solidFill>
                          <a:effectLst/>
                          <a:latin typeface="+mn-lt"/>
                          <a:ea typeface="Times New Roman"/>
                        </a:rPr>
                        <a:t>Over 30 </a:t>
                      </a:r>
                      <a:endParaRPr lang="en-US" sz="2000">
                        <a:effectLst/>
                        <a:latin typeface="+mn-lt"/>
                        <a:ea typeface="Times New Roman"/>
                      </a:endParaRPr>
                    </a:p>
                    <a:p>
                      <a:pPr marL="0" marR="0" algn="ctr">
                        <a:lnSpc>
                          <a:spcPct val="115000"/>
                        </a:lnSpc>
                        <a:spcBef>
                          <a:spcPts val="0"/>
                        </a:spcBef>
                        <a:spcAft>
                          <a:spcPts val="0"/>
                        </a:spcAft>
                      </a:pPr>
                      <a:r>
                        <a:rPr lang="en-US" sz="2000">
                          <a:solidFill>
                            <a:srgbClr val="D9D9D9"/>
                          </a:solidFill>
                          <a:effectLst/>
                          <a:latin typeface="+mn-lt"/>
                          <a:ea typeface="Times New Roman"/>
                        </a:rPr>
                        <a:t>(Link will not work)</a:t>
                      </a:r>
                      <a:endParaRPr lang="en-US" sz="2000">
                        <a:effectLst/>
                        <a:latin typeface="+mn-lt"/>
                        <a:ea typeface="Times New Roman"/>
                      </a:endParaRPr>
                    </a:p>
                  </a:txBody>
                  <a:tcPr marL="35651" marR="35651" marT="753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D0D0D"/>
                    </a:solidFill>
                  </a:tcPr>
                </a:tc>
                <a:tc>
                  <a:txBody>
                    <a:bodyPr/>
                    <a:lstStyle/>
                    <a:p>
                      <a:pPr marL="0" marR="0" algn="ctr">
                        <a:lnSpc>
                          <a:spcPct val="115000"/>
                        </a:lnSpc>
                        <a:spcBef>
                          <a:spcPts val="0"/>
                        </a:spcBef>
                        <a:spcAft>
                          <a:spcPts val="0"/>
                        </a:spcAft>
                      </a:pPr>
                      <a:r>
                        <a:rPr lang="en-US" sz="2000">
                          <a:effectLst/>
                          <a:latin typeface="+mn-lt"/>
                          <a:ea typeface="Times New Roman"/>
                        </a:rPr>
                        <a:t>3.87 </a:t>
                      </a:r>
                    </a:p>
                    <a:p>
                      <a:pPr marL="0" marR="0" algn="ctr">
                        <a:lnSpc>
                          <a:spcPct val="115000"/>
                        </a:lnSpc>
                        <a:spcBef>
                          <a:spcPts val="0"/>
                        </a:spcBef>
                        <a:spcAft>
                          <a:spcPts val="0"/>
                        </a:spcAft>
                      </a:pPr>
                      <a:r>
                        <a:rPr lang="en-US" sz="2000">
                          <a:effectLst/>
                          <a:latin typeface="+mn-lt"/>
                          <a:ea typeface="Times New Roman"/>
                        </a:rPr>
                        <a:t>(Likely to create link failure)</a:t>
                      </a:r>
                    </a:p>
                  </a:txBody>
                  <a:tcPr marL="35651" marR="35651" marT="753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0000"/>
                    </a:solidFill>
                  </a:tcPr>
                </a:tc>
                <a:tc>
                  <a:txBody>
                    <a:bodyPr/>
                    <a:lstStyle/>
                    <a:p>
                      <a:pPr marL="0" marR="0" algn="ctr">
                        <a:lnSpc>
                          <a:spcPct val="115000"/>
                        </a:lnSpc>
                        <a:spcBef>
                          <a:spcPts val="0"/>
                        </a:spcBef>
                        <a:spcAft>
                          <a:spcPts val="0"/>
                        </a:spcAft>
                      </a:pPr>
                      <a:r>
                        <a:rPr lang="en-US" sz="2000" dirty="0">
                          <a:effectLst/>
                          <a:latin typeface="+mn-lt"/>
                          <a:ea typeface="Times New Roman"/>
                        </a:rPr>
                        <a:t>0.62 </a:t>
                      </a:r>
                    </a:p>
                    <a:p>
                      <a:pPr marL="0" marR="0" algn="ctr">
                        <a:lnSpc>
                          <a:spcPct val="115000"/>
                        </a:lnSpc>
                        <a:spcBef>
                          <a:spcPts val="0"/>
                        </a:spcBef>
                        <a:spcAft>
                          <a:spcPts val="0"/>
                        </a:spcAft>
                      </a:pPr>
                      <a:r>
                        <a:rPr lang="en-US" sz="2000" dirty="0">
                          <a:effectLst/>
                          <a:latin typeface="+mn-lt"/>
                          <a:ea typeface="Times New Roman"/>
                        </a:rPr>
                        <a:t>(Well within acceptable limits)</a:t>
                      </a:r>
                    </a:p>
                  </a:txBody>
                  <a:tcPr marL="35651" marR="35651" marT="753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0FF29"/>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4033248006"/>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1711" y="438904"/>
            <a:ext cx="6526530" cy="861925"/>
          </a:xfrm>
        </p:spPr>
        <p:txBody>
          <a:bodyPr/>
          <a:lstStyle/>
          <a:p>
            <a:r>
              <a:rPr lang="en-US" sz="2800" dirty="0">
                <a:solidFill>
                  <a:schemeClr val="tx1"/>
                </a:solidFill>
              </a:rPr>
              <a:t>Putting it all together</a:t>
            </a:r>
            <a:endParaRPr lang="en-US" sz="2800" i="1" dirty="0">
              <a:solidFill>
                <a:schemeClr val="tx1"/>
              </a:solidFill>
            </a:endParaRPr>
          </a:p>
        </p:txBody>
      </p:sp>
      <p:grpSp>
        <p:nvGrpSpPr>
          <p:cNvPr id="35" name="Group 34"/>
          <p:cNvGrpSpPr/>
          <p:nvPr/>
        </p:nvGrpSpPr>
        <p:grpSpPr>
          <a:xfrm>
            <a:off x="9601203" y="2483167"/>
            <a:ext cx="1564120" cy="2316215"/>
            <a:chOff x="6477001" y="2069306"/>
            <a:chExt cx="1303433" cy="1930179"/>
          </a:xfrm>
        </p:grpSpPr>
        <p:sp>
          <p:nvSpPr>
            <p:cNvPr id="9" name="TextBox 11"/>
            <p:cNvSpPr txBox="1">
              <a:spLocks noChangeArrowheads="1"/>
            </p:cNvSpPr>
            <p:nvPr/>
          </p:nvSpPr>
          <p:spPr bwMode="auto">
            <a:xfrm>
              <a:off x="6477001" y="2802731"/>
              <a:ext cx="965200" cy="56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920" dirty="0"/>
                <a:t>FDH splices</a:t>
              </a:r>
            </a:p>
          </p:txBody>
        </p:sp>
        <p:sp>
          <p:nvSpPr>
            <p:cNvPr id="13" name="TextBox 20"/>
            <p:cNvSpPr txBox="1">
              <a:spLocks noChangeArrowheads="1"/>
            </p:cNvSpPr>
            <p:nvPr/>
          </p:nvSpPr>
          <p:spPr bwMode="auto">
            <a:xfrm>
              <a:off x="7442201" y="2069306"/>
              <a:ext cx="338233" cy="409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592" dirty="0"/>
                <a:t>X</a:t>
              </a:r>
            </a:p>
          </p:txBody>
        </p:sp>
        <p:sp>
          <p:nvSpPr>
            <p:cNvPr id="14" name="TextBox 21"/>
            <p:cNvSpPr txBox="1">
              <a:spLocks noChangeArrowheads="1"/>
            </p:cNvSpPr>
            <p:nvPr/>
          </p:nvSpPr>
          <p:spPr bwMode="auto">
            <a:xfrm>
              <a:off x="7442201" y="3590131"/>
              <a:ext cx="338233" cy="409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592"/>
                <a:t>X</a:t>
              </a:r>
            </a:p>
          </p:txBody>
        </p:sp>
      </p:grpSp>
      <p:grpSp>
        <p:nvGrpSpPr>
          <p:cNvPr id="33" name="Group 32"/>
          <p:cNvGrpSpPr/>
          <p:nvPr/>
        </p:nvGrpSpPr>
        <p:grpSpPr>
          <a:xfrm>
            <a:off x="8368667" y="999173"/>
            <a:ext cx="2657590" cy="935089"/>
            <a:chOff x="5449888" y="832644"/>
            <a:chExt cx="2214658" cy="779241"/>
          </a:xfrm>
        </p:grpSpPr>
        <p:sp>
          <p:nvSpPr>
            <p:cNvPr id="10" name="TextBox 15"/>
            <p:cNvSpPr txBox="1">
              <a:spLocks noChangeArrowheads="1"/>
            </p:cNvSpPr>
            <p:nvPr/>
          </p:nvSpPr>
          <p:spPr bwMode="auto">
            <a:xfrm>
              <a:off x="7326313" y="1202531"/>
              <a:ext cx="338233" cy="409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592" dirty="0"/>
                <a:t>X</a:t>
              </a:r>
            </a:p>
          </p:txBody>
        </p:sp>
        <p:sp>
          <p:nvSpPr>
            <p:cNvPr id="22" name="TextBox 33"/>
            <p:cNvSpPr txBox="1">
              <a:spLocks noChangeArrowheads="1"/>
            </p:cNvSpPr>
            <p:nvPr/>
          </p:nvSpPr>
          <p:spPr bwMode="auto">
            <a:xfrm>
              <a:off x="5449888" y="832644"/>
              <a:ext cx="107561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920" dirty="0"/>
                <a:t>CO Splice</a:t>
              </a:r>
            </a:p>
          </p:txBody>
        </p:sp>
      </p:grpSp>
      <p:grpSp>
        <p:nvGrpSpPr>
          <p:cNvPr id="34" name="Group 33"/>
          <p:cNvGrpSpPr/>
          <p:nvPr/>
        </p:nvGrpSpPr>
        <p:grpSpPr>
          <a:xfrm>
            <a:off x="7892416" y="2039304"/>
            <a:ext cx="3722485" cy="493129"/>
            <a:chOff x="5053013" y="1699419"/>
            <a:chExt cx="3102071" cy="410941"/>
          </a:xfrm>
        </p:grpSpPr>
        <p:sp>
          <p:nvSpPr>
            <p:cNvPr id="11" name="TextBox 16"/>
            <p:cNvSpPr txBox="1">
              <a:spLocks noChangeArrowheads="1"/>
            </p:cNvSpPr>
            <p:nvPr/>
          </p:nvSpPr>
          <p:spPr bwMode="auto">
            <a:xfrm>
              <a:off x="7816851" y="1701006"/>
              <a:ext cx="338233" cy="409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592" dirty="0"/>
                <a:t>X</a:t>
              </a:r>
            </a:p>
          </p:txBody>
        </p:sp>
        <p:sp>
          <p:nvSpPr>
            <p:cNvPr id="23" name="TextBox 34"/>
            <p:cNvSpPr txBox="1">
              <a:spLocks noChangeArrowheads="1"/>
            </p:cNvSpPr>
            <p:nvPr/>
          </p:nvSpPr>
          <p:spPr bwMode="auto">
            <a:xfrm>
              <a:off x="5053013" y="1699419"/>
              <a:ext cx="266296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920" dirty="0"/>
                <a:t>Trunk mid-network splice(s)</a:t>
              </a:r>
            </a:p>
          </p:txBody>
        </p:sp>
      </p:grpSp>
      <p:grpSp>
        <p:nvGrpSpPr>
          <p:cNvPr id="39" name="Group 38"/>
          <p:cNvGrpSpPr/>
          <p:nvPr/>
        </p:nvGrpSpPr>
        <p:grpSpPr>
          <a:xfrm>
            <a:off x="7848601" y="6236968"/>
            <a:ext cx="3368561" cy="1209997"/>
            <a:chOff x="5009356" y="5197475"/>
            <a:chExt cx="2807134" cy="1008331"/>
          </a:xfrm>
        </p:grpSpPr>
        <p:sp>
          <p:nvSpPr>
            <p:cNvPr id="16" name="TextBox 23"/>
            <p:cNvSpPr txBox="1">
              <a:spLocks noChangeArrowheads="1"/>
            </p:cNvSpPr>
            <p:nvPr/>
          </p:nvSpPr>
          <p:spPr bwMode="auto">
            <a:xfrm>
              <a:off x="5686426" y="5744369"/>
              <a:ext cx="315912" cy="409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592"/>
                <a:t>X</a:t>
              </a:r>
            </a:p>
          </p:txBody>
        </p:sp>
        <p:sp>
          <p:nvSpPr>
            <p:cNvPr id="26" name="TextBox 37"/>
            <p:cNvSpPr txBox="1">
              <a:spLocks noChangeArrowheads="1"/>
            </p:cNvSpPr>
            <p:nvPr/>
          </p:nvSpPr>
          <p:spPr bwMode="auto">
            <a:xfrm>
              <a:off x="6275027" y="5636419"/>
              <a:ext cx="1541463" cy="56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920" dirty="0"/>
                <a:t>Home splice or connection</a:t>
              </a:r>
            </a:p>
          </p:txBody>
        </p:sp>
        <p:graphicFrame>
          <p:nvGraphicFramePr>
            <p:cNvPr id="27" name="Object 67589">
              <a:hlinkClick r:id="" action="ppaction://ole?verb=0"/>
            </p:cNvPr>
            <p:cNvGraphicFramePr>
              <a:graphicFrameLocks/>
            </p:cNvGraphicFramePr>
            <p:nvPr/>
          </p:nvGraphicFramePr>
          <p:xfrm>
            <a:off x="5009356" y="5197475"/>
            <a:ext cx="881063" cy="954087"/>
          </p:xfrm>
          <a:graphic>
            <a:graphicData uri="http://schemas.openxmlformats.org/presentationml/2006/ole">
              <mc:AlternateContent xmlns:mc="http://schemas.openxmlformats.org/markup-compatibility/2006">
                <mc:Choice xmlns:v="urn:schemas-microsoft-com:vml" Requires="v">
                  <p:oleObj spid="_x0000_s9237" name="Clip" r:id="rId3" imgW="969866" imgH="862103" progId="MS_ClipArt_Gallery.2">
                    <p:embed/>
                  </p:oleObj>
                </mc:Choice>
                <mc:Fallback>
                  <p:oleObj name="Clip" r:id="rId3" imgW="969866" imgH="862103" progId="MS_ClipArt_Gallery.2">
                    <p:embed/>
                    <p:pic>
                      <p:nvPicPr>
                        <p:cNvPr id="27" name="Object 67589">
                          <a:hlinkClick r:id="" action="ppaction://ole?verb=0"/>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9356" y="5197475"/>
                          <a:ext cx="881063"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aphicFrame>
        <p:nvGraphicFramePr>
          <p:cNvPr id="6" name="Table 5"/>
          <p:cNvGraphicFramePr>
            <a:graphicFrameLocks noGrp="1"/>
          </p:cNvGraphicFramePr>
          <p:nvPr/>
        </p:nvGraphicFramePr>
        <p:xfrm>
          <a:off x="2045291" y="1494419"/>
          <a:ext cx="5407341" cy="724726"/>
        </p:xfrm>
        <a:graphic>
          <a:graphicData uri="http://schemas.openxmlformats.org/drawingml/2006/table">
            <a:tbl>
              <a:tblPr firstRow="1" bandRow="1">
                <a:tableStyleId>{5C22544A-7EE6-4342-B048-85BDC9FD1C3A}</a:tableStyleId>
              </a:tblPr>
              <a:tblGrid>
                <a:gridCol w="1405372">
                  <a:extLst>
                    <a:ext uri="{9D8B030D-6E8A-4147-A177-3AD203B41FA5}">
                      <a16:colId xmlns:a16="http://schemas.microsoft.com/office/drawing/2014/main" val="20000"/>
                    </a:ext>
                  </a:extLst>
                </a:gridCol>
                <a:gridCol w="1213682">
                  <a:extLst>
                    <a:ext uri="{9D8B030D-6E8A-4147-A177-3AD203B41FA5}">
                      <a16:colId xmlns:a16="http://schemas.microsoft.com/office/drawing/2014/main" val="20001"/>
                    </a:ext>
                  </a:extLst>
                </a:gridCol>
                <a:gridCol w="1260242">
                  <a:extLst>
                    <a:ext uri="{9D8B030D-6E8A-4147-A177-3AD203B41FA5}">
                      <a16:colId xmlns:a16="http://schemas.microsoft.com/office/drawing/2014/main" val="20002"/>
                    </a:ext>
                  </a:extLst>
                </a:gridCol>
                <a:gridCol w="1528045">
                  <a:extLst>
                    <a:ext uri="{9D8B030D-6E8A-4147-A177-3AD203B41FA5}">
                      <a16:colId xmlns:a16="http://schemas.microsoft.com/office/drawing/2014/main" val="20003"/>
                    </a:ext>
                  </a:extLst>
                </a:gridCol>
              </a:tblGrid>
              <a:tr h="724726">
                <a:tc>
                  <a:txBody>
                    <a:bodyPr/>
                    <a:lstStyle/>
                    <a:p>
                      <a:r>
                        <a:rPr lang="en-US" sz="1700" dirty="0"/>
                        <a:t>Component</a:t>
                      </a:r>
                    </a:p>
                  </a:txBody>
                  <a:tcPr marL="109728" marR="109728" marT="54864" marB="54864">
                    <a:solidFill>
                      <a:schemeClr val="tx1"/>
                    </a:solidFill>
                  </a:tcPr>
                </a:tc>
                <a:tc>
                  <a:txBody>
                    <a:bodyPr/>
                    <a:lstStyle/>
                    <a:p>
                      <a:r>
                        <a:rPr lang="en-US" sz="1700" dirty="0"/>
                        <a:t>Loss</a:t>
                      </a:r>
                    </a:p>
                  </a:txBody>
                  <a:tcPr marL="109728" marR="109728" marT="54864" marB="54864">
                    <a:solidFill>
                      <a:schemeClr val="tx1"/>
                    </a:solidFill>
                  </a:tcPr>
                </a:tc>
                <a:tc>
                  <a:txBody>
                    <a:bodyPr/>
                    <a:lstStyle/>
                    <a:p>
                      <a:r>
                        <a:rPr lang="en-US" sz="1700" dirty="0"/>
                        <a:t>Length</a:t>
                      </a:r>
                      <a:r>
                        <a:rPr lang="en-US" sz="1700" baseline="0" dirty="0"/>
                        <a:t> or Number</a:t>
                      </a:r>
                      <a:endParaRPr lang="en-US" sz="1700" dirty="0"/>
                    </a:p>
                  </a:txBody>
                  <a:tcPr marL="109728" marR="109728" marT="54864" marB="54864">
                    <a:solidFill>
                      <a:schemeClr val="tx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700" dirty="0"/>
                        <a:t>Total (dB)</a:t>
                      </a:r>
                    </a:p>
                    <a:p>
                      <a:endParaRPr lang="en-US" sz="1700" dirty="0"/>
                    </a:p>
                  </a:txBody>
                  <a:tcPr marL="109728" marR="109728" marT="54864" marB="54864">
                    <a:solidFill>
                      <a:schemeClr val="tx1"/>
                    </a:solidFill>
                  </a:tcPr>
                </a:tc>
                <a:extLst>
                  <a:ext uri="{0D108BD9-81ED-4DB2-BD59-A6C34878D82A}">
                    <a16:rowId xmlns:a16="http://schemas.microsoft.com/office/drawing/2014/main" val="10000"/>
                  </a:ext>
                </a:extLst>
              </a:tr>
            </a:tbl>
          </a:graphicData>
        </a:graphic>
      </p:graphicFrame>
      <p:sp>
        <p:nvSpPr>
          <p:cNvPr id="28" name="TextBox 27"/>
          <p:cNvSpPr txBox="1"/>
          <p:nvPr/>
        </p:nvSpPr>
        <p:spPr>
          <a:xfrm>
            <a:off x="2674620" y="892493"/>
            <a:ext cx="2738250" cy="491225"/>
          </a:xfrm>
          <a:prstGeom prst="rect">
            <a:avLst/>
          </a:prstGeom>
          <a:noFill/>
        </p:spPr>
        <p:txBody>
          <a:bodyPr wrap="none" rtlCol="0">
            <a:spAutoFit/>
          </a:bodyPr>
          <a:lstStyle/>
          <a:p>
            <a:r>
              <a:rPr lang="en-US" sz="2592" dirty="0"/>
              <a:t>28 dB loss budget</a:t>
            </a:r>
          </a:p>
        </p:txBody>
      </p:sp>
      <p:grpSp>
        <p:nvGrpSpPr>
          <p:cNvPr id="32" name="Group 31"/>
          <p:cNvGrpSpPr/>
          <p:nvPr/>
        </p:nvGrpSpPr>
        <p:grpSpPr>
          <a:xfrm>
            <a:off x="8843012" y="1664017"/>
            <a:ext cx="2752724" cy="5450206"/>
            <a:chOff x="5845176" y="1386681"/>
            <a:chExt cx="2293937" cy="4541838"/>
          </a:xfrm>
        </p:grpSpPr>
        <p:cxnSp>
          <p:nvCxnSpPr>
            <p:cNvPr id="7" name="Straight Connector 6"/>
            <p:cNvCxnSpPr/>
            <p:nvPr/>
          </p:nvCxnSpPr>
          <p:spPr>
            <a:xfrm>
              <a:off x="7496176" y="1386681"/>
              <a:ext cx="490537" cy="50006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7597096" y="1886744"/>
              <a:ext cx="389617" cy="36750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7624763" y="3774281"/>
              <a:ext cx="514350" cy="5984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7573963" y="4372769"/>
              <a:ext cx="565150" cy="7175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5845176" y="5090319"/>
              <a:ext cx="1728787" cy="8382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7582923" y="2254250"/>
              <a:ext cx="28346" cy="152003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6" name="Group 35"/>
          <p:cNvGrpSpPr/>
          <p:nvPr/>
        </p:nvGrpSpPr>
        <p:grpSpPr>
          <a:xfrm>
            <a:off x="8071487" y="5024438"/>
            <a:ext cx="3726296" cy="491225"/>
            <a:chOff x="5202238" y="4187031"/>
            <a:chExt cx="3105246" cy="409354"/>
          </a:xfrm>
        </p:grpSpPr>
        <p:sp>
          <p:nvSpPr>
            <p:cNvPr id="12" name="TextBox 19"/>
            <p:cNvSpPr txBox="1">
              <a:spLocks noChangeArrowheads="1"/>
            </p:cNvSpPr>
            <p:nvPr/>
          </p:nvSpPr>
          <p:spPr bwMode="auto">
            <a:xfrm>
              <a:off x="7969251" y="4187031"/>
              <a:ext cx="338233" cy="409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592"/>
                <a:t>X</a:t>
              </a:r>
            </a:p>
          </p:txBody>
        </p:sp>
        <p:sp>
          <p:nvSpPr>
            <p:cNvPr id="24" name="TextBox 35"/>
            <p:cNvSpPr txBox="1">
              <a:spLocks noChangeArrowheads="1"/>
            </p:cNvSpPr>
            <p:nvPr/>
          </p:nvSpPr>
          <p:spPr bwMode="auto">
            <a:xfrm>
              <a:off x="5202238" y="4187031"/>
              <a:ext cx="286067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920" dirty="0"/>
                <a:t>Feeder mid-network splice(s)</a:t>
              </a:r>
            </a:p>
          </p:txBody>
        </p:sp>
      </p:grpSp>
      <p:grpSp>
        <p:nvGrpSpPr>
          <p:cNvPr id="46" name="Group 45"/>
          <p:cNvGrpSpPr/>
          <p:nvPr/>
        </p:nvGrpSpPr>
        <p:grpSpPr>
          <a:xfrm>
            <a:off x="10715625" y="5887406"/>
            <a:ext cx="1784986" cy="1084529"/>
            <a:chOff x="7405688" y="4906169"/>
            <a:chExt cx="1487488" cy="903774"/>
          </a:xfrm>
        </p:grpSpPr>
        <p:sp>
          <p:nvSpPr>
            <p:cNvPr id="15" name="TextBox 22"/>
            <p:cNvSpPr txBox="1">
              <a:spLocks noChangeArrowheads="1"/>
            </p:cNvSpPr>
            <p:nvPr/>
          </p:nvSpPr>
          <p:spPr bwMode="auto">
            <a:xfrm>
              <a:off x="7405688" y="4906169"/>
              <a:ext cx="338233" cy="409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592" dirty="0"/>
                <a:t>X</a:t>
              </a:r>
            </a:p>
          </p:txBody>
        </p:sp>
        <p:sp>
          <p:nvSpPr>
            <p:cNvPr id="25" name="TextBox 36"/>
            <p:cNvSpPr txBox="1">
              <a:spLocks noChangeArrowheads="1"/>
            </p:cNvSpPr>
            <p:nvPr/>
          </p:nvSpPr>
          <p:spPr bwMode="auto">
            <a:xfrm>
              <a:off x="7881938" y="4994335"/>
              <a:ext cx="1011238" cy="815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920" dirty="0"/>
                <a:t>Drop or Terminal splice</a:t>
              </a:r>
            </a:p>
          </p:txBody>
        </p:sp>
      </p:grpSp>
      <p:grpSp>
        <p:nvGrpSpPr>
          <p:cNvPr id="45" name="Group 44"/>
          <p:cNvGrpSpPr/>
          <p:nvPr/>
        </p:nvGrpSpPr>
        <p:grpSpPr>
          <a:xfrm>
            <a:off x="9787890" y="772477"/>
            <a:ext cx="1899305" cy="5514372"/>
            <a:chOff x="6632575" y="643731"/>
            <a:chExt cx="1582754" cy="4595310"/>
          </a:xfrm>
        </p:grpSpPr>
        <p:pic>
          <p:nvPicPr>
            <p:cNvPr id="21" name="Picture 6758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26251" y="643731"/>
              <a:ext cx="114300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2" descr="C:\Users\mboxer\AppData\Local\Microsoft\Windows\Temporary Internet Files\Content.Outlook\SSEIPOY3\DSCN014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32575" y="4543405"/>
              <a:ext cx="619125" cy="69563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13629" y="2438595"/>
              <a:ext cx="901700"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4" name="Group 43"/>
          <p:cNvGrpSpPr/>
          <p:nvPr/>
        </p:nvGrpSpPr>
        <p:grpSpPr>
          <a:xfrm>
            <a:off x="3115496" y="6039590"/>
            <a:ext cx="4753777" cy="1342284"/>
            <a:chOff x="1072246" y="5032992"/>
            <a:chExt cx="3961481" cy="1118570"/>
          </a:xfrm>
        </p:grpSpPr>
        <p:pic>
          <p:nvPicPr>
            <p:cNvPr id="40" name="Picture 3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87232" y="5127977"/>
              <a:ext cx="1364780" cy="1023585"/>
            </a:xfrm>
            <a:prstGeom prst="rect">
              <a:avLst/>
            </a:prstGeom>
          </p:spPr>
        </p:pic>
        <p:pic>
          <p:nvPicPr>
            <p:cNvPr id="42" name="Picture 4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2246" y="5094846"/>
              <a:ext cx="1296531" cy="927020"/>
            </a:xfrm>
            <a:prstGeom prst="rect">
              <a:avLst/>
            </a:prstGeom>
          </p:spPr>
        </p:pic>
        <p:sp>
          <p:nvSpPr>
            <p:cNvPr id="43" name="Freeform 42"/>
            <p:cNvSpPr/>
            <p:nvPr/>
          </p:nvSpPr>
          <p:spPr>
            <a:xfrm>
              <a:off x="2245259" y="5032992"/>
              <a:ext cx="2788468" cy="772505"/>
            </a:xfrm>
            <a:custGeom>
              <a:avLst/>
              <a:gdLst>
                <a:gd name="connsiteX0" fmla="*/ 2788468 w 2788468"/>
                <a:gd name="connsiteY0" fmla="*/ 752172 h 772505"/>
                <a:gd name="connsiteX1" fmla="*/ 2489703 w 2788468"/>
                <a:gd name="connsiteY1" fmla="*/ 761226 h 772505"/>
                <a:gd name="connsiteX2" fmla="*/ 2353901 w 2788468"/>
                <a:gd name="connsiteY2" fmla="*/ 616370 h 772505"/>
                <a:gd name="connsiteX3" fmla="*/ 2326741 w 2788468"/>
                <a:gd name="connsiteY3" fmla="*/ 344766 h 772505"/>
                <a:gd name="connsiteX4" fmla="*/ 2290527 w 2788468"/>
                <a:gd name="connsiteY4" fmla="*/ 64109 h 772505"/>
                <a:gd name="connsiteX5" fmla="*/ 769545 w 2788468"/>
                <a:gd name="connsiteY5" fmla="*/ 55056 h 772505"/>
                <a:gd name="connsiteX6" fmla="*/ 579422 w 2788468"/>
                <a:gd name="connsiteY6" fmla="*/ 679745 h 772505"/>
                <a:gd name="connsiteX7" fmla="*/ 0 w 2788468"/>
                <a:gd name="connsiteY7" fmla="*/ 652584 h 772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8468" h="772505">
                  <a:moveTo>
                    <a:pt x="2788468" y="752172"/>
                  </a:moveTo>
                  <a:cubicBezTo>
                    <a:pt x="2675299" y="768016"/>
                    <a:pt x="2562131" y="783860"/>
                    <a:pt x="2489703" y="761226"/>
                  </a:cubicBezTo>
                  <a:cubicBezTo>
                    <a:pt x="2417275" y="738592"/>
                    <a:pt x="2381061" y="685780"/>
                    <a:pt x="2353901" y="616370"/>
                  </a:cubicBezTo>
                  <a:cubicBezTo>
                    <a:pt x="2326741" y="546960"/>
                    <a:pt x="2337303" y="436809"/>
                    <a:pt x="2326741" y="344766"/>
                  </a:cubicBezTo>
                  <a:cubicBezTo>
                    <a:pt x="2316179" y="252723"/>
                    <a:pt x="2550060" y="112394"/>
                    <a:pt x="2290527" y="64109"/>
                  </a:cubicBezTo>
                  <a:cubicBezTo>
                    <a:pt x="2030994" y="15824"/>
                    <a:pt x="1054729" y="-47550"/>
                    <a:pt x="769545" y="55056"/>
                  </a:cubicBezTo>
                  <a:cubicBezTo>
                    <a:pt x="484361" y="157662"/>
                    <a:pt x="707679" y="580157"/>
                    <a:pt x="579422" y="679745"/>
                  </a:cubicBezTo>
                  <a:cubicBezTo>
                    <a:pt x="451164" y="779333"/>
                    <a:pt x="225582" y="715958"/>
                    <a:pt x="0" y="652584"/>
                  </a:cubicBezTo>
                </a:path>
              </a:pathLst>
            </a:custGeom>
            <a:noFill/>
            <a:ln w="28575">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592"/>
            </a:p>
          </p:txBody>
        </p:sp>
      </p:grpSp>
      <p:graphicFrame>
        <p:nvGraphicFramePr>
          <p:cNvPr id="49" name="Table 48"/>
          <p:cNvGraphicFramePr>
            <a:graphicFrameLocks noGrp="1"/>
          </p:cNvGraphicFramePr>
          <p:nvPr/>
        </p:nvGraphicFramePr>
        <p:xfrm>
          <a:off x="2045291" y="2197976"/>
          <a:ext cx="5407341" cy="724726"/>
        </p:xfrm>
        <a:graphic>
          <a:graphicData uri="http://schemas.openxmlformats.org/drawingml/2006/table">
            <a:tbl>
              <a:tblPr firstRow="1" bandRow="1">
                <a:tableStyleId>{5C22544A-7EE6-4342-B048-85BDC9FD1C3A}</a:tableStyleId>
              </a:tblPr>
              <a:tblGrid>
                <a:gridCol w="1405372">
                  <a:extLst>
                    <a:ext uri="{9D8B030D-6E8A-4147-A177-3AD203B41FA5}">
                      <a16:colId xmlns:a16="http://schemas.microsoft.com/office/drawing/2014/main" val="20000"/>
                    </a:ext>
                  </a:extLst>
                </a:gridCol>
                <a:gridCol w="1213682">
                  <a:extLst>
                    <a:ext uri="{9D8B030D-6E8A-4147-A177-3AD203B41FA5}">
                      <a16:colId xmlns:a16="http://schemas.microsoft.com/office/drawing/2014/main" val="20001"/>
                    </a:ext>
                  </a:extLst>
                </a:gridCol>
                <a:gridCol w="1260242">
                  <a:extLst>
                    <a:ext uri="{9D8B030D-6E8A-4147-A177-3AD203B41FA5}">
                      <a16:colId xmlns:a16="http://schemas.microsoft.com/office/drawing/2014/main" val="20002"/>
                    </a:ext>
                  </a:extLst>
                </a:gridCol>
                <a:gridCol w="1528045">
                  <a:extLst>
                    <a:ext uri="{9D8B030D-6E8A-4147-A177-3AD203B41FA5}">
                      <a16:colId xmlns:a16="http://schemas.microsoft.com/office/drawing/2014/main" val="20003"/>
                    </a:ext>
                  </a:extLst>
                </a:gridCol>
              </a:tblGrid>
              <a:tr h="724726">
                <a:tc>
                  <a:txBody>
                    <a:bodyPr/>
                    <a:lstStyle/>
                    <a:p>
                      <a:r>
                        <a:rPr lang="en-US" sz="1700" dirty="0">
                          <a:solidFill>
                            <a:schemeClr val="tx1"/>
                          </a:solidFill>
                        </a:rPr>
                        <a:t>Fiber</a:t>
                      </a:r>
                      <a:r>
                        <a:rPr lang="en-US" sz="1700" baseline="0" dirty="0">
                          <a:solidFill>
                            <a:schemeClr val="tx1"/>
                          </a:solidFill>
                        </a:rPr>
                        <a:t> Cable</a:t>
                      </a:r>
                      <a:endParaRPr lang="en-US" sz="1700" dirty="0">
                        <a:solidFill>
                          <a:schemeClr val="tx1"/>
                        </a:solidFill>
                      </a:endParaRPr>
                    </a:p>
                  </a:txBody>
                  <a:tcPr marL="109728" marR="109728" marT="54864" marB="54864"/>
                </a:tc>
                <a:tc>
                  <a:txBody>
                    <a:bodyPr/>
                    <a:lstStyle/>
                    <a:p>
                      <a:r>
                        <a:rPr lang="en-US" sz="1700" dirty="0">
                          <a:solidFill>
                            <a:schemeClr val="tx1"/>
                          </a:solidFill>
                        </a:rPr>
                        <a:t>0.35</a:t>
                      </a:r>
                      <a:r>
                        <a:rPr lang="en-US" sz="1700" baseline="0" dirty="0">
                          <a:solidFill>
                            <a:schemeClr val="tx1"/>
                          </a:solidFill>
                        </a:rPr>
                        <a:t> (1310 nm)</a:t>
                      </a:r>
                      <a:endParaRPr lang="en-US" sz="1700" dirty="0">
                        <a:solidFill>
                          <a:schemeClr val="tx1"/>
                        </a:solidFill>
                      </a:endParaRPr>
                    </a:p>
                  </a:txBody>
                  <a:tcPr marL="109728" marR="109728" marT="54864" marB="54864"/>
                </a:tc>
                <a:tc>
                  <a:txBody>
                    <a:bodyPr/>
                    <a:lstStyle/>
                    <a:p>
                      <a:r>
                        <a:rPr lang="en-US" sz="1700" dirty="0">
                          <a:solidFill>
                            <a:schemeClr val="tx1"/>
                          </a:solidFill>
                        </a:rPr>
                        <a:t>20 km</a:t>
                      </a:r>
                    </a:p>
                  </a:txBody>
                  <a:tcPr marL="109728" marR="109728" marT="54864" marB="54864"/>
                </a:tc>
                <a:tc>
                  <a:txBody>
                    <a:bodyPr/>
                    <a:lstStyle/>
                    <a:p>
                      <a:r>
                        <a:rPr lang="en-US" sz="1700" dirty="0">
                          <a:solidFill>
                            <a:schemeClr val="tx1"/>
                          </a:solidFill>
                        </a:rPr>
                        <a:t>7</a:t>
                      </a:r>
                    </a:p>
                  </a:txBody>
                  <a:tcPr marL="109728" marR="109728" marT="54864" marB="54864"/>
                </a:tc>
                <a:extLst>
                  <a:ext uri="{0D108BD9-81ED-4DB2-BD59-A6C34878D82A}">
                    <a16:rowId xmlns:a16="http://schemas.microsoft.com/office/drawing/2014/main" val="10000"/>
                  </a:ext>
                </a:extLst>
              </a:tr>
            </a:tbl>
          </a:graphicData>
        </a:graphic>
      </p:graphicFrame>
      <p:graphicFrame>
        <p:nvGraphicFramePr>
          <p:cNvPr id="50" name="Table 49"/>
          <p:cNvGraphicFramePr>
            <a:graphicFrameLocks noGrp="1"/>
          </p:cNvGraphicFramePr>
          <p:nvPr/>
        </p:nvGraphicFramePr>
        <p:xfrm>
          <a:off x="2045291" y="2868958"/>
          <a:ext cx="5407341" cy="559748"/>
        </p:xfrm>
        <a:graphic>
          <a:graphicData uri="http://schemas.openxmlformats.org/drawingml/2006/table">
            <a:tbl>
              <a:tblPr firstRow="1" bandRow="1">
                <a:tableStyleId>{5C22544A-7EE6-4342-B048-85BDC9FD1C3A}</a:tableStyleId>
              </a:tblPr>
              <a:tblGrid>
                <a:gridCol w="1405372">
                  <a:extLst>
                    <a:ext uri="{9D8B030D-6E8A-4147-A177-3AD203B41FA5}">
                      <a16:colId xmlns:a16="http://schemas.microsoft.com/office/drawing/2014/main" val="20000"/>
                    </a:ext>
                  </a:extLst>
                </a:gridCol>
                <a:gridCol w="1213682">
                  <a:extLst>
                    <a:ext uri="{9D8B030D-6E8A-4147-A177-3AD203B41FA5}">
                      <a16:colId xmlns:a16="http://schemas.microsoft.com/office/drawing/2014/main" val="20001"/>
                    </a:ext>
                  </a:extLst>
                </a:gridCol>
                <a:gridCol w="1260242">
                  <a:extLst>
                    <a:ext uri="{9D8B030D-6E8A-4147-A177-3AD203B41FA5}">
                      <a16:colId xmlns:a16="http://schemas.microsoft.com/office/drawing/2014/main" val="20002"/>
                    </a:ext>
                  </a:extLst>
                </a:gridCol>
                <a:gridCol w="1528045">
                  <a:extLst>
                    <a:ext uri="{9D8B030D-6E8A-4147-A177-3AD203B41FA5}">
                      <a16:colId xmlns:a16="http://schemas.microsoft.com/office/drawing/2014/main" val="20003"/>
                    </a:ext>
                  </a:extLst>
                </a:gridCol>
              </a:tblGrid>
              <a:tr h="559748">
                <a:tc>
                  <a:txBody>
                    <a:bodyPr/>
                    <a:lstStyle/>
                    <a:p>
                      <a:r>
                        <a:rPr lang="en-US" sz="1700" dirty="0">
                          <a:solidFill>
                            <a:schemeClr val="tx1"/>
                          </a:solidFill>
                        </a:rPr>
                        <a:t>Splices</a:t>
                      </a:r>
                    </a:p>
                  </a:txBody>
                  <a:tcPr marL="109728" marR="109728" marT="54864" marB="54864"/>
                </a:tc>
                <a:tc>
                  <a:txBody>
                    <a:bodyPr/>
                    <a:lstStyle/>
                    <a:p>
                      <a:r>
                        <a:rPr lang="en-US" sz="1700" dirty="0">
                          <a:solidFill>
                            <a:schemeClr val="tx1"/>
                          </a:solidFill>
                        </a:rPr>
                        <a:t>0.05</a:t>
                      </a:r>
                    </a:p>
                  </a:txBody>
                  <a:tcPr marL="109728" marR="109728" marT="54864" marB="54864"/>
                </a:tc>
                <a:tc>
                  <a:txBody>
                    <a:bodyPr/>
                    <a:lstStyle/>
                    <a:p>
                      <a:r>
                        <a:rPr lang="en-US" sz="1700" dirty="0">
                          <a:solidFill>
                            <a:schemeClr val="tx1"/>
                          </a:solidFill>
                        </a:rPr>
                        <a:t>7</a:t>
                      </a:r>
                    </a:p>
                  </a:txBody>
                  <a:tcPr marL="109728" marR="109728" marT="54864" marB="54864"/>
                </a:tc>
                <a:tc>
                  <a:txBody>
                    <a:bodyPr/>
                    <a:lstStyle/>
                    <a:p>
                      <a:r>
                        <a:rPr lang="en-US" sz="1700" dirty="0">
                          <a:solidFill>
                            <a:schemeClr val="tx1"/>
                          </a:solidFill>
                        </a:rPr>
                        <a:t>0.35</a:t>
                      </a:r>
                    </a:p>
                  </a:txBody>
                  <a:tcPr marL="109728" marR="109728" marT="54864" marB="54864"/>
                </a:tc>
                <a:extLst>
                  <a:ext uri="{0D108BD9-81ED-4DB2-BD59-A6C34878D82A}">
                    <a16:rowId xmlns:a16="http://schemas.microsoft.com/office/drawing/2014/main" val="10000"/>
                  </a:ext>
                </a:extLst>
              </a:tr>
            </a:tbl>
          </a:graphicData>
        </a:graphic>
      </p:graphicFrame>
      <p:graphicFrame>
        <p:nvGraphicFramePr>
          <p:cNvPr id="51" name="Table 50"/>
          <p:cNvGraphicFramePr>
            <a:graphicFrameLocks noGrp="1"/>
          </p:cNvGraphicFramePr>
          <p:nvPr>
            <p:extLst>
              <p:ext uri="{D42A27DB-BD31-4B8C-83A1-F6EECF244321}">
                <p14:modId xmlns:p14="http://schemas.microsoft.com/office/powerpoint/2010/main" val="4031829167"/>
              </p:ext>
            </p:extLst>
          </p:nvPr>
        </p:nvGraphicFramePr>
        <p:xfrm>
          <a:off x="2045291" y="3416951"/>
          <a:ext cx="5407341" cy="627888"/>
        </p:xfrm>
        <a:graphic>
          <a:graphicData uri="http://schemas.openxmlformats.org/drawingml/2006/table">
            <a:tbl>
              <a:tblPr firstRow="1" bandRow="1">
                <a:tableStyleId>{5C22544A-7EE6-4342-B048-85BDC9FD1C3A}</a:tableStyleId>
              </a:tblPr>
              <a:tblGrid>
                <a:gridCol w="1405372">
                  <a:extLst>
                    <a:ext uri="{9D8B030D-6E8A-4147-A177-3AD203B41FA5}">
                      <a16:colId xmlns:a16="http://schemas.microsoft.com/office/drawing/2014/main" val="20000"/>
                    </a:ext>
                  </a:extLst>
                </a:gridCol>
                <a:gridCol w="1213682">
                  <a:extLst>
                    <a:ext uri="{9D8B030D-6E8A-4147-A177-3AD203B41FA5}">
                      <a16:colId xmlns:a16="http://schemas.microsoft.com/office/drawing/2014/main" val="20001"/>
                    </a:ext>
                  </a:extLst>
                </a:gridCol>
                <a:gridCol w="1260242">
                  <a:extLst>
                    <a:ext uri="{9D8B030D-6E8A-4147-A177-3AD203B41FA5}">
                      <a16:colId xmlns:a16="http://schemas.microsoft.com/office/drawing/2014/main" val="20002"/>
                    </a:ext>
                  </a:extLst>
                </a:gridCol>
                <a:gridCol w="1528045">
                  <a:extLst>
                    <a:ext uri="{9D8B030D-6E8A-4147-A177-3AD203B41FA5}">
                      <a16:colId xmlns:a16="http://schemas.microsoft.com/office/drawing/2014/main" val="20003"/>
                    </a:ext>
                  </a:extLst>
                </a:gridCol>
              </a:tblGrid>
              <a:tr h="621792">
                <a:tc>
                  <a:txBody>
                    <a:bodyPr/>
                    <a:lstStyle/>
                    <a:p>
                      <a:r>
                        <a:rPr lang="en-US" sz="1700" dirty="0">
                          <a:solidFill>
                            <a:schemeClr val="tx1"/>
                          </a:solidFill>
                        </a:rPr>
                        <a:t>Splitter (1x32)</a:t>
                      </a:r>
                    </a:p>
                  </a:txBody>
                  <a:tcPr marL="109728" marR="109728" marT="54864" marB="54864"/>
                </a:tc>
                <a:tc>
                  <a:txBody>
                    <a:bodyPr/>
                    <a:lstStyle/>
                    <a:p>
                      <a:r>
                        <a:rPr lang="en-US" sz="1700" dirty="0">
                          <a:solidFill>
                            <a:schemeClr val="tx1"/>
                          </a:solidFill>
                        </a:rPr>
                        <a:t>17</a:t>
                      </a:r>
                    </a:p>
                  </a:txBody>
                  <a:tcPr marL="109728" marR="109728" marT="54864" marB="54864"/>
                </a:tc>
                <a:tc>
                  <a:txBody>
                    <a:bodyPr/>
                    <a:lstStyle/>
                    <a:p>
                      <a:r>
                        <a:rPr lang="en-US" sz="1700" dirty="0">
                          <a:solidFill>
                            <a:schemeClr val="tx1"/>
                          </a:solidFill>
                        </a:rPr>
                        <a:t>1</a:t>
                      </a:r>
                    </a:p>
                  </a:txBody>
                  <a:tcPr marL="109728" marR="109728" marT="54864" marB="54864"/>
                </a:tc>
                <a:tc>
                  <a:txBody>
                    <a:bodyPr/>
                    <a:lstStyle/>
                    <a:p>
                      <a:r>
                        <a:rPr lang="en-US" sz="1700" dirty="0">
                          <a:solidFill>
                            <a:schemeClr val="tx1"/>
                          </a:solidFill>
                        </a:rPr>
                        <a:t>17</a:t>
                      </a:r>
                    </a:p>
                  </a:txBody>
                  <a:tcPr marL="109728" marR="109728" marT="54864" marB="54864"/>
                </a:tc>
                <a:extLst>
                  <a:ext uri="{0D108BD9-81ED-4DB2-BD59-A6C34878D82A}">
                    <a16:rowId xmlns:a16="http://schemas.microsoft.com/office/drawing/2014/main" val="10000"/>
                  </a:ext>
                </a:extLst>
              </a:tr>
            </a:tbl>
          </a:graphicData>
        </a:graphic>
      </p:graphicFrame>
      <p:graphicFrame>
        <p:nvGraphicFramePr>
          <p:cNvPr id="53" name="Table 52"/>
          <p:cNvGraphicFramePr>
            <a:graphicFrameLocks noGrp="1"/>
          </p:cNvGraphicFramePr>
          <p:nvPr/>
        </p:nvGraphicFramePr>
        <p:xfrm>
          <a:off x="2045291" y="4010461"/>
          <a:ext cx="5407341" cy="518676"/>
        </p:xfrm>
        <a:graphic>
          <a:graphicData uri="http://schemas.openxmlformats.org/drawingml/2006/table">
            <a:tbl>
              <a:tblPr firstRow="1" bandRow="1">
                <a:tableStyleId>{5C22544A-7EE6-4342-B048-85BDC9FD1C3A}</a:tableStyleId>
              </a:tblPr>
              <a:tblGrid>
                <a:gridCol w="1405372">
                  <a:extLst>
                    <a:ext uri="{9D8B030D-6E8A-4147-A177-3AD203B41FA5}">
                      <a16:colId xmlns:a16="http://schemas.microsoft.com/office/drawing/2014/main" val="20000"/>
                    </a:ext>
                  </a:extLst>
                </a:gridCol>
                <a:gridCol w="1213682">
                  <a:extLst>
                    <a:ext uri="{9D8B030D-6E8A-4147-A177-3AD203B41FA5}">
                      <a16:colId xmlns:a16="http://schemas.microsoft.com/office/drawing/2014/main" val="20001"/>
                    </a:ext>
                  </a:extLst>
                </a:gridCol>
                <a:gridCol w="1260242">
                  <a:extLst>
                    <a:ext uri="{9D8B030D-6E8A-4147-A177-3AD203B41FA5}">
                      <a16:colId xmlns:a16="http://schemas.microsoft.com/office/drawing/2014/main" val="20002"/>
                    </a:ext>
                  </a:extLst>
                </a:gridCol>
                <a:gridCol w="1528045">
                  <a:extLst>
                    <a:ext uri="{9D8B030D-6E8A-4147-A177-3AD203B41FA5}">
                      <a16:colId xmlns:a16="http://schemas.microsoft.com/office/drawing/2014/main" val="20003"/>
                    </a:ext>
                  </a:extLst>
                </a:gridCol>
              </a:tblGrid>
              <a:tr h="518676">
                <a:tc>
                  <a:txBody>
                    <a:bodyPr/>
                    <a:lstStyle/>
                    <a:p>
                      <a:r>
                        <a:rPr lang="en-US" sz="1700" dirty="0">
                          <a:solidFill>
                            <a:schemeClr val="tx1"/>
                          </a:solidFill>
                        </a:rPr>
                        <a:t>Connectors</a:t>
                      </a:r>
                    </a:p>
                  </a:txBody>
                  <a:tcPr marL="109728" marR="109728" marT="54864" marB="54864"/>
                </a:tc>
                <a:tc>
                  <a:txBody>
                    <a:bodyPr/>
                    <a:lstStyle/>
                    <a:p>
                      <a:r>
                        <a:rPr lang="en-US" sz="1700" dirty="0">
                          <a:solidFill>
                            <a:schemeClr val="tx1"/>
                          </a:solidFill>
                        </a:rPr>
                        <a:t>5</a:t>
                      </a:r>
                    </a:p>
                  </a:txBody>
                  <a:tcPr marL="109728" marR="109728" marT="54864" marB="54864"/>
                </a:tc>
                <a:tc>
                  <a:txBody>
                    <a:bodyPr/>
                    <a:lstStyle/>
                    <a:p>
                      <a:r>
                        <a:rPr lang="en-US" sz="1700" dirty="0">
                          <a:solidFill>
                            <a:schemeClr val="tx1"/>
                          </a:solidFill>
                        </a:rPr>
                        <a:t>0.25</a:t>
                      </a:r>
                    </a:p>
                  </a:txBody>
                  <a:tcPr marL="109728" marR="109728" marT="54864" marB="54864"/>
                </a:tc>
                <a:tc>
                  <a:txBody>
                    <a:bodyPr/>
                    <a:lstStyle/>
                    <a:p>
                      <a:r>
                        <a:rPr lang="en-US" sz="1700" dirty="0">
                          <a:solidFill>
                            <a:schemeClr val="tx1"/>
                          </a:solidFill>
                        </a:rPr>
                        <a:t>1.25</a:t>
                      </a:r>
                    </a:p>
                  </a:txBody>
                  <a:tcPr marL="109728" marR="109728" marT="54864" marB="54864"/>
                </a:tc>
                <a:extLst>
                  <a:ext uri="{0D108BD9-81ED-4DB2-BD59-A6C34878D82A}">
                    <a16:rowId xmlns:a16="http://schemas.microsoft.com/office/drawing/2014/main" val="10000"/>
                  </a:ext>
                </a:extLst>
              </a:tr>
            </a:tbl>
          </a:graphicData>
        </a:graphic>
      </p:graphicFrame>
      <p:graphicFrame>
        <p:nvGraphicFramePr>
          <p:cNvPr id="54" name="Table 53"/>
          <p:cNvGraphicFramePr>
            <a:graphicFrameLocks noGrp="1"/>
          </p:cNvGraphicFramePr>
          <p:nvPr/>
        </p:nvGraphicFramePr>
        <p:xfrm>
          <a:off x="2045291" y="4490903"/>
          <a:ext cx="5407341" cy="886968"/>
        </p:xfrm>
        <a:graphic>
          <a:graphicData uri="http://schemas.openxmlformats.org/drawingml/2006/table">
            <a:tbl>
              <a:tblPr firstRow="1" bandRow="1">
                <a:tableStyleId>{5C22544A-7EE6-4342-B048-85BDC9FD1C3A}</a:tableStyleId>
              </a:tblPr>
              <a:tblGrid>
                <a:gridCol w="1405372">
                  <a:extLst>
                    <a:ext uri="{9D8B030D-6E8A-4147-A177-3AD203B41FA5}">
                      <a16:colId xmlns:a16="http://schemas.microsoft.com/office/drawing/2014/main" val="20000"/>
                    </a:ext>
                  </a:extLst>
                </a:gridCol>
                <a:gridCol w="1213682">
                  <a:extLst>
                    <a:ext uri="{9D8B030D-6E8A-4147-A177-3AD203B41FA5}">
                      <a16:colId xmlns:a16="http://schemas.microsoft.com/office/drawing/2014/main" val="20001"/>
                    </a:ext>
                  </a:extLst>
                </a:gridCol>
                <a:gridCol w="1260242">
                  <a:extLst>
                    <a:ext uri="{9D8B030D-6E8A-4147-A177-3AD203B41FA5}">
                      <a16:colId xmlns:a16="http://schemas.microsoft.com/office/drawing/2014/main" val="20002"/>
                    </a:ext>
                  </a:extLst>
                </a:gridCol>
                <a:gridCol w="1528045">
                  <a:extLst>
                    <a:ext uri="{9D8B030D-6E8A-4147-A177-3AD203B41FA5}">
                      <a16:colId xmlns:a16="http://schemas.microsoft.com/office/drawing/2014/main" val="20003"/>
                    </a:ext>
                  </a:extLst>
                </a:gridCol>
              </a:tblGrid>
              <a:tr h="877824">
                <a:tc>
                  <a:txBody>
                    <a:bodyPr/>
                    <a:lstStyle/>
                    <a:p>
                      <a:r>
                        <a:rPr lang="en-US" sz="1700" dirty="0">
                          <a:solidFill>
                            <a:schemeClr val="tx1"/>
                          </a:solidFill>
                        </a:rPr>
                        <a:t>In-home bending (EZ Bend) </a:t>
                      </a:r>
                    </a:p>
                  </a:txBody>
                  <a:tcPr marL="109728" marR="109728" marT="54864" marB="54864"/>
                </a:tc>
                <a:tc>
                  <a:txBody>
                    <a:bodyPr/>
                    <a:lstStyle/>
                    <a:p>
                      <a:r>
                        <a:rPr lang="en-US" sz="1700" dirty="0">
                          <a:solidFill>
                            <a:schemeClr val="tx1"/>
                          </a:solidFill>
                        </a:rPr>
                        <a:t>0.4</a:t>
                      </a:r>
                    </a:p>
                  </a:txBody>
                  <a:tcPr marL="109728" marR="109728" marT="54864" marB="54864"/>
                </a:tc>
                <a:tc>
                  <a:txBody>
                    <a:bodyPr/>
                    <a:lstStyle/>
                    <a:p>
                      <a:r>
                        <a:rPr lang="en-US" sz="1700" dirty="0">
                          <a:solidFill>
                            <a:schemeClr val="tx1"/>
                          </a:solidFill>
                        </a:rPr>
                        <a:t>1</a:t>
                      </a:r>
                    </a:p>
                  </a:txBody>
                  <a:tcPr marL="109728" marR="109728" marT="54864" marB="54864"/>
                </a:tc>
                <a:tc>
                  <a:txBody>
                    <a:bodyPr/>
                    <a:lstStyle/>
                    <a:p>
                      <a:r>
                        <a:rPr lang="en-US" sz="1700" dirty="0">
                          <a:solidFill>
                            <a:schemeClr val="tx1"/>
                          </a:solidFill>
                        </a:rPr>
                        <a:t>0.4</a:t>
                      </a:r>
                    </a:p>
                  </a:txBody>
                  <a:tcPr marL="109728" marR="109728" marT="54864" marB="54864"/>
                </a:tc>
                <a:extLst>
                  <a:ext uri="{0D108BD9-81ED-4DB2-BD59-A6C34878D82A}">
                    <a16:rowId xmlns:a16="http://schemas.microsoft.com/office/drawing/2014/main" val="10000"/>
                  </a:ext>
                </a:extLst>
              </a:tr>
            </a:tbl>
          </a:graphicData>
        </a:graphic>
      </p:graphicFrame>
      <p:graphicFrame>
        <p:nvGraphicFramePr>
          <p:cNvPr id="55" name="Table 54"/>
          <p:cNvGraphicFramePr>
            <a:graphicFrameLocks noGrp="1"/>
          </p:cNvGraphicFramePr>
          <p:nvPr/>
        </p:nvGraphicFramePr>
        <p:xfrm>
          <a:off x="2045291" y="5338956"/>
          <a:ext cx="5407341" cy="518676"/>
        </p:xfrm>
        <a:graphic>
          <a:graphicData uri="http://schemas.openxmlformats.org/drawingml/2006/table">
            <a:tbl>
              <a:tblPr firstRow="1" bandRow="1">
                <a:tableStyleId>{5C22544A-7EE6-4342-B048-85BDC9FD1C3A}</a:tableStyleId>
              </a:tblPr>
              <a:tblGrid>
                <a:gridCol w="3879296">
                  <a:extLst>
                    <a:ext uri="{9D8B030D-6E8A-4147-A177-3AD203B41FA5}">
                      <a16:colId xmlns:a16="http://schemas.microsoft.com/office/drawing/2014/main" val="20000"/>
                    </a:ext>
                  </a:extLst>
                </a:gridCol>
                <a:gridCol w="1528045">
                  <a:extLst>
                    <a:ext uri="{9D8B030D-6E8A-4147-A177-3AD203B41FA5}">
                      <a16:colId xmlns:a16="http://schemas.microsoft.com/office/drawing/2014/main" val="20001"/>
                    </a:ext>
                  </a:extLst>
                </a:gridCol>
              </a:tblGrid>
              <a:tr h="518676">
                <a:tc>
                  <a:txBody>
                    <a:bodyPr/>
                    <a:lstStyle/>
                    <a:p>
                      <a:r>
                        <a:rPr lang="en-US" sz="1700" dirty="0">
                          <a:solidFill>
                            <a:schemeClr val="tx1"/>
                          </a:solidFill>
                        </a:rPr>
                        <a:t>Total</a:t>
                      </a:r>
                    </a:p>
                  </a:txBody>
                  <a:tcPr marL="109728" marR="109728" marT="54864" marB="54864"/>
                </a:tc>
                <a:tc>
                  <a:txBody>
                    <a:bodyPr/>
                    <a:lstStyle/>
                    <a:p>
                      <a:r>
                        <a:rPr lang="en-US" sz="1700" dirty="0">
                          <a:solidFill>
                            <a:schemeClr val="tx1"/>
                          </a:solidFill>
                        </a:rPr>
                        <a:t>26.00</a:t>
                      </a:r>
                    </a:p>
                  </a:txBody>
                  <a:tcPr marL="109728" marR="109728" marT="54864" marB="54864"/>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066582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 presetClass="entr" presetSubtype="0" fill="hold" nodeType="withEffect">
                                  <p:stCondLst>
                                    <p:cond delay="0"/>
                                  </p:stCondLst>
                                  <p:childTnLst>
                                    <p:set>
                                      <p:cBhvr>
                                        <p:cTn id="9" dur="1" fill="hold">
                                          <p:stCondLst>
                                            <p:cond delay="0"/>
                                          </p:stCondLst>
                                        </p:cTn>
                                        <p:tgtEl>
                                          <p:spTgt spid="4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par>
                          <p:cTn id="23" fill="hold">
                            <p:stCondLst>
                              <p:cond delay="1500"/>
                            </p:stCondLst>
                            <p:childTnLst>
                              <p:par>
                                <p:cTn id="24" presetID="10" presetClass="entr" presetSubtype="0" fill="hold" nodeType="after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fade">
                                      <p:cBhvr>
                                        <p:cTn id="26" dur="500"/>
                                        <p:tgtEl>
                                          <p:spTgt spid="36"/>
                                        </p:tgtEl>
                                      </p:cBhvr>
                                    </p:animEffect>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46"/>
                                        </p:tgtEl>
                                        <p:attrNameLst>
                                          <p:attrName>style.visibility</p:attrName>
                                        </p:attrNameLst>
                                      </p:cBhvr>
                                      <p:to>
                                        <p:strVal val="visible"/>
                                      </p:to>
                                    </p:set>
                                    <p:animEffect transition="in" filter="fade">
                                      <p:cBhvr>
                                        <p:cTn id="30" dur="500"/>
                                        <p:tgtEl>
                                          <p:spTgt spid="46"/>
                                        </p:tgtEl>
                                      </p:cBhvr>
                                    </p:animEffect>
                                  </p:childTnLst>
                                </p:cTn>
                              </p:par>
                            </p:childTnLst>
                          </p:cTn>
                        </p:par>
                        <p:par>
                          <p:cTn id="31" fill="hold">
                            <p:stCondLst>
                              <p:cond delay="2500"/>
                            </p:stCondLst>
                            <p:childTnLst>
                              <p:par>
                                <p:cTn id="32" presetID="10" presetClass="entr" presetSubtype="0" fill="hold" nodeType="after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fade">
                                      <p:cBhvr>
                                        <p:cTn id="34" dur="500"/>
                                        <p:tgtEl>
                                          <p:spTgt spid="39"/>
                                        </p:tgtEl>
                                      </p:cBhvr>
                                    </p:animEffect>
                                  </p:childTnLst>
                                </p:cTn>
                              </p:par>
                              <p:par>
                                <p:cTn id="35" presetID="10" presetClass="entr" presetSubtype="0" fill="hold" nodeType="with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fade">
                                      <p:cBhvr>
                                        <p:cTn id="37" dur="500"/>
                                        <p:tgtEl>
                                          <p:spTgt spid="5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fade">
                                      <p:cBhvr>
                                        <p:cTn id="42" dur="500"/>
                                        <p:tgtEl>
                                          <p:spTgt spid="45"/>
                                        </p:tgtEl>
                                      </p:cBhvr>
                                    </p:animEffect>
                                  </p:childTnLst>
                                </p:cTn>
                              </p:par>
                            </p:childTnLst>
                          </p:cTn>
                        </p:par>
                        <p:par>
                          <p:cTn id="43" fill="hold">
                            <p:stCondLst>
                              <p:cond delay="500"/>
                            </p:stCondLst>
                            <p:childTnLst>
                              <p:par>
                                <p:cTn id="44" presetID="10" presetClass="entr" presetSubtype="0" fill="hold" nodeType="afterEffect">
                                  <p:stCondLst>
                                    <p:cond delay="0"/>
                                  </p:stCondLst>
                                  <p:childTnLst>
                                    <p:set>
                                      <p:cBhvr>
                                        <p:cTn id="45" dur="1" fill="hold">
                                          <p:stCondLst>
                                            <p:cond delay="0"/>
                                          </p:stCondLst>
                                        </p:cTn>
                                        <p:tgtEl>
                                          <p:spTgt spid="51"/>
                                        </p:tgtEl>
                                        <p:attrNameLst>
                                          <p:attrName>style.visibility</p:attrName>
                                        </p:attrNameLst>
                                      </p:cBhvr>
                                      <p:to>
                                        <p:strVal val="visible"/>
                                      </p:to>
                                    </p:set>
                                    <p:animEffect transition="in" filter="fade">
                                      <p:cBhvr>
                                        <p:cTn id="46" dur="500"/>
                                        <p:tgtEl>
                                          <p:spTgt spid="51"/>
                                        </p:tgtEl>
                                      </p:cBhvr>
                                    </p:animEffect>
                                  </p:childTnLst>
                                </p:cTn>
                              </p:par>
                              <p:par>
                                <p:cTn id="47" presetID="10" presetClass="entr" presetSubtype="0" fill="hold" nodeType="withEffect">
                                  <p:stCondLst>
                                    <p:cond delay="0"/>
                                  </p:stCondLst>
                                  <p:childTnLst>
                                    <p:set>
                                      <p:cBhvr>
                                        <p:cTn id="48" dur="1" fill="hold">
                                          <p:stCondLst>
                                            <p:cond delay="0"/>
                                          </p:stCondLst>
                                        </p:cTn>
                                        <p:tgtEl>
                                          <p:spTgt spid="53"/>
                                        </p:tgtEl>
                                        <p:attrNameLst>
                                          <p:attrName>style.visibility</p:attrName>
                                        </p:attrNameLst>
                                      </p:cBhvr>
                                      <p:to>
                                        <p:strVal val="visible"/>
                                      </p:to>
                                    </p:set>
                                    <p:animEffect transition="in" filter="fade">
                                      <p:cBhvr>
                                        <p:cTn id="49" dur="500"/>
                                        <p:tgtEl>
                                          <p:spTgt spid="53"/>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44"/>
                                        </p:tgtEl>
                                        <p:attrNameLst>
                                          <p:attrName>style.visibility</p:attrName>
                                        </p:attrNameLst>
                                      </p:cBhvr>
                                      <p:to>
                                        <p:strVal val="visible"/>
                                      </p:to>
                                    </p:set>
                                    <p:animEffect transition="in" filter="fade">
                                      <p:cBhvr>
                                        <p:cTn id="54" dur="500"/>
                                        <p:tgtEl>
                                          <p:spTgt spid="44"/>
                                        </p:tgtEl>
                                      </p:cBhvr>
                                    </p:animEffect>
                                  </p:childTnLst>
                                </p:cTn>
                              </p:par>
                            </p:childTnLst>
                          </p:cTn>
                        </p:par>
                        <p:par>
                          <p:cTn id="55" fill="hold">
                            <p:stCondLst>
                              <p:cond delay="500"/>
                            </p:stCondLst>
                            <p:childTnLst>
                              <p:par>
                                <p:cTn id="56" presetID="10" presetClass="entr" presetSubtype="0" fill="hold" nodeType="afterEffect">
                                  <p:stCondLst>
                                    <p:cond delay="0"/>
                                  </p:stCondLst>
                                  <p:childTnLst>
                                    <p:set>
                                      <p:cBhvr>
                                        <p:cTn id="57" dur="1" fill="hold">
                                          <p:stCondLst>
                                            <p:cond delay="0"/>
                                          </p:stCondLst>
                                        </p:cTn>
                                        <p:tgtEl>
                                          <p:spTgt spid="54"/>
                                        </p:tgtEl>
                                        <p:attrNameLst>
                                          <p:attrName>style.visibility</p:attrName>
                                        </p:attrNameLst>
                                      </p:cBhvr>
                                      <p:to>
                                        <p:strVal val="visible"/>
                                      </p:to>
                                    </p:set>
                                    <p:animEffect transition="in" filter="fade">
                                      <p:cBhvr>
                                        <p:cTn id="58" dur="500"/>
                                        <p:tgtEl>
                                          <p:spTgt spid="54"/>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55"/>
                                        </p:tgtEl>
                                        <p:attrNameLst>
                                          <p:attrName>style.visibility</p:attrName>
                                        </p:attrNameLst>
                                      </p:cBhvr>
                                      <p:to>
                                        <p:strVal val="visible"/>
                                      </p:to>
                                    </p:set>
                                    <p:animEffect transition="in" filter="fade">
                                      <p:cBhvr>
                                        <p:cTn id="63"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BA688AC-4ABE-4716-87D7-AB7351C3122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351615" y="2676527"/>
            <a:ext cx="3717971" cy="2833571"/>
          </a:xfrm>
          <a:prstGeom prst="rect">
            <a:avLst/>
          </a:prstGeom>
        </p:spPr>
      </p:pic>
      <p:sp>
        <p:nvSpPr>
          <p:cNvPr id="4" name="Title 1"/>
          <p:cNvSpPr>
            <a:spLocks noGrp="1"/>
          </p:cNvSpPr>
          <p:nvPr>
            <p:ph type="title"/>
          </p:nvPr>
        </p:nvSpPr>
        <p:spPr>
          <a:xfrm>
            <a:off x="2074382" y="461338"/>
            <a:ext cx="12070080" cy="673346"/>
          </a:xfrm>
        </p:spPr>
        <p:txBody>
          <a:bodyPr vert="horz" lIns="109728" tIns="54864" rIns="109728" bIns="54864" rtlCol="0" anchor="b" anchorCtr="0">
            <a:noAutofit/>
          </a:bodyPr>
          <a:lstStyle/>
          <a:p>
            <a:r>
              <a:rPr lang="en-US" sz="3840" dirty="0"/>
              <a:t>Bandwidth growth is accelerating</a:t>
            </a:r>
          </a:p>
        </p:txBody>
      </p:sp>
      <p:sp>
        <p:nvSpPr>
          <p:cNvPr id="5" name="Content Placeholder 2"/>
          <p:cNvSpPr>
            <a:spLocks noGrp="1"/>
          </p:cNvSpPr>
          <p:nvPr>
            <p:ph idx="1"/>
          </p:nvPr>
        </p:nvSpPr>
        <p:spPr>
          <a:xfrm>
            <a:off x="368046" y="1983935"/>
            <a:ext cx="12070080" cy="4828032"/>
          </a:xfrm>
          <a:prstGeom prst="rect">
            <a:avLst/>
          </a:prstGeom>
        </p:spPr>
        <p:txBody>
          <a:bodyPr vert="horz" lIns="109728" tIns="54864" rIns="109728" bIns="54864" rtlCol="0">
            <a:normAutofit/>
          </a:bodyPr>
          <a:lstStyle/>
          <a:p>
            <a:r>
              <a:rPr lang="en-US" sz="2880" dirty="0">
                <a:latin typeface="+mj-lt"/>
                <a:cs typeface="Arial" panose="020B0604020202020204" pitchFamily="34" charset="0"/>
              </a:rPr>
              <a:t>In the past 15-20 years, we’ve seen</a:t>
            </a:r>
            <a:r>
              <a:rPr lang="is-IS" sz="2880" dirty="0">
                <a:latin typeface="+mj-lt"/>
                <a:cs typeface="Arial" panose="020B0604020202020204" pitchFamily="34" charset="0"/>
              </a:rPr>
              <a:t>…</a:t>
            </a:r>
          </a:p>
          <a:p>
            <a:pPr lvl="1"/>
            <a:r>
              <a:rPr lang="is-IS" dirty="0">
                <a:latin typeface="+mj-lt"/>
                <a:cs typeface="Arial" panose="020B0604020202020204" pitchFamily="34" charset="0"/>
              </a:rPr>
              <a:t>The Internet, iPods</a:t>
            </a:r>
          </a:p>
          <a:p>
            <a:pPr lvl="1"/>
            <a:r>
              <a:rPr lang="is-IS" dirty="0">
                <a:latin typeface="+mj-lt"/>
                <a:cs typeface="Arial" panose="020B0604020202020204" pitchFamily="34" charset="0"/>
              </a:rPr>
              <a:t>HDTVs, DVRs</a:t>
            </a:r>
          </a:p>
          <a:p>
            <a:pPr lvl="1"/>
            <a:r>
              <a:rPr lang="is-IS" dirty="0">
                <a:latin typeface="+mj-lt"/>
                <a:cs typeface="Arial" panose="020B0604020202020204" pitchFamily="34" charset="0"/>
              </a:rPr>
              <a:t>Smartphones, Tablet computers</a:t>
            </a:r>
          </a:p>
          <a:p>
            <a:pPr lvl="1"/>
            <a:r>
              <a:rPr lang="is-IS" dirty="0">
                <a:latin typeface="+mj-lt"/>
                <a:cs typeface="Arial" panose="020B0604020202020204" pitchFamily="34" charset="0"/>
              </a:rPr>
              <a:t>Streaming services</a:t>
            </a:r>
          </a:p>
          <a:p>
            <a:pPr lvl="1"/>
            <a:r>
              <a:rPr lang="is-IS" dirty="0">
                <a:latin typeface="+mj-lt"/>
                <a:cs typeface="Arial" panose="020B0604020202020204" pitchFamily="34" charset="0"/>
              </a:rPr>
              <a:t>AI and machine learning</a:t>
            </a:r>
          </a:p>
          <a:p>
            <a:pPr lvl="1"/>
            <a:r>
              <a:rPr lang="is-IS" dirty="0">
                <a:latin typeface="+mj-lt"/>
                <a:cs typeface="Arial" panose="020B0604020202020204" pitchFamily="34" charset="0"/>
              </a:rPr>
              <a:t>Connected everything</a:t>
            </a:r>
          </a:p>
          <a:p>
            <a:r>
              <a:rPr lang="is-IS" sz="2880" dirty="0">
                <a:latin typeface="+mj-lt"/>
                <a:cs typeface="Arial" panose="020B0604020202020204" pitchFamily="34" charset="0"/>
              </a:rPr>
              <a:t>All require bandwidth</a:t>
            </a:r>
          </a:p>
          <a:p>
            <a:r>
              <a:rPr lang="is-IS" sz="2880" dirty="0">
                <a:latin typeface="+mj-lt"/>
                <a:cs typeface="Arial" panose="020B0604020202020204" pitchFamily="34" charset="0"/>
              </a:rPr>
              <a:t>We must expect more bandwidth growth in the future</a:t>
            </a:r>
            <a:endParaRPr lang="en-US" sz="2880" dirty="0">
              <a:latin typeface="+mj-lt"/>
              <a:cs typeface="Arial" panose="020B0604020202020204" pitchFamily="34" charset="0"/>
            </a:endParaRPr>
          </a:p>
        </p:txBody>
      </p:sp>
      <p:sp>
        <p:nvSpPr>
          <p:cNvPr id="7" name="Title 1"/>
          <p:cNvSpPr txBox="1">
            <a:spLocks/>
          </p:cNvSpPr>
          <p:nvPr/>
        </p:nvSpPr>
        <p:spPr>
          <a:xfrm>
            <a:off x="9351615" y="1983936"/>
            <a:ext cx="4159624" cy="313930"/>
          </a:xfrm>
          <a:prstGeom prst="rect">
            <a:avLst/>
          </a:prstGeom>
        </p:spPr>
        <p:txBody>
          <a:bodyPr wrap="square" lIns="91436" tIns="45719" rIns="91436" bIns="45719" anchor="t">
            <a:spAutoFit/>
          </a:bodyPr>
          <a:lstStyle>
            <a:lvl1pPr algn="ctr" defTabSz="1097253" rtl="0" eaLnBrk="1" latinLnBrk="0" hangingPunct="1">
              <a:lnSpc>
                <a:spcPct val="100000"/>
              </a:lnSpc>
              <a:spcBef>
                <a:spcPct val="0"/>
              </a:spcBef>
              <a:buNone/>
              <a:defRPr sz="2800" b="1" i="0" kern="1200" cap="all" spc="100" baseline="0">
                <a:solidFill>
                  <a:schemeClr val="tx1"/>
                </a:solidFill>
                <a:latin typeface="Arial" charset="0"/>
                <a:ea typeface="Arial" charset="0"/>
                <a:cs typeface="Arial" charset="0"/>
              </a:defRPr>
            </a:lvl1pPr>
          </a:lstStyle>
          <a:p>
            <a:r>
              <a:rPr lang="en-US" sz="1440" dirty="0">
                <a:solidFill>
                  <a:srgbClr val="454957"/>
                </a:solidFill>
              </a:rPr>
              <a:t>CISCO BANDWIDTH FORECAST</a:t>
            </a: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733048" y="2485959"/>
            <a:ext cx="6674320" cy="31400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94016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xit" presetSubtype="0" fill="hold" nodeType="withEffect">
                                  <p:stCondLst>
                                    <p:cond delay="0"/>
                                  </p:stCondLst>
                                  <p:childTnLst>
                                    <p:animEffect transition="out" filter="fade">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5169" y="247169"/>
            <a:ext cx="12070080" cy="756281"/>
          </a:xfrm>
        </p:spPr>
        <p:txBody>
          <a:bodyPr vert="horz" lIns="109728" tIns="54864" rIns="109728" bIns="54864" rtlCol="0" anchor="b" anchorCtr="0">
            <a:noAutofit/>
          </a:bodyPr>
          <a:lstStyle/>
          <a:p>
            <a:r>
              <a:rPr lang="en-US" sz="3840" dirty="0"/>
              <a:t>Bandwidth – then, now, and next</a:t>
            </a:r>
          </a:p>
        </p:txBody>
      </p:sp>
      <p:sp>
        <p:nvSpPr>
          <p:cNvPr id="3" name="Slide Number Placeholder 2"/>
          <p:cNvSpPr>
            <a:spLocks noGrp="1"/>
          </p:cNvSpPr>
          <p:nvPr>
            <p:ph type="sldNum" sz="quarter" idx="12"/>
          </p:nvPr>
        </p:nvSpPr>
        <p:spPr>
          <a:xfrm>
            <a:off x="9900458" y="6459785"/>
            <a:ext cx="1312025"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01CF334-2D5C-4859-84A6-CA7E6E43FAEB}" type="slidenum">
              <a:rPr lang="en-US" smtClean="0"/>
              <a:pPr/>
              <a:t>8</a:t>
            </a:fld>
            <a:endParaRPr lang="en-US" dirty="0"/>
          </a:p>
        </p:txBody>
      </p:sp>
      <p:sp>
        <p:nvSpPr>
          <p:cNvPr id="6" name="Right Arrow 5"/>
          <p:cNvSpPr/>
          <p:nvPr/>
        </p:nvSpPr>
        <p:spPr>
          <a:xfrm>
            <a:off x="5275707" y="1682952"/>
            <a:ext cx="2665858" cy="502920"/>
          </a:xfrm>
          <a:prstGeom prst="rightArrow">
            <a:avLst/>
          </a:prstGeom>
          <a:solidFill>
            <a:srgbClr val="CC0000"/>
          </a:solidFill>
          <a:ln>
            <a:noFill/>
          </a:ln>
          <a:effectLst/>
        </p:spPr>
        <p:style>
          <a:lnRef idx="1">
            <a:schemeClr val="accent1"/>
          </a:lnRef>
          <a:fillRef idx="3">
            <a:schemeClr val="accent1"/>
          </a:fillRef>
          <a:effectRef idx="2">
            <a:schemeClr val="accent1"/>
          </a:effectRef>
          <a:fontRef idx="minor">
            <a:schemeClr val="lt1"/>
          </a:fontRef>
        </p:style>
        <p:txBody>
          <a:bodyPr lIns="131290" tIns="65645" rIns="131290" bIns="65645" rtlCol="0" anchor="ctr"/>
          <a:lstStyle/>
          <a:p>
            <a:pPr algn="ctr"/>
            <a:endParaRPr lang="en-US" sz="2880" dirty="0"/>
          </a:p>
        </p:txBody>
      </p:sp>
      <p:grpSp>
        <p:nvGrpSpPr>
          <p:cNvPr id="28" name="Group 27"/>
          <p:cNvGrpSpPr/>
          <p:nvPr/>
        </p:nvGrpSpPr>
        <p:grpSpPr>
          <a:xfrm>
            <a:off x="818662" y="1483893"/>
            <a:ext cx="6017535" cy="2436187"/>
            <a:chOff x="457200" y="1461660"/>
            <a:chExt cx="3760959" cy="2030156"/>
          </a:xfrm>
        </p:grpSpPr>
        <p:grpSp>
          <p:nvGrpSpPr>
            <p:cNvPr id="17" name="Group 16"/>
            <p:cNvGrpSpPr/>
            <p:nvPr/>
          </p:nvGrpSpPr>
          <p:grpSpPr>
            <a:xfrm>
              <a:off x="457200" y="1868535"/>
              <a:ext cx="3760959" cy="1623281"/>
              <a:chOff x="356979" y="1935702"/>
              <a:chExt cx="5248142" cy="2337588"/>
            </a:xfrm>
          </p:grpSpPr>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6979" y="1935702"/>
                <a:ext cx="3624658" cy="2110830"/>
              </a:xfrm>
              <a:prstGeom prst="rect">
                <a:avLst/>
              </a:prstGeom>
            </p:spPr>
          </p:pic>
          <p:sp>
            <p:nvSpPr>
              <p:cNvPr id="4" name="TextBox 3"/>
              <p:cNvSpPr txBox="1"/>
              <p:nvPr/>
            </p:nvSpPr>
            <p:spPr>
              <a:xfrm>
                <a:off x="3910409" y="3630635"/>
                <a:ext cx="1694712" cy="642655"/>
              </a:xfrm>
              <a:prstGeom prst="rect">
                <a:avLst/>
              </a:prstGeom>
              <a:noFill/>
            </p:spPr>
            <p:txBody>
              <a:bodyPr wrap="none" rtlCol="0">
                <a:spAutoFit/>
              </a:bodyPr>
              <a:lstStyle/>
              <a:p>
                <a:r>
                  <a:rPr lang="en-US" sz="2880" dirty="0">
                    <a:solidFill>
                      <a:srgbClr val="FF0000"/>
                    </a:solidFill>
                  </a:rPr>
                  <a:t> ≈ 0.6 kbps</a:t>
                </a:r>
              </a:p>
            </p:txBody>
          </p:sp>
          <p:cxnSp>
            <p:nvCxnSpPr>
              <p:cNvPr id="13" name="Straight Arrow Connector 12"/>
              <p:cNvCxnSpPr/>
              <p:nvPr/>
            </p:nvCxnSpPr>
            <p:spPr>
              <a:xfrm flipH="1" flipV="1">
                <a:off x="3637845" y="3409083"/>
                <a:ext cx="866061" cy="95323"/>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26" name="TextBox 25"/>
            <p:cNvSpPr txBox="1"/>
            <p:nvPr/>
          </p:nvSpPr>
          <p:spPr>
            <a:xfrm>
              <a:off x="1427988" y="1461660"/>
              <a:ext cx="597319" cy="446276"/>
            </a:xfrm>
            <a:prstGeom prst="rect">
              <a:avLst/>
            </a:prstGeom>
            <a:noFill/>
          </p:spPr>
          <p:txBody>
            <a:bodyPr wrap="none" rtlCol="0">
              <a:spAutoFit/>
            </a:bodyPr>
            <a:lstStyle/>
            <a:p>
              <a:r>
                <a:rPr lang="en-US" sz="2880" dirty="0"/>
                <a:t>Then</a:t>
              </a:r>
            </a:p>
          </p:txBody>
        </p:sp>
      </p:grpSp>
      <p:grpSp>
        <p:nvGrpSpPr>
          <p:cNvPr id="42" name="Group 41"/>
          <p:cNvGrpSpPr/>
          <p:nvPr/>
        </p:nvGrpSpPr>
        <p:grpSpPr>
          <a:xfrm>
            <a:off x="6602788" y="1657414"/>
            <a:ext cx="7332949" cy="4578835"/>
            <a:chOff x="4159019" y="1600548"/>
            <a:chExt cx="4583093" cy="3815696"/>
          </a:xfrm>
        </p:grpSpPr>
        <p:grpSp>
          <p:nvGrpSpPr>
            <p:cNvPr id="30" name="Group 29"/>
            <p:cNvGrpSpPr/>
            <p:nvPr/>
          </p:nvGrpSpPr>
          <p:grpSpPr>
            <a:xfrm>
              <a:off x="4159019" y="1600548"/>
              <a:ext cx="4583093" cy="3815696"/>
              <a:chOff x="4544897" y="1600548"/>
              <a:chExt cx="4211296" cy="3060321"/>
            </a:xfrm>
          </p:grpSpPr>
          <p:pic>
            <p:nvPicPr>
              <p:cNvPr id="31" name="Picture 3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56549" y="1935702"/>
                <a:ext cx="3268576" cy="2110830"/>
              </a:xfrm>
              <a:prstGeom prst="rect">
                <a:avLst/>
              </a:prstGeom>
            </p:spPr>
          </p:pic>
          <p:sp>
            <p:nvSpPr>
              <p:cNvPr id="32" name="TextBox 31"/>
              <p:cNvSpPr txBox="1"/>
              <p:nvPr/>
            </p:nvSpPr>
            <p:spPr>
              <a:xfrm>
                <a:off x="5746396" y="4177660"/>
                <a:ext cx="781774" cy="357929"/>
              </a:xfrm>
              <a:prstGeom prst="rect">
                <a:avLst/>
              </a:prstGeom>
              <a:noFill/>
            </p:spPr>
            <p:txBody>
              <a:bodyPr wrap="none" rtlCol="0">
                <a:spAutoFit/>
              </a:bodyPr>
              <a:lstStyle/>
              <a:p>
                <a:r>
                  <a:rPr lang="en-US" sz="2880" dirty="0">
                    <a:solidFill>
                      <a:srgbClr val="FF0000"/>
                    </a:solidFill>
                  </a:rPr>
                  <a:t>2 Mbps</a:t>
                </a:r>
              </a:p>
            </p:txBody>
          </p:sp>
          <p:sp>
            <p:nvSpPr>
              <p:cNvPr id="33" name="TextBox 32"/>
              <p:cNvSpPr txBox="1"/>
              <p:nvPr/>
            </p:nvSpPr>
            <p:spPr>
              <a:xfrm>
                <a:off x="5963200" y="1600548"/>
                <a:ext cx="906056" cy="357929"/>
              </a:xfrm>
              <a:prstGeom prst="rect">
                <a:avLst/>
              </a:prstGeom>
              <a:noFill/>
            </p:spPr>
            <p:txBody>
              <a:bodyPr wrap="none" rtlCol="0">
                <a:spAutoFit/>
              </a:bodyPr>
              <a:lstStyle/>
              <a:p>
                <a:r>
                  <a:rPr lang="en-US" sz="2880" dirty="0">
                    <a:solidFill>
                      <a:srgbClr val="FF0000"/>
                    </a:solidFill>
                  </a:rPr>
                  <a:t>25 Mbps</a:t>
                </a:r>
              </a:p>
            </p:txBody>
          </p:sp>
          <p:sp>
            <p:nvSpPr>
              <p:cNvPr id="34" name="TextBox 33"/>
              <p:cNvSpPr txBox="1"/>
              <p:nvPr/>
            </p:nvSpPr>
            <p:spPr>
              <a:xfrm>
                <a:off x="4544897" y="2075861"/>
                <a:ext cx="958014" cy="357929"/>
              </a:xfrm>
              <a:prstGeom prst="rect">
                <a:avLst/>
              </a:prstGeom>
              <a:noFill/>
            </p:spPr>
            <p:txBody>
              <a:bodyPr wrap="none" rtlCol="0">
                <a:spAutoFit/>
              </a:bodyPr>
              <a:lstStyle/>
              <a:p>
                <a:r>
                  <a:rPr lang="en-US" sz="2880" dirty="0">
                    <a:solidFill>
                      <a:srgbClr val="FF0000"/>
                    </a:solidFill>
                  </a:rPr>
                  <a:t>1.5 Mbps</a:t>
                </a:r>
              </a:p>
            </p:txBody>
          </p:sp>
          <p:sp>
            <p:nvSpPr>
              <p:cNvPr id="35" name="TextBox 34"/>
              <p:cNvSpPr txBox="1"/>
              <p:nvPr/>
            </p:nvSpPr>
            <p:spPr>
              <a:xfrm>
                <a:off x="7974419" y="4036861"/>
                <a:ext cx="781774" cy="357929"/>
              </a:xfrm>
              <a:prstGeom prst="rect">
                <a:avLst/>
              </a:prstGeom>
              <a:noFill/>
            </p:spPr>
            <p:txBody>
              <a:bodyPr wrap="none" rtlCol="0">
                <a:spAutoFit/>
              </a:bodyPr>
              <a:lstStyle/>
              <a:p>
                <a:r>
                  <a:rPr lang="en-US" sz="2880" dirty="0">
                    <a:solidFill>
                      <a:srgbClr val="FF0000"/>
                    </a:solidFill>
                  </a:rPr>
                  <a:t>9 Mbps</a:t>
                </a:r>
              </a:p>
            </p:txBody>
          </p:sp>
          <p:cxnSp>
            <p:nvCxnSpPr>
              <p:cNvPr id="36" name="Straight Arrow Connector 35"/>
              <p:cNvCxnSpPr/>
              <p:nvPr/>
            </p:nvCxnSpPr>
            <p:spPr>
              <a:xfrm>
                <a:off x="6301283" y="1935702"/>
                <a:ext cx="283411" cy="242969"/>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a:off x="5462985" y="2246809"/>
                <a:ext cx="754052" cy="538921"/>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flipH="1" flipV="1">
                <a:off x="7592181" y="2907215"/>
                <a:ext cx="382238" cy="1139317"/>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a:stCxn id="32" idx="3"/>
              </p:cNvCxnSpPr>
              <p:nvPr/>
            </p:nvCxnSpPr>
            <p:spPr>
              <a:xfrm flipV="1">
                <a:off x="6528170" y="3608004"/>
                <a:ext cx="562667" cy="748621"/>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flipH="1" flipV="1">
                <a:off x="7032724" y="2991117"/>
                <a:ext cx="559457" cy="1371209"/>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a:off x="7000819" y="4302940"/>
                <a:ext cx="781774" cy="357929"/>
              </a:xfrm>
              <a:prstGeom prst="rect">
                <a:avLst/>
              </a:prstGeom>
              <a:noFill/>
            </p:spPr>
            <p:txBody>
              <a:bodyPr wrap="none" rtlCol="0">
                <a:spAutoFit/>
              </a:bodyPr>
              <a:lstStyle/>
              <a:p>
                <a:r>
                  <a:rPr lang="en-US" sz="2880" dirty="0">
                    <a:solidFill>
                      <a:srgbClr val="FF0000"/>
                    </a:solidFill>
                  </a:rPr>
                  <a:t>6 Mbps</a:t>
                </a:r>
              </a:p>
            </p:txBody>
          </p:sp>
        </p:grpSp>
        <p:sp>
          <p:nvSpPr>
            <p:cNvPr id="45" name="TextBox 44"/>
            <p:cNvSpPr txBox="1"/>
            <p:nvPr/>
          </p:nvSpPr>
          <p:spPr>
            <a:xfrm>
              <a:off x="7496874" y="1615765"/>
              <a:ext cx="537166" cy="446276"/>
            </a:xfrm>
            <a:prstGeom prst="rect">
              <a:avLst/>
            </a:prstGeom>
            <a:noFill/>
          </p:spPr>
          <p:txBody>
            <a:bodyPr wrap="none" rtlCol="0">
              <a:spAutoFit/>
            </a:bodyPr>
            <a:lstStyle/>
            <a:p>
              <a:r>
                <a:rPr lang="en-US" sz="2880" dirty="0"/>
                <a:t>Now</a:t>
              </a:r>
            </a:p>
          </p:txBody>
        </p:sp>
      </p:grpSp>
      <p:sp>
        <p:nvSpPr>
          <p:cNvPr id="48" name="TextBox 47"/>
          <p:cNvSpPr txBox="1"/>
          <p:nvPr/>
        </p:nvSpPr>
        <p:spPr>
          <a:xfrm>
            <a:off x="2289112" y="4186191"/>
            <a:ext cx="994495" cy="590929"/>
          </a:xfrm>
          <a:prstGeom prst="rect">
            <a:avLst/>
          </a:prstGeom>
          <a:noFill/>
        </p:spPr>
        <p:txBody>
          <a:bodyPr wrap="none" lIns="146300" tIns="73151" rIns="146300" bIns="73151" rtlCol="0">
            <a:spAutoFit/>
          </a:bodyPr>
          <a:lstStyle/>
          <a:p>
            <a:r>
              <a:rPr lang="en-US" sz="2880" dirty="0"/>
              <a:t>Next</a:t>
            </a:r>
          </a:p>
        </p:txBody>
      </p:sp>
      <p:sp>
        <p:nvSpPr>
          <p:cNvPr id="49" name="TextBox 48"/>
          <p:cNvSpPr txBox="1"/>
          <p:nvPr/>
        </p:nvSpPr>
        <p:spPr>
          <a:xfrm>
            <a:off x="4967645" y="5337510"/>
            <a:ext cx="1936715" cy="1477325"/>
          </a:xfrm>
          <a:prstGeom prst="rect">
            <a:avLst/>
          </a:prstGeom>
          <a:noFill/>
        </p:spPr>
        <p:txBody>
          <a:bodyPr wrap="square" lIns="146300" tIns="73151" rIns="146300" bIns="73151" rtlCol="0">
            <a:spAutoFit/>
          </a:bodyPr>
          <a:lstStyle/>
          <a:p>
            <a:r>
              <a:rPr lang="en-US" sz="2880" dirty="0">
                <a:solidFill>
                  <a:srgbClr val="FF0000"/>
                </a:solidFill>
              </a:rPr>
              <a:t>VR &gt; </a:t>
            </a:r>
          </a:p>
          <a:p>
            <a:r>
              <a:rPr lang="en-US" sz="2880" dirty="0">
                <a:solidFill>
                  <a:srgbClr val="FF0000"/>
                </a:solidFill>
              </a:rPr>
              <a:t>500 MBPS</a:t>
            </a:r>
          </a:p>
        </p:txBody>
      </p:sp>
      <p:pic>
        <p:nvPicPr>
          <p:cNvPr id="15366" name="Picture 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04476" y="4629393"/>
            <a:ext cx="4460845" cy="24516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1" name="Right Arrow 50"/>
          <p:cNvSpPr/>
          <p:nvPr/>
        </p:nvSpPr>
        <p:spPr>
          <a:xfrm flipH="1">
            <a:off x="5299259" y="4613689"/>
            <a:ext cx="2665858" cy="502920"/>
          </a:xfrm>
          <a:prstGeom prst="rightArrow">
            <a:avLst/>
          </a:prstGeom>
          <a:solidFill>
            <a:srgbClr val="CC0000"/>
          </a:solidFill>
          <a:ln>
            <a:noFill/>
          </a:ln>
          <a:effectLst/>
        </p:spPr>
        <p:style>
          <a:lnRef idx="1">
            <a:schemeClr val="accent1"/>
          </a:lnRef>
          <a:fillRef idx="3">
            <a:schemeClr val="accent1"/>
          </a:fillRef>
          <a:effectRef idx="2">
            <a:schemeClr val="accent1"/>
          </a:effectRef>
          <a:fontRef idx="minor">
            <a:schemeClr val="lt1"/>
          </a:fontRef>
        </p:style>
        <p:txBody>
          <a:bodyPr lIns="131290" tIns="65645" rIns="131290" bIns="65645" rtlCol="0" anchor="ctr"/>
          <a:lstStyle/>
          <a:p>
            <a:pPr algn="ctr"/>
            <a:endParaRPr lang="en-US" sz="2880" dirty="0"/>
          </a:p>
        </p:txBody>
      </p:sp>
      <p:sp>
        <p:nvSpPr>
          <p:cNvPr id="43" name="Slide Number Placeholder 4"/>
          <p:cNvSpPr txBox="1">
            <a:spLocks/>
          </p:cNvSpPr>
          <p:nvPr/>
        </p:nvSpPr>
        <p:spPr>
          <a:xfrm>
            <a:off x="7723163" y="7740370"/>
            <a:ext cx="609600" cy="438150"/>
          </a:xfrm>
          <a:prstGeom prst="rect">
            <a:avLst/>
          </a:prstGeom>
        </p:spPr>
        <p:txBody>
          <a:bodyPr lIns="146300" tIns="73151" rIns="146300" bIns="73151"/>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D8B8FC6-801F-4484-882E-589AFAAB9056}" type="slidenum">
              <a:rPr lang="en-US" sz="2240">
                <a:solidFill>
                  <a:schemeClr val="bg2">
                    <a:lumMod val="50000"/>
                  </a:schemeClr>
                </a:solidFill>
                <a:latin typeface="Arial" panose="020B0604020202020204" pitchFamily="34" charset="0"/>
                <a:cs typeface="Arial" panose="020B0604020202020204" pitchFamily="34" charset="0"/>
              </a:rPr>
              <a:pPr/>
              <a:t>8</a:t>
            </a:fld>
            <a:endParaRPr lang="en-US" sz="2240" dirty="0">
              <a:solidFill>
                <a:schemeClr val="bg2">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1843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500" fill="hold"/>
                                        <p:tgtEl>
                                          <p:spTgt spid="42"/>
                                        </p:tgtEl>
                                        <p:attrNameLst>
                                          <p:attrName>ppt_x</p:attrName>
                                        </p:attrNameLst>
                                      </p:cBhvr>
                                      <p:tavLst>
                                        <p:tav tm="0">
                                          <p:val>
                                            <p:strVal val="0-#ppt_w/2"/>
                                          </p:val>
                                        </p:tav>
                                        <p:tav tm="100000">
                                          <p:val>
                                            <p:strVal val="#ppt_x"/>
                                          </p:val>
                                        </p:tav>
                                      </p:tavLst>
                                    </p:anim>
                                    <p:anim calcmode="lin" valueType="num">
                                      <p:cBhvr additive="base">
                                        <p:cTn id="12" dur="500" fill="hold"/>
                                        <p:tgtEl>
                                          <p:spTgt spid="4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48"/>
                                        </p:tgtEl>
                                        <p:attrNameLst>
                                          <p:attrName>style.visibility</p:attrName>
                                        </p:attrNameLst>
                                      </p:cBhvr>
                                      <p:to>
                                        <p:strVal val="visible"/>
                                      </p:to>
                                    </p:set>
                                    <p:anim calcmode="lin" valueType="num">
                                      <p:cBhvr additive="base">
                                        <p:cTn id="17" dur="500" fill="hold"/>
                                        <p:tgtEl>
                                          <p:spTgt spid="48"/>
                                        </p:tgtEl>
                                        <p:attrNameLst>
                                          <p:attrName>ppt_x</p:attrName>
                                        </p:attrNameLst>
                                      </p:cBhvr>
                                      <p:tavLst>
                                        <p:tav tm="0">
                                          <p:val>
                                            <p:strVal val="1+#ppt_w/2"/>
                                          </p:val>
                                        </p:tav>
                                        <p:tav tm="100000">
                                          <p:val>
                                            <p:strVal val="#ppt_x"/>
                                          </p:val>
                                        </p:tav>
                                      </p:tavLst>
                                    </p:anim>
                                    <p:anim calcmode="lin" valueType="num">
                                      <p:cBhvr additive="base">
                                        <p:cTn id="18" dur="500" fill="hold"/>
                                        <p:tgtEl>
                                          <p:spTgt spid="48"/>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49"/>
                                        </p:tgtEl>
                                        <p:attrNameLst>
                                          <p:attrName>style.visibility</p:attrName>
                                        </p:attrNameLst>
                                      </p:cBhvr>
                                      <p:to>
                                        <p:strVal val="visible"/>
                                      </p:to>
                                    </p:set>
                                    <p:anim calcmode="lin" valueType="num">
                                      <p:cBhvr additive="base">
                                        <p:cTn id="21" dur="500" fill="hold"/>
                                        <p:tgtEl>
                                          <p:spTgt spid="49"/>
                                        </p:tgtEl>
                                        <p:attrNameLst>
                                          <p:attrName>ppt_x</p:attrName>
                                        </p:attrNameLst>
                                      </p:cBhvr>
                                      <p:tavLst>
                                        <p:tav tm="0">
                                          <p:val>
                                            <p:strVal val="1+#ppt_w/2"/>
                                          </p:val>
                                        </p:tav>
                                        <p:tav tm="100000">
                                          <p:val>
                                            <p:strVal val="#ppt_x"/>
                                          </p:val>
                                        </p:tav>
                                      </p:tavLst>
                                    </p:anim>
                                    <p:anim calcmode="lin" valueType="num">
                                      <p:cBhvr additive="base">
                                        <p:cTn id="22" dur="500" fill="hold"/>
                                        <p:tgtEl>
                                          <p:spTgt spid="49"/>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15366"/>
                                        </p:tgtEl>
                                        <p:attrNameLst>
                                          <p:attrName>style.visibility</p:attrName>
                                        </p:attrNameLst>
                                      </p:cBhvr>
                                      <p:to>
                                        <p:strVal val="visible"/>
                                      </p:to>
                                    </p:set>
                                    <p:anim calcmode="lin" valueType="num">
                                      <p:cBhvr additive="base">
                                        <p:cTn id="25" dur="500" fill="hold"/>
                                        <p:tgtEl>
                                          <p:spTgt spid="15366"/>
                                        </p:tgtEl>
                                        <p:attrNameLst>
                                          <p:attrName>ppt_x</p:attrName>
                                        </p:attrNameLst>
                                      </p:cBhvr>
                                      <p:tavLst>
                                        <p:tav tm="0">
                                          <p:val>
                                            <p:strVal val="1+#ppt_w/2"/>
                                          </p:val>
                                        </p:tav>
                                        <p:tav tm="100000">
                                          <p:val>
                                            <p:strVal val="#ppt_x"/>
                                          </p:val>
                                        </p:tav>
                                      </p:tavLst>
                                    </p:anim>
                                    <p:anim calcmode="lin" valueType="num">
                                      <p:cBhvr additive="base">
                                        <p:cTn id="26" dur="500" fill="hold"/>
                                        <p:tgtEl>
                                          <p:spTgt spid="15366"/>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51"/>
                                        </p:tgtEl>
                                        <p:attrNameLst>
                                          <p:attrName>style.visibility</p:attrName>
                                        </p:attrNameLst>
                                      </p:cBhvr>
                                      <p:to>
                                        <p:strVal val="visible"/>
                                      </p:to>
                                    </p:set>
                                    <p:anim calcmode="lin" valueType="num">
                                      <p:cBhvr additive="base">
                                        <p:cTn id="29" dur="500" fill="hold"/>
                                        <p:tgtEl>
                                          <p:spTgt spid="51"/>
                                        </p:tgtEl>
                                        <p:attrNameLst>
                                          <p:attrName>ppt_x</p:attrName>
                                        </p:attrNameLst>
                                      </p:cBhvr>
                                      <p:tavLst>
                                        <p:tav tm="0">
                                          <p:val>
                                            <p:strVal val="1+#ppt_w/2"/>
                                          </p:val>
                                        </p:tav>
                                        <p:tav tm="100000">
                                          <p:val>
                                            <p:strVal val="#ppt_x"/>
                                          </p:val>
                                        </p:tav>
                                      </p:tavLst>
                                    </p:anim>
                                    <p:anim calcmode="lin" valueType="num">
                                      <p:cBhvr additive="base">
                                        <p:cTn id="30" dur="500" fill="hold"/>
                                        <p:tgtEl>
                                          <p:spTgt spid="5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8" grpId="0"/>
      <p:bldP spid="49" grpId="0"/>
      <p:bldP spid="5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6828323" y="1807935"/>
            <a:ext cx="7315200" cy="4778860"/>
            <a:chOff x="7188199" y="1519108"/>
            <a:chExt cx="7315200" cy="4778860"/>
          </a:xfrm>
        </p:grpSpPr>
        <p:graphicFrame>
          <p:nvGraphicFramePr>
            <p:cNvPr id="6" name="Chart 7"/>
            <p:cNvGraphicFramePr>
              <a:graphicFrameLocks/>
            </p:cNvGraphicFramePr>
            <p:nvPr/>
          </p:nvGraphicFramePr>
          <p:xfrm>
            <a:off x="7188199" y="1519108"/>
            <a:ext cx="7315200" cy="4778860"/>
          </p:xfrm>
          <a:graphic>
            <a:graphicData uri="http://schemas.openxmlformats.org/presentationml/2006/ole">
              <mc:AlternateContent xmlns:mc="http://schemas.openxmlformats.org/markup-compatibility/2006">
                <mc:Choice xmlns:v="urn:schemas-microsoft-com:vml" Requires="v">
                  <p:oleObj spid="_x0000_s11275" name="Worksheet" r:id="rId3" imgW="4476885" imgH="3152685" progId="Excel.Sheet.8">
                    <p:embed/>
                  </p:oleObj>
                </mc:Choice>
                <mc:Fallback>
                  <p:oleObj name="Worksheet" r:id="rId3" imgW="4476885" imgH="3152685" progId="Excel.Sheet.8">
                    <p:embed/>
                    <p:pic>
                      <p:nvPicPr>
                        <p:cNvPr id="6" name="Chart 7"/>
                        <p:cNvPicPr>
                          <a:picLocks noChangeArrowheads="1"/>
                        </p:cNvPicPr>
                        <p:nvPr/>
                      </p:nvPicPr>
                      <p:blipFill>
                        <a:blip r:embed="rId4"/>
                        <a:srcRect/>
                        <a:stretch>
                          <a:fillRect/>
                        </a:stretch>
                      </p:blipFill>
                      <p:spPr bwMode="auto">
                        <a:xfrm>
                          <a:off x="7188199" y="1519108"/>
                          <a:ext cx="7315200" cy="4778860"/>
                        </a:xfrm>
                        <a:prstGeom prst="rect">
                          <a:avLst/>
                        </a:prstGeom>
                        <a:noFill/>
                        <a:ln>
                          <a:noFill/>
                        </a:ln>
                      </p:spPr>
                    </p:pic>
                  </p:oleObj>
                </mc:Fallback>
              </mc:AlternateContent>
            </a:graphicData>
          </a:graphic>
        </p:graphicFrame>
        <p:sp>
          <p:nvSpPr>
            <p:cNvPr id="7" name="Title 1"/>
            <p:cNvSpPr txBox="1">
              <a:spLocks/>
            </p:cNvSpPr>
            <p:nvPr/>
          </p:nvSpPr>
          <p:spPr>
            <a:xfrm>
              <a:off x="8910489" y="2094252"/>
              <a:ext cx="4159624" cy="313932"/>
            </a:xfrm>
            <a:prstGeom prst="rect">
              <a:avLst/>
            </a:prstGeom>
          </p:spPr>
          <p:txBody>
            <a:bodyPr wrap="square" anchor="t">
              <a:spAutoFit/>
            </a:bodyPr>
            <a:lstStyle>
              <a:lvl1pPr algn="ctr" defTabSz="1097253" rtl="0" eaLnBrk="1" latinLnBrk="0" hangingPunct="1">
                <a:lnSpc>
                  <a:spcPct val="100000"/>
                </a:lnSpc>
                <a:spcBef>
                  <a:spcPct val="0"/>
                </a:spcBef>
                <a:buNone/>
                <a:defRPr sz="2800" b="1" i="0" kern="1200" cap="all" spc="100" baseline="0">
                  <a:solidFill>
                    <a:schemeClr val="tx1"/>
                  </a:solidFill>
                  <a:latin typeface="Arial" charset="0"/>
                  <a:ea typeface="Arial" charset="0"/>
                  <a:cs typeface="Arial" charset="0"/>
                </a:defRPr>
              </a:lvl1pPr>
            </a:lstStyle>
            <a:p>
              <a:r>
                <a:rPr lang="en-US" sz="1440" b="0" dirty="0">
                  <a:solidFill>
                    <a:srgbClr val="454957"/>
                  </a:solidFill>
                </a:rPr>
                <a:t>SOURCE: OFS PRICE SURVEY</a:t>
              </a:r>
            </a:p>
          </p:txBody>
        </p:sp>
      </p:grpSp>
      <p:sp>
        <p:nvSpPr>
          <p:cNvPr id="8" name="Title 1"/>
          <p:cNvSpPr txBox="1">
            <a:spLocks/>
          </p:cNvSpPr>
          <p:nvPr/>
        </p:nvSpPr>
        <p:spPr>
          <a:xfrm>
            <a:off x="878841" y="704560"/>
            <a:ext cx="6093383" cy="535531"/>
          </a:xfrm>
          <a:prstGeom prst="rect">
            <a:avLst/>
          </a:prstGeom>
        </p:spPr>
        <p:txBody>
          <a:bodyPr vert="horz" lIns="109728" tIns="54864" rIns="109728" bIns="54864" rtlCol="0" anchor="ctr">
            <a:noAutofit/>
          </a:bodyPr>
          <a:lstStyle>
            <a:lvl1pPr algn="l" defTabSz="914377" rtl="0" eaLnBrk="1" latinLnBrk="0" hangingPunct="1">
              <a:lnSpc>
                <a:spcPct val="90000"/>
              </a:lnSpc>
              <a:spcBef>
                <a:spcPct val="0"/>
              </a:spcBef>
              <a:buNone/>
              <a:defRPr sz="4400" kern="1200">
                <a:solidFill>
                  <a:schemeClr val="accent3"/>
                </a:solidFill>
                <a:latin typeface="Open Sans" charset="0"/>
                <a:ea typeface="Open Sans" charset="0"/>
                <a:cs typeface="Open Sans" charset="0"/>
              </a:defRPr>
            </a:lvl1pPr>
          </a:lstStyle>
          <a:p>
            <a:endParaRPr lang="en-US" sz="4800" b="1" dirty="0">
              <a:solidFill>
                <a:schemeClr val="bg1"/>
              </a:solidFill>
              <a:latin typeface="Arial" panose="020B0604020202020204" pitchFamily="34" charset="0"/>
              <a:cs typeface="Arial" panose="020B0604020202020204" pitchFamily="34" charset="0"/>
            </a:endParaRPr>
          </a:p>
        </p:txBody>
      </p:sp>
      <p:sp>
        <p:nvSpPr>
          <p:cNvPr id="9" name="Content Placeholder 2"/>
          <p:cNvSpPr txBox="1">
            <a:spLocks/>
          </p:cNvSpPr>
          <p:nvPr/>
        </p:nvSpPr>
        <p:spPr>
          <a:xfrm>
            <a:off x="274945" y="1946053"/>
            <a:ext cx="6599646" cy="4613730"/>
          </a:xfrm>
          <a:prstGeom prst="rect">
            <a:avLst/>
          </a:prstGeom>
        </p:spPr>
        <p:txBody>
          <a:bodyPr vert="horz" lIns="109728" tIns="54864" rIns="109728" bIns="54864" rtlCol="0">
            <a:noAutofit/>
          </a:bodyPr>
          <a:lstStyle>
            <a:lvl1pPr marL="228594" indent="-228594" algn="l" defTabSz="914377" rtl="0" eaLnBrk="1" latinLnBrk="0" hangingPunct="1">
              <a:lnSpc>
                <a:spcPct val="90000"/>
              </a:lnSpc>
              <a:spcBef>
                <a:spcPts val="1000"/>
              </a:spcBef>
              <a:buFont typeface="Arial"/>
              <a:buChar char="•"/>
              <a:defRPr sz="2800" kern="1200">
                <a:solidFill>
                  <a:schemeClr val="tx1">
                    <a:lumMod val="50000"/>
                    <a:lumOff val="50000"/>
                  </a:schemeClr>
                </a:solidFill>
                <a:latin typeface="Open Sans" charset="0"/>
                <a:ea typeface="Open Sans" charset="0"/>
                <a:cs typeface="Open Sans" charset="0"/>
              </a:defRPr>
            </a:lvl1pPr>
            <a:lvl2pPr marL="685783" indent="-228594" algn="l" defTabSz="914377" rtl="0" eaLnBrk="1" latinLnBrk="0" hangingPunct="1">
              <a:lnSpc>
                <a:spcPct val="90000"/>
              </a:lnSpc>
              <a:spcBef>
                <a:spcPts val="500"/>
              </a:spcBef>
              <a:buFont typeface="Arial"/>
              <a:buChar char="•"/>
              <a:defRPr sz="2400" kern="1200">
                <a:solidFill>
                  <a:schemeClr val="tx1">
                    <a:lumMod val="50000"/>
                    <a:lumOff val="50000"/>
                  </a:schemeClr>
                </a:solidFill>
                <a:latin typeface="Open Sans" charset="0"/>
                <a:ea typeface="Open Sans" charset="0"/>
                <a:cs typeface="Open Sans" charset="0"/>
              </a:defRPr>
            </a:lvl2pPr>
            <a:lvl3pPr marL="1142971" indent="-228594" algn="l" defTabSz="914377" rtl="0" eaLnBrk="1" latinLnBrk="0" hangingPunct="1">
              <a:lnSpc>
                <a:spcPct val="90000"/>
              </a:lnSpc>
              <a:spcBef>
                <a:spcPts val="500"/>
              </a:spcBef>
              <a:buFont typeface="Arial"/>
              <a:buChar char="•"/>
              <a:defRPr sz="2000" kern="1200">
                <a:solidFill>
                  <a:schemeClr val="tx1">
                    <a:lumMod val="50000"/>
                    <a:lumOff val="50000"/>
                  </a:schemeClr>
                </a:solidFill>
                <a:latin typeface="Open Sans" charset="0"/>
                <a:ea typeface="Open Sans" charset="0"/>
                <a:cs typeface="Open Sans" charset="0"/>
              </a:defRPr>
            </a:lvl3pPr>
            <a:lvl4pPr marL="1600160" indent="-228594" algn="l" defTabSz="914377" rtl="0" eaLnBrk="1" latinLnBrk="0" hangingPunct="1">
              <a:lnSpc>
                <a:spcPct val="90000"/>
              </a:lnSpc>
              <a:spcBef>
                <a:spcPts val="500"/>
              </a:spcBef>
              <a:buFont typeface="Arial"/>
              <a:buChar char="•"/>
              <a:defRPr sz="1800" kern="1200">
                <a:solidFill>
                  <a:schemeClr val="tx1">
                    <a:lumMod val="50000"/>
                    <a:lumOff val="50000"/>
                  </a:schemeClr>
                </a:solidFill>
                <a:latin typeface="Open Sans" charset="0"/>
                <a:ea typeface="Open Sans" charset="0"/>
                <a:cs typeface="Open Sans" charset="0"/>
              </a:defRPr>
            </a:lvl4pPr>
            <a:lvl5pPr marL="2057349" indent="-228594" algn="l" defTabSz="914377" rtl="0" eaLnBrk="1" latinLnBrk="0" hangingPunct="1">
              <a:lnSpc>
                <a:spcPct val="90000"/>
              </a:lnSpc>
              <a:spcBef>
                <a:spcPts val="500"/>
              </a:spcBef>
              <a:buFont typeface="Arial"/>
              <a:buChar char="•"/>
              <a:defRPr sz="1800" kern="1200">
                <a:solidFill>
                  <a:schemeClr val="tx1">
                    <a:lumMod val="50000"/>
                    <a:lumOff val="50000"/>
                  </a:schemeClr>
                </a:solidFill>
                <a:latin typeface="Open Sans" charset="0"/>
                <a:ea typeface="Open Sans" charset="0"/>
                <a:cs typeface="Open Sans"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200" dirty="0">
                <a:solidFill>
                  <a:schemeClr val="tx1"/>
                </a:solidFill>
                <a:latin typeface="+mj-lt"/>
              </a:rPr>
              <a:t>Next generation TV formats</a:t>
            </a:r>
          </a:p>
          <a:p>
            <a:r>
              <a:rPr lang="en-US" sz="3200" b="1" dirty="0">
                <a:solidFill>
                  <a:schemeClr val="tx1"/>
                </a:solidFill>
                <a:latin typeface="+mj-lt"/>
              </a:rPr>
              <a:t>For the first time ever, higher quality video is available via Internet streaming versus standard packages</a:t>
            </a:r>
          </a:p>
          <a:p>
            <a:r>
              <a:rPr lang="en-US" sz="3200" dirty="0">
                <a:solidFill>
                  <a:schemeClr val="tx1"/>
                </a:solidFill>
                <a:latin typeface="+mj-lt"/>
              </a:rPr>
              <a:t>4K prices dropped rapidly</a:t>
            </a:r>
          </a:p>
          <a:p>
            <a:r>
              <a:rPr lang="en-US" sz="3200" dirty="0">
                <a:solidFill>
                  <a:schemeClr val="tx1"/>
                </a:solidFill>
                <a:latin typeface="+mj-lt"/>
              </a:rPr>
              <a:t>8K curve just starting</a:t>
            </a:r>
          </a:p>
          <a:p>
            <a:pPr lvl="1"/>
            <a:r>
              <a:rPr lang="en-US" sz="2560" dirty="0">
                <a:solidFill>
                  <a:schemeClr val="tx1"/>
                </a:solidFill>
                <a:latin typeface="+mj-lt"/>
              </a:rPr>
              <a:t>Main market will be larger screens</a:t>
            </a:r>
          </a:p>
        </p:txBody>
      </p:sp>
      <p:sp>
        <p:nvSpPr>
          <p:cNvPr id="3" name="Title 2">
            <a:extLst>
              <a:ext uri="{FF2B5EF4-FFF2-40B4-BE49-F238E27FC236}">
                <a16:creationId xmlns:a16="http://schemas.microsoft.com/office/drawing/2014/main" id="{7A81A356-A831-4F0B-A0E9-D426BE410335}"/>
              </a:ext>
            </a:extLst>
          </p:cNvPr>
          <p:cNvSpPr>
            <a:spLocks noGrp="1"/>
          </p:cNvSpPr>
          <p:nvPr>
            <p:ph type="title"/>
          </p:nvPr>
        </p:nvSpPr>
        <p:spPr>
          <a:xfrm>
            <a:off x="2257262" y="303855"/>
            <a:ext cx="3541014" cy="896167"/>
          </a:xfrm>
        </p:spPr>
        <p:txBody>
          <a:bodyPr/>
          <a:lstStyle/>
          <a:p>
            <a:r>
              <a:rPr lang="en-US" sz="3840" dirty="0"/>
              <a:t>4k and 8K TV</a:t>
            </a:r>
            <a:br>
              <a:rPr lang="en-US" sz="3840" dirty="0"/>
            </a:br>
            <a:endParaRPr lang="en-US" sz="3840" dirty="0"/>
          </a:p>
        </p:txBody>
      </p:sp>
      <p:pic>
        <p:nvPicPr>
          <p:cNvPr id="10" name="Picture 9">
            <a:extLst>
              <a:ext uri="{FF2B5EF4-FFF2-40B4-BE49-F238E27FC236}">
                <a16:creationId xmlns:a16="http://schemas.microsoft.com/office/drawing/2014/main" id="{247D14AA-ABFF-44B2-BDF4-A709499E4FA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806557" y="1919040"/>
            <a:ext cx="7647734" cy="4402084"/>
          </a:xfrm>
          <a:prstGeom prst="rect">
            <a:avLst/>
          </a:prstGeom>
        </p:spPr>
      </p:pic>
    </p:spTree>
    <p:extLst>
      <p:ext uri="{BB962C8B-B14F-4D97-AF65-F5344CB8AC3E}">
        <p14:creationId xmlns:p14="http://schemas.microsoft.com/office/powerpoint/2010/main" val="1246997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Franklin Gothic">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Retrospect">
    <a:dk1>
      <a:sysClr val="windowText" lastClr="000000"/>
    </a:dk1>
    <a:lt1>
      <a:sysClr val="window" lastClr="FFFFFF"/>
    </a:lt1>
    <a:dk2>
      <a:srgbClr val="514949"/>
    </a:dk2>
    <a:lt2>
      <a:srgbClr val="E1E1DB"/>
    </a:lt2>
    <a:accent1>
      <a:srgbClr val="9DBFBE"/>
    </a:accent1>
    <a:accent2>
      <a:srgbClr val="DB8631"/>
    </a:accent2>
    <a:accent3>
      <a:srgbClr val="E3CC5A"/>
    </a:accent3>
    <a:accent4>
      <a:srgbClr val="ACADA8"/>
    </a:accent4>
    <a:accent5>
      <a:srgbClr val="927C61"/>
    </a:accent5>
    <a:accent6>
      <a:srgbClr val="B3B435"/>
    </a:accent6>
    <a:hlink>
      <a:srgbClr val="0000FF"/>
    </a:hlink>
    <a:folHlink>
      <a:srgbClr val="800080"/>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Override>
</file>

<file path=ppt/theme/themeOverride2.xml><?xml version="1.0" encoding="utf-8"?>
<a:themeOverride xmlns:a="http://schemas.openxmlformats.org/drawingml/2006/main">
  <a:clrScheme name="Retrospect">
    <a:dk1>
      <a:sysClr val="windowText" lastClr="000000"/>
    </a:dk1>
    <a:lt1>
      <a:sysClr val="window" lastClr="FFFFFF"/>
    </a:lt1>
    <a:dk2>
      <a:srgbClr val="514949"/>
    </a:dk2>
    <a:lt2>
      <a:srgbClr val="E1E1DB"/>
    </a:lt2>
    <a:accent1>
      <a:srgbClr val="9DBFBE"/>
    </a:accent1>
    <a:accent2>
      <a:srgbClr val="DB8631"/>
    </a:accent2>
    <a:accent3>
      <a:srgbClr val="E3CC5A"/>
    </a:accent3>
    <a:accent4>
      <a:srgbClr val="ACADA8"/>
    </a:accent4>
    <a:accent5>
      <a:srgbClr val="927C61"/>
    </a:accent5>
    <a:accent6>
      <a:srgbClr val="B3B435"/>
    </a:accent6>
    <a:hlink>
      <a:srgbClr val="0000FF"/>
    </a:hlink>
    <a:folHlink>
      <a:srgbClr val="800080"/>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21B3CECF71CB54DA79F383939D66785" ma:contentTypeVersion="14" ma:contentTypeDescription="Create a new document." ma:contentTypeScope="" ma:versionID="292988b6763c20013502ed4672660b39">
  <xsd:schema xmlns:xsd="http://www.w3.org/2001/XMLSchema" xmlns:xs="http://www.w3.org/2001/XMLSchema" xmlns:p="http://schemas.microsoft.com/office/2006/metadata/properties" xmlns:ns2="799bea9c-3efc-49e6-bc55-d23cd5331c9d" xmlns:ns3="f6ca6f12-948a-4c6d-b53a-3364616c4aa1" targetNamespace="http://schemas.microsoft.com/office/2006/metadata/properties" ma:root="true" ma:fieldsID="248ffa38684534ee49ed34989b215011" ns2:_="" ns3:_="">
    <xsd:import namespace="799bea9c-3efc-49e6-bc55-d23cd5331c9d"/>
    <xsd:import namespace="f6ca6f12-948a-4c6d-b53a-3364616c4aa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LastUpdated"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9bea9c-3efc-49e6-bc55-d23cd5331c9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287c06c2-52d3-47b3-91c2-949c8a75868c"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LastUpdated" ma:index="19" nillable="true" ma:displayName="Last Updated" ma:format="DateOnly" ma:internalName="LastUpdated">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f6ca6f12-948a-4c6d-b53a-3364616c4aa1"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491c45c8-c99c-43ed-bf28-82e1ff9376dd}" ma:internalName="TaxCatchAll" ma:showField="CatchAllData" ma:web="f6ca6f12-948a-4c6d-b53a-3364616c4aa1">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99bea9c-3efc-49e6-bc55-d23cd5331c9d">
      <Terms xmlns="http://schemas.microsoft.com/office/infopath/2007/PartnerControls"/>
    </lcf76f155ced4ddcb4097134ff3c332f>
    <LastUpdated xmlns="799bea9c-3efc-49e6-bc55-d23cd5331c9d" xsi:nil="true"/>
    <TaxCatchAll xmlns="f6ca6f12-948a-4c6d-b53a-3364616c4aa1" xsi:nil="true"/>
  </documentManagement>
</p:properties>
</file>

<file path=customXml/itemProps1.xml><?xml version="1.0" encoding="utf-8"?>
<ds:datastoreItem xmlns:ds="http://schemas.openxmlformats.org/officeDocument/2006/customXml" ds:itemID="{C378D30F-BCC2-49C5-B409-D4B4F3CEE33A}"/>
</file>

<file path=customXml/itemProps2.xml><?xml version="1.0" encoding="utf-8"?>
<ds:datastoreItem xmlns:ds="http://schemas.openxmlformats.org/officeDocument/2006/customXml" ds:itemID="{BC5C9C2E-288F-40DD-A824-8B66FE55973A}"/>
</file>

<file path=customXml/itemProps3.xml><?xml version="1.0" encoding="utf-8"?>
<ds:datastoreItem xmlns:ds="http://schemas.openxmlformats.org/officeDocument/2006/customXml" ds:itemID="{957A0A63-76E3-4F60-8CB2-A59EFEE8A6EA}"/>
</file>

<file path=docProps/app.xml><?xml version="1.0" encoding="utf-8"?>
<Properties xmlns="http://schemas.openxmlformats.org/officeDocument/2006/extended-properties" xmlns:vt="http://schemas.openxmlformats.org/officeDocument/2006/docPropsVTypes">
  <Template>Office Theme</Template>
  <TotalTime>20553</TotalTime>
  <Words>4196</Words>
  <Application>Microsoft Office PowerPoint</Application>
  <PresentationFormat>Custom</PresentationFormat>
  <Paragraphs>709</Paragraphs>
  <Slides>62</Slides>
  <Notes>13</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3</vt:i4>
      </vt:variant>
      <vt:variant>
        <vt:lpstr>Slide Titles</vt:lpstr>
      </vt:variant>
      <vt:variant>
        <vt:i4>62</vt:i4>
      </vt:variant>
    </vt:vector>
  </HeadingPairs>
  <TitlesOfParts>
    <vt:vector size="75" baseType="lpstr">
      <vt:lpstr>Arial</vt:lpstr>
      <vt:lpstr>Arial Black</vt:lpstr>
      <vt:lpstr>Calibri</vt:lpstr>
      <vt:lpstr>Courier New</vt:lpstr>
      <vt:lpstr>Franklin Gothic Book</vt:lpstr>
      <vt:lpstr>Franklin Gothic Medium</vt:lpstr>
      <vt:lpstr>Helvetica Neue Light</vt:lpstr>
      <vt:lpstr>Times New Roman</vt:lpstr>
      <vt:lpstr>Wingdings</vt:lpstr>
      <vt:lpstr>Office Theme</vt:lpstr>
      <vt:lpstr>Clip</vt:lpstr>
      <vt:lpstr>VISIO</vt:lpstr>
      <vt:lpstr>Worksheet</vt:lpstr>
      <vt:lpstr>PowerPoint Presentation</vt:lpstr>
      <vt:lpstr>Agenda</vt:lpstr>
      <vt:lpstr>PowerPoint Presentation</vt:lpstr>
      <vt:lpstr>PowerPoint Presentation</vt:lpstr>
      <vt:lpstr>Bandwidth use at EPB - Chattanooga</vt:lpstr>
      <vt:lpstr>Why Fiber? </vt:lpstr>
      <vt:lpstr>Bandwidth growth is accelerating</vt:lpstr>
      <vt:lpstr>Bandwidth – then, now, and next</vt:lpstr>
      <vt:lpstr>4k and 8K TV </vt:lpstr>
      <vt:lpstr>8K TV Review –  John Archer, Forbes</vt:lpstr>
      <vt:lpstr>Streaming </vt:lpstr>
      <vt:lpstr>Internet of Things and Artificial Intelligence </vt:lpstr>
      <vt:lpstr>PowerPoint Presentation</vt:lpstr>
      <vt:lpstr>Hypothetical household bandwidth needs - Mbps</vt:lpstr>
      <vt:lpstr>Technology adoption continues to get faster</vt:lpstr>
      <vt:lpstr>Why Fiber?</vt:lpstr>
      <vt:lpstr>Technology evolution</vt:lpstr>
      <vt:lpstr>Data is the new power</vt:lpstr>
      <vt:lpstr>Fiber - the core of most phone, cable, power networks </vt:lpstr>
      <vt:lpstr>All traffic is converging to “Internet Protocol” and “Ethernet”</vt:lpstr>
      <vt:lpstr>Backhaul Networks</vt:lpstr>
      <vt:lpstr>Backhaul equipment</vt:lpstr>
      <vt:lpstr>Example SFP specifications</vt:lpstr>
      <vt:lpstr>PowerPoint Presentation</vt:lpstr>
      <vt:lpstr>PowerPoint Presentation</vt:lpstr>
      <vt:lpstr>5G is short range so needs more cells and much more fiber</vt:lpstr>
      <vt:lpstr>PowerPoint Presentation</vt:lpstr>
      <vt:lpstr>Data Center networks</vt:lpstr>
      <vt:lpstr>Typical FTTH Architectures</vt:lpstr>
      <vt:lpstr>What does an OLT look like? </vt:lpstr>
      <vt:lpstr>Access Networks: PON Standards</vt:lpstr>
      <vt:lpstr>Typical FTTH Architectures - 2020</vt:lpstr>
      <vt:lpstr>PowerPoint Presentation</vt:lpstr>
      <vt:lpstr>What does 20 km (12 miles) look like? </vt:lpstr>
      <vt:lpstr>PON vs PTP</vt:lpstr>
      <vt:lpstr>PON – Less flexible, but more scalable</vt:lpstr>
      <vt:lpstr>Point to Point Networks – flexibility, but at a price</vt:lpstr>
      <vt:lpstr>FTTX Network Planning</vt:lpstr>
      <vt:lpstr>PowerPoint Presentation</vt:lpstr>
      <vt:lpstr>PowerPoint Presentation</vt:lpstr>
      <vt:lpstr>FTTX Architectures</vt:lpstr>
      <vt:lpstr>FTTX Architectures</vt:lpstr>
      <vt:lpstr>FTTX Architectures</vt:lpstr>
      <vt:lpstr>PowerPoint Presentation</vt:lpstr>
      <vt:lpstr>FTTX Architectures</vt:lpstr>
      <vt:lpstr>FTTX Architectures</vt:lpstr>
      <vt:lpstr>Splitter cabinet or node Where to place them? </vt:lpstr>
      <vt:lpstr>PowerPoint Presentation</vt:lpstr>
      <vt:lpstr>PowerPoint Presentation</vt:lpstr>
      <vt:lpstr>PowerPoint Presentation</vt:lpstr>
      <vt:lpstr>Distributed splitting options When to use</vt:lpstr>
      <vt:lpstr>PowerPoint Presentation</vt:lpstr>
      <vt:lpstr>Summary </vt:lpstr>
      <vt:lpstr>Optical Loss Budgeting</vt:lpstr>
      <vt:lpstr>Optical Loss Budget:  Design Budget</vt:lpstr>
      <vt:lpstr>Optical Loss Budget</vt:lpstr>
      <vt:lpstr>PowerPoint Presentation</vt:lpstr>
      <vt:lpstr>Example 2</vt:lpstr>
      <vt:lpstr>Optical loss components – Fiber and cable </vt:lpstr>
      <vt:lpstr>Splices connectors, splitters</vt:lpstr>
      <vt:lpstr>Bend insensitive math For drops, bend loss is more important than splice loss</vt:lpstr>
      <vt:lpstr>Putting it all together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Boxer, Mark A (Mark)</cp:lastModifiedBy>
  <cp:revision>636</cp:revision>
  <cp:lastPrinted>2017-08-17T18:02:40Z</cp:lastPrinted>
  <dcterms:created xsi:type="dcterms:W3CDTF">2017-06-06T17:35:54Z</dcterms:created>
  <dcterms:modified xsi:type="dcterms:W3CDTF">2020-07-06T15:28:01Z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0x010100121B3CECF71CB54DA79F383939D66785</vt:lpwstr>
  </property>
</Properties>
</file>